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80" r:id="rId3"/>
    <p:sldId id="275" r:id="rId4"/>
    <p:sldId id="281" r:id="rId5"/>
    <p:sldId id="257" r:id="rId6"/>
    <p:sldId id="270" r:id="rId7"/>
    <p:sldId id="282" r:id="rId8"/>
    <p:sldId id="283" r:id="rId9"/>
    <p:sldId id="278" r:id="rId10"/>
    <p:sldId id="284" r:id="rId11"/>
    <p:sldId id="277" r:id="rId12"/>
    <p:sldId id="272" r:id="rId13"/>
    <p:sldId id="273" r:id="rId14"/>
    <p:sldId id="271" r:id="rId15"/>
    <p:sldId id="260" r:id="rId16"/>
    <p:sldId id="261" r:id="rId17"/>
    <p:sldId id="279" r:id="rId18"/>
    <p:sldId id="262" r:id="rId19"/>
    <p:sldId id="269" r:id="rId20"/>
    <p:sldId id="263" r:id="rId21"/>
    <p:sldId id="266" r:id="rId22"/>
    <p:sldId id="267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64D9-BC3E-4DEC-BA1B-52A1DAD8E4E8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833A-EF8F-4A69-8628-0A44F84855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316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64D9-BC3E-4DEC-BA1B-52A1DAD8E4E8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833A-EF8F-4A69-8628-0A44F84855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694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64D9-BC3E-4DEC-BA1B-52A1DAD8E4E8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833A-EF8F-4A69-8628-0A44F84855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4161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64D9-BC3E-4DEC-BA1B-52A1DAD8E4E8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833A-EF8F-4A69-8628-0A44F84855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803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64D9-BC3E-4DEC-BA1B-52A1DAD8E4E8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833A-EF8F-4A69-8628-0A44F84855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918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64D9-BC3E-4DEC-BA1B-52A1DAD8E4E8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833A-EF8F-4A69-8628-0A44F84855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915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64D9-BC3E-4DEC-BA1B-52A1DAD8E4E8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833A-EF8F-4A69-8628-0A44F84855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812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64D9-BC3E-4DEC-BA1B-52A1DAD8E4E8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833A-EF8F-4A69-8628-0A44F84855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972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64D9-BC3E-4DEC-BA1B-52A1DAD8E4E8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833A-EF8F-4A69-8628-0A44F84855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991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64D9-BC3E-4DEC-BA1B-52A1DAD8E4E8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833A-EF8F-4A69-8628-0A44F84855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440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64D9-BC3E-4DEC-BA1B-52A1DAD8E4E8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833A-EF8F-4A69-8628-0A44F84855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364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964D9-BC3E-4DEC-BA1B-52A1DAD8E4E8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F833A-EF8F-4A69-8628-0A44F84855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105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Hard </a:t>
            </a:r>
            <a:r>
              <a:rPr lang="pl-PL" sz="4000" b="1" dirty="0" err="1" smtClean="0"/>
              <a:t>Cases</a:t>
            </a:r>
            <a:endParaRPr lang="pl-PL" sz="4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0295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 </a:t>
            </a:r>
            <a:r>
              <a:rPr lang="pl-PL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definicja Ronalda </a:t>
            </a:r>
            <a:r>
              <a:rPr lang="pl-PL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Dworkina</a:t>
            </a:r>
            <a:endParaRPr lang="pl-P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/>
              <a:t>Sytuacja, </a:t>
            </a:r>
            <a:r>
              <a:rPr lang="pl-PL" sz="2400" i="1" dirty="0"/>
              <a:t>“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kiedy kompetentni prawnicy są podzieleni co do tego, która decyzja jest wymagana, ponieważ jedyne stosowne przepisy lub precedensy są niejednoznaczne, lub brak w doktrynie jednoznacznie trafnego stanowiska, bądź też z jakiegoś innego powodu prawo nie jest, jak zwykli mawiać 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prawnicy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ustalone</a:t>
            </a:r>
            <a:r>
              <a:rPr lang="pl-PL" sz="2400" i="1" dirty="0" smtClean="0"/>
              <a:t>”.</a:t>
            </a:r>
          </a:p>
          <a:p>
            <a:pPr marL="0" indent="0" algn="just">
              <a:buNone/>
            </a:pPr>
            <a:r>
              <a:rPr lang="pl-PL" sz="1600" dirty="0" smtClean="0"/>
              <a:t>R. </a:t>
            </a:r>
            <a:r>
              <a:rPr lang="pl-PL" sz="1600" dirty="0" err="1" smtClean="0"/>
              <a:t>Dworkin</a:t>
            </a:r>
            <a:r>
              <a:rPr lang="pl-PL" sz="1600" dirty="0"/>
              <a:t>, </a:t>
            </a:r>
            <a:r>
              <a:rPr lang="pl-PL" sz="1600" i="1" dirty="0"/>
              <a:t>A </a:t>
            </a:r>
            <a:r>
              <a:rPr lang="pl-PL" sz="1600" i="1" dirty="0" err="1"/>
              <a:t>Matter</a:t>
            </a:r>
            <a:r>
              <a:rPr lang="pl-PL" sz="1600" i="1" dirty="0"/>
              <a:t> of </a:t>
            </a:r>
            <a:r>
              <a:rPr lang="pl-PL" sz="1600" i="1" dirty="0" err="1"/>
              <a:t>Principle</a:t>
            </a:r>
            <a:r>
              <a:rPr lang="pl-PL" sz="1600" i="1" dirty="0"/>
              <a:t>, </a:t>
            </a:r>
            <a:r>
              <a:rPr lang="pl-PL" sz="1600" dirty="0"/>
              <a:t>Harvard University Press, Cambridge, Massachusetts, London, 1985, </a:t>
            </a:r>
            <a:r>
              <a:rPr lang="pl-PL" sz="1600" dirty="0" smtClean="0"/>
              <a:t>s. 74.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971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H. Hart: rozwiązanie tkwi poza systemem prawnym (open </a:t>
            </a:r>
            <a:r>
              <a:rPr lang="pl-PL" dirty="0" err="1" smtClean="0"/>
              <a:t>texture</a:t>
            </a:r>
            <a:r>
              <a:rPr lang="pl-PL" dirty="0" smtClean="0"/>
              <a:t> of law &gt; dyskrecjonalność sędziowska)</a:t>
            </a:r>
          </a:p>
          <a:p>
            <a:pPr marL="0" indent="0" algn="just">
              <a:buNone/>
            </a:pPr>
            <a:endParaRPr lang="pl-PL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R. </a:t>
            </a:r>
            <a:r>
              <a:rPr lang="pl-PL" dirty="0" err="1" smtClean="0"/>
              <a:t>Dworkin</a:t>
            </a:r>
            <a:r>
              <a:rPr lang="pl-PL" dirty="0" smtClean="0"/>
              <a:t>: rozwiązanie znajduje się w systemie prawa (ważenie zasad; głęboka struktura systemu prawa)</a:t>
            </a: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746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Wartości i antywartości w prawie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„Trwałą wartością prawa administracyjnego jest ochrona jednostki, przyjmujemy, że antywartości to idee i konstrukcje prawne, które są włączane do prawa administracyjnego w procesie jest stanowienia i stosowania tego prawa, a które osłabiają sytuację prawną jednostki wobec władzy administracyjnej, w szczególności zaś redukują bądź wyłączają ochronę prawną jednostki”.</a:t>
            </a:r>
          </a:p>
          <a:p>
            <a:pPr marL="342900" indent="-342900" algn="just">
              <a:buAutoNum type="alphaUcPeriod"/>
            </a:pPr>
            <a:r>
              <a:rPr lang="pl-PL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Błaś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(red.). Antywartości w prawie administracyjnym, Warszawa 2016, s. 14. </a:t>
            </a:r>
          </a:p>
          <a:p>
            <a:pPr marL="342900" indent="-342900" algn="just">
              <a:buAutoNum type="alphaUcPeriod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prawa nie może zostać całkowicie zamknięty w tekstach prawnych, jeśli nie chce się popaść w radykalny konflikt z wymogami rozumu i sprawiedliwości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L. Morawski, Główne problemy współczesnej filozofii prawa, Warszawa 2004, s. 83.</a:t>
            </a:r>
          </a:p>
          <a:p>
            <a:pPr marL="0" indent="0" algn="just">
              <a:buNone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przejście od koncepcji prawa jako rozkazu i techniki do prawa jako komunikacji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446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słuszność prawa zależy do obiektywnych, rzeczowych kryteriów;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podmiotowość każdej jednostki i jego prawo do samorealizacji to punkt odniesienia wszelkich teorii prawa;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 odwołanie do pewnych idei (praworządność, celowość prawa) wyklucza dowolność w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tosowaniu prawa (nie wyklucza „sporu o prawo”).</a:t>
            </a:r>
          </a:p>
          <a:p>
            <a:pPr marL="0" indent="0" algn="just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R. Sobański, </a:t>
            </a:r>
            <a:r>
              <a:rPr lang="pl-PL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Prawo w prawie prawo Boże i prawo ludzkie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„Teologia Polityczna” 2004-2005, Nr 2.</a:t>
            </a:r>
          </a:p>
          <a:p>
            <a:pPr marL="0" indent="0" algn="just">
              <a:buNone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Spór o prawo to dyskusja o podstawowych prawach ludzkiej egzystencji.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513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Ronald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Dworkin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„Biorąc prawa poważnie”: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prawo nie jest rzeczą daną, gotowym produktem. Prawo musi być stale opracowywane w toku jego stosowania”.</a:t>
            </a:r>
          </a:p>
          <a:p>
            <a:pPr marL="0" indent="0" algn="just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prawa to reguły i zasady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rolę zasad prawa w kulturze prawa stanowionego zwracał uwagę już w 1956 r.</a:t>
            </a:r>
          </a:p>
          <a:p>
            <a:pPr marL="0" indent="0" algn="just">
              <a:buNone/>
            </a:pP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Josef Esser „</a:t>
            </a:r>
            <a:r>
              <a:rPr lang="pl-PL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Grandsatz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Norm” (Zasada i norma)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 większości spraw organ stosujący prawo ma do czynienia z różnymi alternatywami decyzyjnymi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 zawsze wybrać alternatywę najlepszą (najlepiej uzasadnioną poprzez odwołanie się do zasad moralności instytucjonalnej (głębokiej struktury systemu prawa)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107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gdy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obowiązujące prawo nie wystarcza, sąd nie tylko może, ale powinien wydać orzeczenie, odwołując się do zasad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moralnych</a:t>
            </a:r>
          </a:p>
          <a:p>
            <a:pPr marL="0" indent="0" algn="just">
              <a:buNone/>
            </a:pP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wymóg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rozwiązania takiej sprawy wynika bowiem z generalnego, proceduralnego nakazu rozstrzygnięcia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obowiązujące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akty prawne zawierają bezpośrednie odniesienie do fundamentalnych praw i wolności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sądy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stosują wprost w procesie decyzyjnym argumenty opierające się na zasadach moralnych, poczuciu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moralności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440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czerwiec 2010 r. wejście w życie protokołu nr 14 do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EKPCz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Komitet może wraz z uznaniem skargi za dopuszczalną orzec w jej przedmiocie, jeżeli jej istota w zakresie wykładni i stosowania </a:t>
            </a:r>
            <a:r>
              <a:rPr lang="pl-P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EKPCz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jest objęta </a:t>
            </a: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ugruntowanym orzecznictwem </a:t>
            </a:r>
            <a:r>
              <a:rPr lang="pl-PL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Trybunału</a:t>
            </a: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Ugruntowane orzecznictwo Trybunału to linia orzeczeń kształtujących standardy ochrony praw człowieka.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↓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sąd krajowy nie będzie uwzględniał w swoim orzecznictwie „ugruntowanej linii orzeczniczej Trybunału”, to Komitet w składzie 3 sędziów będzie automatycznie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wydawał wyrok zgodny z tymi standardami.</a:t>
            </a:r>
          </a:p>
          <a:p>
            <a:endParaRPr lang="pl-PL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1555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Pomimo braku kultury precedensowej w Polsce organ ma obowiązek zająć stanowisko w przypadku wydania różnych decyzji w niemalże identycznych stanach faktycznych: „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odnieść się, dlaczego zmienia stanowisko lub dlaczego poprzednie stanowisko nie może mieć zastosowania w rozpatrywanej sprawie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(wyrok WSA w Krakowie z 21 października 2009 r., II SA/Kr 1247/09, CBOSA)</a:t>
            </a:r>
          </a:p>
          <a:p>
            <a:pPr marL="0" indent="0" algn="just">
              <a:buNone/>
            </a:pP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Wydanie odmiennych decyzji w analogicznym stanie faktycznym i prawnym „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jest nie do pogodzenia z konstytucyjną zasadą równości wobec prawa oraz zasadą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zaufania obywateli do organów państwa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</a:p>
          <a:p>
            <a:pPr marL="0" indent="0" algn="just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(wyrok WSA w Poznaniu z 15 lipca 2009 r., III SA/Po 60/09)</a:t>
            </a:r>
          </a:p>
          <a:p>
            <a:pPr marL="0" indent="0" algn="just">
              <a:buNone/>
            </a:pP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uzasadnienie pragmatyczne: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 administracji, respektując orzecznictwo sądowe, w sprawach podobnych unika ewentualnego zakwestionowania swych działań lub zaniechań przez sąd administracyjny.</a:t>
            </a:r>
          </a:p>
          <a:p>
            <a:pPr marL="0" indent="0" algn="just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200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Konsekwencją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współczesnego rozwoju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społeczno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ekonomicznego oraz zachodzących przemian światopoglądowych i etycznych jest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rosnąca rola wykładni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funkcjonalnej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to z kolei wpływa na coraz częstsze powoływanie się na zasady moralne w procesie stosowania prawa, zwłaszcza na gruncie prawa wspólnotowego. </a:t>
            </a:r>
            <a:endParaRPr lang="pl-PL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ostanowienie SA w Krakowie z 14.01.2009 r. (II 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AKz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668/08), OSA 2012/10, poz. 38:</a:t>
            </a:r>
          </a:p>
          <a:p>
            <a:pPr marL="0" lv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każda norma prawna podlega wykładni (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omnia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interpretanda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pl-PL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(…)W 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stosowaniu prawa nawet oczywiste brzmienie normy podlega modyfikowaniu i wartościowaniu, wynikającemu z celów i funkcji określonych przez aksjologię prawa”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9608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Przykład: „rażąca niewdzięczność obdarowanego” art. 898 k.c.</a:t>
            </a:r>
            <a:b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interpretacja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rekonstrukcja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takiego pojęcia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wymaga relatywizacji do określonego systemu zasad i wartości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użycie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przepisie prawnym tego typu pojęcia oznacza zatem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pozasystemowe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odesłanie do systemu norm moralnych, które określają jego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znaczenie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oznacza to oczywiście inkorporacji tych zasad do systemu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prawa (norma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prawna jest jedynie dookreślana przez normę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etyczną)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/>
              <a:t>relatywizacja </a:t>
            </a:r>
            <a:r>
              <a:rPr lang="pl-PL" sz="2400" dirty="0"/>
              <a:t>zachowania obdarowanego do „realizowanego ładu moralnego”, a więc faktycznego sposobu zachowania się ludzi i funkcjonowania instytucji, który może być bardzo odległy od sposobów zwerbalizowanych w ładzie moralnym </a:t>
            </a:r>
            <a:r>
              <a:rPr lang="pl-PL" sz="2400" dirty="0" smtClean="0"/>
              <a:t>zakładanym 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148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Sądowe stosowanie prawa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 “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ustalenie, jaki przepis obowiązuje oraz określenie jego znaczenia w sposób wystarczająco precyzyjny dla potrzeb rozstrzygnięcia, </a:t>
            </a:r>
            <a:endParaRPr lang="pl-PL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 uznanie określonych faktów za udowodnione na podstawie uzyskanego materiału dowodowego i przyjętej teorii dowodów, 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 ujęcie faktów uznanych za udowodnione w języku stosowanego przepisu, subsumpcja takiego faktu “pod” stosowane przepisy prawa, 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4/ wiążące ustalenie konsekwencji prawnych faktu uznanego za udowodniony na podstawie stosowanego przepisu prawa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J. Wróblewski, </a:t>
            </a:r>
            <a: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Sądowe stosowanie prawa,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PWN, Warszawa 1988, część druga.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442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teorii dyskursu prawniczego proces stosowania prawa jest szczególną klasą aktów mowy, które zakładają spełnienie filozoficznego roszczenia poprawności realizowanego właśnie w uniwersalnym dyskursie praktycznym poprzez odpowiednią procedurę (proceduralną teorię dyskursu).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yskurs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prawniczy jest jedynie przypadkiem dyskursu praktycznego i nie jest możliwe sformułowanie w każdym przypadku dla procesu sądowego stosowania prawa uniwersalnego roszczenia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poprawności.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37987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reguły dyskursu są pewnymi aksjomatami argumentacyjnymi, które wyznaczają „minimum” racjonalności i słuszności (moralności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argumentacji przeprowadzony zgodnie z procedurą dyskursu powinien doprowadzić do rozwiązania akceptowalnego w sensie aksjologicznym, to znaczy słusznego (sprawiedliwego).</a:t>
            </a: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280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Jürgen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Habermas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rozpoznanie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przez prawników normatywności (ważności) reguł i zasad prawa wymaga odniesienia się (choćby pośrednio i milcząco) do normatywnej struktury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świata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normatywna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świata społecznego (świata życia) stanowi podstawę rozpoznania normatywności reguł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prawnych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2721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Ronald </a:t>
            </a:r>
            <a:r>
              <a:rPr lang="pl-PL" sz="2800" b="1" dirty="0" err="1" smtClean="0"/>
              <a:t>Dworkin</a:t>
            </a:r>
            <a:r>
              <a:rPr lang="pl-PL" sz="2800" b="1" dirty="0" smtClean="0"/>
              <a:t>: konflikt </a:t>
            </a:r>
            <a:r>
              <a:rPr lang="pl-PL" sz="2800" b="1" dirty="0"/>
              <a:t>uprawnień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 Leksykalne pierwszeństwo uprawnień przed celami zbiorowymi.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Wolność rozumiana jako autonomia jednostki.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Jednostka ma prawo do moralnej niezależności.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Postulat moralnej neutralności państwa (prawa).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Zagadnienia moralności prywatnej nie mogą być przedmiotem decyzji politycznej.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7543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 Instytucjonalizacja jako metoda rozstrzygania konfliktów uprawnień (ustalenie hierarchii uprawnień) niemożliwa na gruncie teorii prawa R.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Dworkina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brak wskazań, że hierarchia uprawnień istnieje.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 Wzajemne wyważanie uprawnień: ich konkretyzacja poprzez przechodzenie od uprawnień abstrakcyjnych do konkretnych.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4/ Warunki poprawności rozstrzygnięcia konfliktu uprawnień: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 argumentacja z zasad;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 zgodność z ideałem równej troski i poszanowania.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216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/>
              <a:t>Konflikt uprawnień w zakresie elementów systemu prawnego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Konflikt uprawnień jako rezultat konfliktu reguł: metody</a:t>
            </a: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1/reguły kolizyjne;</a:t>
            </a: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 przyznanie pierwszeństwa regule o silniejszym poparciu instytucjonalnym (potwierdzonej przez zasady o większej doniosłości).</a:t>
            </a:r>
          </a:p>
          <a:p>
            <a:pPr marL="0" indent="0" algn="just">
              <a:buNone/>
            </a:pP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Konflikt uprawnień jako wyraz konfliktu zasad:</a:t>
            </a:r>
          </a:p>
          <a:p>
            <a:pPr marL="0" indent="0" algn="just">
              <a:buNone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 sprzeczność zasad</a:t>
            </a:r>
          </a:p>
          <a:p>
            <a:pPr marL="0" indent="0" algn="just">
              <a:buNone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 konkurencyjność zasad: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 osoby zamożne mogą przekazać swój majątek dzieciom? Zasada 1: wolność dysponowania swoją własnością. Zasada 2: równości (jednostki powinny zaczynać życie na </a:t>
            </a:r>
            <a:r>
              <a:rPr lang="pl-PL" sz="2000">
                <a:latin typeface="Times New Roman" panose="02020603050405020304" pitchFamily="18" charset="0"/>
                <a:cs typeface="Times New Roman" panose="02020603050405020304" pitchFamily="18" charset="0"/>
              </a:rPr>
              <a:t>równych warunkach.</a:t>
            </a: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Kolizja reguł i zasad.</a:t>
            </a:r>
          </a:p>
          <a:p>
            <a:pPr marL="0" indent="0" algn="just">
              <a:buNone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Konflikt zasad prawa i wymogów polityki.</a:t>
            </a:r>
          </a:p>
        </p:txBody>
      </p:sp>
    </p:spTree>
    <p:extLst>
      <p:ext uri="{BB962C8B-B14F-4D97-AF65-F5344CB8AC3E}">
        <p14:creationId xmlns:p14="http://schemas.microsoft.com/office/powerpoint/2010/main" val="3470083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Ważenie zasad prawa. Koncepcja Ronalda </a:t>
            </a:r>
            <a:r>
              <a:rPr lang="pl-PL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Dworkina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91039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/>
              <a:t>Ważenie </a:t>
            </a:r>
            <a:r>
              <a:rPr lang="pl-PL" sz="2400" dirty="0"/>
              <a:t>dwóch </a:t>
            </a:r>
            <a:r>
              <a:rPr lang="pl-PL" sz="2400" dirty="0" smtClean="0"/>
              <a:t>zasad: 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“ustalenie 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warunkowej relacji pierwszeństwa pomiędzy nimi na tle całokształtu okoliczności faktycznych i prawnych rozpoznawanej sprawy. Akt ważenia nie prowadzi do określenia abstrakcyjnej hierarchii pary zasad. </a:t>
            </a:r>
            <a:endParaRPr lang="pl-PL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Dokonuje 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się go in concreto, czyli na gruncie rozpatrywanego przypadku. Konkretności nie należy utożsamiać z procesem sądowego czy administracyjnego stosowania 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prawa”. </a:t>
            </a:r>
          </a:p>
          <a:p>
            <a:pPr marL="0" indent="0" algn="just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r>
              <a:rPr lang="pl-PL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Maroń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Operacjonalizacja konstytucyjnych zasad prawa w orzecznictwie Trybunału Konstytucyjnego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[w:] St. Biernat (red.), </a:t>
            </a:r>
            <a:r>
              <a:rPr lang="pl-PL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Konstytucja Rzeczypospolitej Polskiej w pierwszych dekadach XXI wieku wobec wyzwań politycznych, gospodarczych, technologicznych i społecznych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Biuro Trybunału Konstytucyjnego, Warszawa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2013, s. 118-119.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400" dirty="0" smtClean="0"/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5173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Podstawa ważenia zasad:</a:t>
            </a:r>
            <a:b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zasada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proporcjonalności sensu largo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31 ust. 3 Konstytucji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RP.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sz="2400" dirty="0" smtClean="0"/>
              <a:t>„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 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umożliwia Trybunałowi Konstytucyjnemu «ważenie» decyzji, gdy pojawiają się kolizje kilku praw chronionych konstytucyjnie albo gdy ingerencja ustawodawcy dokonana w celu ochrony jednej wartości konstytucyjnej powoduje 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nadmierne 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ograniczenie innej takiej 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wartości</a:t>
            </a:r>
            <a:r>
              <a:rPr lang="pl-PL" sz="2400" dirty="0" smtClean="0"/>
              <a:t>”.</a:t>
            </a:r>
          </a:p>
          <a:p>
            <a:pPr marL="0" indent="0" algn="just">
              <a:buNone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Wyrok TK z 4 listopada 2010 r., sygn. K 19/06.</a:t>
            </a:r>
            <a:endParaRPr lang="pl-PL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Trzy wymogi: 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przydatność(regulacja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prawna rzeczywiście sprzyja realizacji celu będącego motywem jej ustanowienia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niezbędność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(danego celu nie można było urzeczywistnić inaczej, aniżeli przez regulację prawną ingerującą w inne prawa i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wolności);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 proporcjonalność sensu stricto. 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Proporcjonalność w sensie ścisłym nakazuje, aby korzyści z tytułu ustawowego ograniczenia konstytucyjnych praw i wolności przeważyły koszty takiej reglamentacji. 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5424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procesie ważenia 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„istotne jest znalezienie pewnego punktu równowagi, balansu dla wartości chronionych przez Konstytucję i wyznaczenie obszaru stosowania każdego z 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Wyrok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TK z 11 maja 2011 r., sygn. SK 11/09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TK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procedurze wyważania ustala na tle specyfiki rozpoznawanej sprawy łączną wagę racji każdej ze stron.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Końcowe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rozstrzygnięcie to werdykt co do mocy argumentów w danym kazusie, niestygmatyzujący strony przegranej jako podmiotu pozbawionego jakichkolwiek racji i niedyskredytujący całkowicie jej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argumentacji.</a:t>
            </a:r>
          </a:p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W. Sadurski, „Rozumność” między teorią prawa a filozofią polityczną, [w:]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Wyrzykowski (red.), </a:t>
            </a:r>
            <a: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Rozumność </a:t>
            </a:r>
            <a:r>
              <a:rPr lang="pl-PL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rozumowań prawniczych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Warszawa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2008, s. 24-25.</a:t>
            </a:r>
          </a:p>
        </p:txBody>
      </p:sp>
    </p:spTree>
    <p:extLst>
      <p:ext uri="{BB962C8B-B14F-4D97-AF65-F5344CB8AC3E}">
        <p14:creationId xmlns:p14="http://schemas.microsoft.com/office/powerpoint/2010/main" val="2347883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err="1" smtClean="0"/>
              <a:t>Easy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case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2800" dirty="0" smtClean="0"/>
              <a:t>(„łatwy”, typowy przypadek stosowania prawa)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zawsze konieczna jest wykładnia (jej zakres jest różny)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jeżeli występuje kolizja norm prawnych (jej usunięcie to wykładnia, następnie posłużenie się regułami kolizyjnymi)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jeżeli występuje luka w prawie, to istnieje obowiązek jej wypełnienia (reguły inferencyjne; pewne zastrzeżenia to per analogiam iuris)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istnieje ustalona praktyka interpretacyjna (precedens interpretacyjny; standard orzeczniczy, ustalona linia orzecznictwa; zasady prawne SN lub NSA)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ꜜ</a:t>
            </a:r>
          </a:p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sylogistyczny model stosowania prawa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8146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TK powinien: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prawidłowo ustalić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wszystkie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konstytucyjne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zasady (wartości),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które są  w kolizji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rozpoznawanej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sprawie;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ocenić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wagę konkurencyjnych zasad (zbiorów takich konkurencyjnych wartości) na podstawie argumentów nie tylko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prawnych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(wewnątrzsystemowych), lecz także prawnie doniosłych racji aksjologicznych, społecznych, politycznych i ekonomicznych.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Wartości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chronione zasadami prawa nie są bowiem najczęściej wartościami wyłącznie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prawnymi. Należą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innych porządków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normatywnych (moralność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religia czy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obyczajowość).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uzasadnieniu swojego orzeczenia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prawidłowo przedstawia wszystkie racje, założenia i decyzje interpretacyjne, które skłoniły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ostatecznie do wydania danego rozstrzygnięcia.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9593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Ważenie zasad konstytucyjnych jako podstawa sądowej wykładni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prawa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28351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Każda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sprawa sądowa ma bowiem w sobie element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konstytucyjny.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konstytucji brak wyrażonego wprost obowiązku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ważenia zasad konstytucyjnych przez organy stosujące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prawo (w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szcze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ólności sądy).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Uzasadnienie: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Ważenie zasad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konstytucyjnych jako forma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bezpośredniego stosowania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Konstytucji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(art. 8 ust. 2)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art. 45 ust. 1 Konstytucji (sprawiedliwe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rozstrzygnięcie sprawy przez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sąd).</a:t>
            </a: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 smtClean="0"/>
              <a:t>„</a:t>
            </a:r>
            <a:r>
              <a:rPr lang="pl-PL" sz="2400" dirty="0" smtClean="0"/>
              <a:t>Część </a:t>
            </a:r>
            <a:r>
              <a:rPr lang="pl-PL" sz="2400" dirty="0"/>
              <a:t>norm konstytucyjnych ma charakter zasad, wyrażających zakazy bądź nakazy </a:t>
            </a:r>
            <a:r>
              <a:rPr lang="pl-PL" sz="2400" dirty="0" smtClean="0"/>
              <a:t>optymalizacyjne”; „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kolizje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między tymi zasadami mogą być rozstrzygane wyłącznie na podstawie zasady proporcjonalności</a:t>
            </a:r>
            <a:r>
              <a:rPr lang="pl-PL" sz="2000" dirty="0" smtClean="0"/>
              <a:t>”.</a:t>
            </a:r>
          </a:p>
          <a:p>
            <a:pPr marL="0" indent="0" algn="just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Wyrok TK z dnia 31 stycznia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2013 r., K 14/11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OTK ZU 2013, </a:t>
            </a:r>
            <a:r>
              <a:rPr 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1/A, </a:t>
            </a:r>
            <a:r>
              <a:rPr 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7. 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7624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Etapy ważenia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zasad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konstytucyjnych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identyfikacja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wszystkich wartości leżących u podstaw zasad pozostających w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konflikcie; 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ustalenie wagi (ważności) zasad i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określenie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relacji pierwszeństwa;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 ustalenie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zakresu ochrony każdej z kolidujących zasad poprzez porównanie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stopnia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naruszenia jednej zasady i stopnia ważności realizacji drugiej.</a:t>
            </a:r>
          </a:p>
        </p:txBody>
      </p:sp>
    </p:spTree>
    <p:extLst>
      <p:ext uri="{BB962C8B-B14F-4D97-AF65-F5344CB8AC3E}">
        <p14:creationId xmlns:p14="http://schemas.microsoft.com/office/powerpoint/2010/main" val="3066360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altLang="pl-PL" sz="3200"/>
              <a:t>Herbert L.A. Hart open texture of law </a:t>
            </a:r>
            <a:br>
              <a:rPr lang="pl-PL" altLang="pl-PL" sz="3200"/>
            </a:br>
            <a:r>
              <a:rPr lang="pl-PL" altLang="pl-PL" sz="2400">
                <a:latin typeface="Times New Roman" panose="02020603050405020304" pitchFamily="18" charset="0"/>
                <a:cs typeface="Times New Roman" panose="02020603050405020304" pitchFamily="18" charset="0"/>
              </a:rPr>
              <a:t>1961 Pojęcie prawa </a:t>
            </a:r>
            <a:br>
              <a:rPr lang="pl-PL" altLang="pl-PL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1400"/>
              <a:t>pierwsze wydanie w 1960 r., drugie rozszerzone w 1994 r., polskie tłumaczenie w 1998 r.</a:t>
            </a:r>
            <a:endParaRPr lang="pl-PL" altLang="pl-PL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2400" b="1" dirty="0"/>
              <a:t>każde pozytywne prawo ma „otwartą strukturę”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2400" b="1" dirty="0"/>
              <a:t> </a:t>
            </a:r>
            <a:r>
              <a:rPr lang="pl-PL" sz="2400" dirty="0"/>
              <a:t>pojęcia prawne charakteryzują się niepewnym zakresem (cieniem semantycznym, - wprowadzając tym samym pewien luz decyzyjny w stosowaniu prawa. </a:t>
            </a:r>
          </a:p>
          <a:p>
            <a:pPr marL="0" indent="0" algn="just">
              <a:buNone/>
              <a:defRPr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Symbol zastępczy zawartości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48501" y="1700214"/>
            <a:ext cx="2576513" cy="3876675"/>
          </a:xfrm>
        </p:spPr>
      </p:pic>
    </p:spTree>
    <p:extLst>
      <p:ext uri="{BB962C8B-B14F-4D97-AF65-F5344CB8AC3E}">
        <p14:creationId xmlns:p14="http://schemas.microsoft.com/office/powerpoint/2010/main" val="6206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/>
              <a:t>HARD CASE – tzw. trudny przypadek stosowania prawa</a:t>
            </a:r>
            <a:br>
              <a:rPr lang="pl-PL" sz="2800" b="1" dirty="0"/>
            </a:b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&gt; brak jednoznacznej normy, która została wytworzona przez określony autorytet</a:t>
            </a:r>
          </a:p>
          <a:p>
            <a:pPr marL="0" indent="0" algn="just">
              <a:buNone/>
            </a:pPr>
            <a:r>
              <a:rPr lang="pl-PL" dirty="0"/>
              <a:t>&gt;</a:t>
            </a:r>
            <a:r>
              <a:rPr lang="pl-PL" dirty="0" smtClean="0"/>
              <a:t> przypadki trudności decyzyjnych wynikające z braku zgody wśród prawników  </a:t>
            </a:r>
          </a:p>
          <a:p>
            <a:pPr marL="0" indent="0" algn="just">
              <a:buNone/>
            </a:pPr>
            <a:r>
              <a:rPr lang="pl-PL" dirty="0" smtClean="0"/>
              <a:t>&gt; przepis prawny jest niedookreślony, a reguły prawniczej metodologii nie prowadzą bezpośrednio (wiążąco) do jednoznacznego wyniku</a:t>
            </a:r>
          </a:p>
          <a:p>
            <a:pPr marL="0" indent="0" algn="just">
              <a:buNone/>
            </a:pPr>
            <a:r>
              <a:rPr lang="pl-PL" dirty="0" smtClean="0"/>
              <a:t>&gt; pojęcie hard </a:t>
            </a:r>
            <a:r>
              <a:rPr lang="pl-PL" dirty="0" err="1" smtClean="0"/>
              <a:t>cases</a:t>
            </a:r>
            <a:r>
              <a:rPr lang="pl-PL" dirty="0" smtClean="0"/>
              <a:t> jest szersze niż określenie ,,luki w prawie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893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Luka w prawie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prawo stosowane do danego przypadku zawsze „ujawnia się” z uświadomionych możliwości wyboru rzeczywistości prawnej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luka jest problemem stosującego prawo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da się jej udowodnić obiektywnie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tego, co potencjalnie może być prawem w danej sytuacji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dylemat czysto filozoficzny (moralny)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prawo sędziowskie (orzeczenia contra legem poprzez odwołanie się do zasad  prawa i wartości prawa)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38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 </a:t>
            </a:r>
            <a:r>
              <a:rPr lang="pl-PL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ujęcie szerokie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sz="2400" dirty="0"/>
              <a:t>“</a:t>
            </a:r>
            <a:r>
              <a:rPr lang="pl-PL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pierwsze (...) trudne przypadki powstają nie tylko w procesie stosowania prawa, lecz także na poziomie jego tworzenia, wykładni i przestrzegania. </a:t>
            </a:r>
            <a:endParaRPr lang="pl-PL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</a:t>
            </a:r>
            <a:r>
              <a:rPr lang="pl-PL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drugie (...) może mieć nie jedno, lecz wiele racjonalnie uzasadnionych rozwiązań. </a:t>
            </a:r>
            <a:endParaRPr lang="pl-PL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</a:t>
            </a:r>
            <a:r>
              <a:rPr lang="pl-PL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trzecie (...) niekoniecznie musi mieć związek z obowiązującym prawem – czasami powstaje na tle braku regulacji. </a:t>
            </a:r>
            <a:endParaRPr lang="pl-PL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</a:t>
            </a:r>
            <a:r>
              <a:rPr lang="pl-PL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czwarte wreszcie, nawet jeśli trudny przypadek jest w ostatecznej instancji konfliktem prawa z samym sobą, to nie jest pozbawioną znaczenia, co jest pośrednim źródłem tego konfliktu – czy jest to struktura samego prawa, czy też może zewnętrzne czynniki, takie jak moralność, obyczajowość, ekonomia, polityka, religia, etc.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Zeidler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 w prawie prywatnym występują trudny przypadki? Uwagi o dyskursywności prawa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“Państwo i Prawo“ 9, 2018, s. 75-76.</a:t>
            </a:r>
          </a:p>
          <a:p>
            <a:pPr marL="0" indent="0" algn="just">
              <a:buNone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368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 </a:t>
            </a:r>
            <a:r>
              <a:rPr lang="pl-PL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ujęcie wąskie</a:t>
            </a:r>
            <a:endParaRPr lang="pl-P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“Oznaczają 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wszystkie takie – związane z funkcjonowaniem prawa – sytuacje, w których obok kwestii faktycznych dotyczących rozstrzyganej sprawy sądowej, występuje spór co do związku tych faktów (uznanych za udowodnione) z określoną regułą prawną. Wiąże się to - między innymi – z otwartą tekstowością wyrażeń zawartych w normach prawnych, nieostrością tych wyrażeń, konfliktowością norm w systemie, lub szerzej – z sytuacją wykładni norm prawnych w procesie stosowania prawa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r>
              <a:rPr lang="pl-PL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Król, </a:t>
            </a:r>
            <a:r>
              <a:rPr lang="pl-PL" sz="1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Koncepcje trudnych przypadków a prawomocność, </a:t>
            </a:r>
            <a:r>
              <a:rPr lang="pl-PL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[w:] </a:t>
            </a:r>
            <a:r>
              <a:rPr lang="pl-PL" sz="1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Teoria prawa, filozofia prawa, współczesne prawo i prawoznawstwo,</a:t>
            </a:r>
            <a:r>
              <a:rPr lang="pl-PL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Wydawnictwo Uniwersytetu Mikołaja Kopernika, Toruń 1998, </a:t>
            </a:r>
            <a:r>
              <a:rPr lang="pl-PL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 107.</a:t>
            </a:r>
            <a:endParaRPr lang="pl-PL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028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b="1" dirty="0"/>
              <a:t>Jerzy Stelmach: 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trudny przypadek aksjologiczny pojawia się,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„gdy (a) w trakcie trwania procesu interpretacyjnego pojawi się konflikt pomiędzy uznawanymi za ważne (za powszechnie ważne lub ważne dla interpretowanego przypadku) wartościami; 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wartości te zostaną uznane przez interpretatora (lub inne osoby uczestniczące w procesie interpretacji) za niewspółmierne; 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 jednocześnie brak jest akceptowalnego kryterium wyboru między tymi wartościami”. </a:t>
            </a:r>
          </a:p>
          <a:p>
            <a:pPr marL="0" indent="0" algn="just">
              <a:buNone/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Stelmach</a:t>
            </a:r>
            <a:r>
              <a:rPr lang="pl-PL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Przypadek trudny w </a:t>
            </a:r>
            <a:r>
              <a:rPr lang="pl-PL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prawie,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[w:]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l-PL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Choduń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</a:t>
            </a:r>
            <a:r>
              <a:rPr lang="pl-PL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Czepita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(red.), </a:t>
            </a:r>
            <a:r>
              <a:rPr lang="pl-PL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poszukiwaniu dobra wspólnego. Księga jubileuszowa Profesora Macieja Zielińskiego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Szczecin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2010, s. 149-150. 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0569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2363</Words>
  <Application>Microsoft Office PowerPoint</Application>
  <PresentationFormat>Panoramiczny</PresentationFormat>
  <Paragraphs>167</Paragraphs>
  <Slides>33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Wingdings</vt:lpstr>
      <vt:lpstr>Motyw pakietu Office</vt:lpstr>
      <vt:lpstr>Hard Cases</vt:lpstr>
      <vt:lpstr>Sądowe stosowanie prawa</vt:lpstr>
      <vt:lpstr>Easy case („łatwy”, typowy przypadek stosowania prawa)</vt:lpstr>
      <vt:lpstr>Herbert L.A. Hart open texture of law  1961 Pojęcie prawa  pierwsze wydanie w 1960 r., drugie rozszerzone w 1994 r., polskie tłumaczenie w 1998 r.</vt:lpstr>
      <vt:lpstr>HARD CASE – tzw. trudny przypadek stosowania prawa </vt:lpstr>
      <vt:lpstr>Luka w prawie</vt:lpstr>
      <vt:lpstr>Hard case: ujęcie szerokie</vt:lpstr>
      <vt:lpstr>Hard case: ujęcie wąskie</vt:lpstr>
      <vt:lpstr>Prezentacja programu PowerPoint</vt:lpstr>
      <vt:lpstr>Hard case: definicja Ronalda Dworkina</vt:lpstr>
      <vt:lpstr>Prezentacja programu PowerPoint</vt:lpstr>
      <vt:lpstr>Wartości i antywartości w prawie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Przykład: „rażąca niewdzięczność obdarowanego” art. 898 k.c. </vt:lpstr>
      <vt:lpstr>Prezentacja programu PowerPoint</vt:lpstr>
      <vt:lpstr>Prezentacja programu PowerPoint</vt:lpstr>
      <vt:lpstr>Prezentacja programu PowerPoint</vt:lpstr>
      <vt:lpstr>Ronald Dworkin: konflikt uprawnień</vt:lpstr>
      <vt:lpstr>Prezentacja programu PowerPoint</vt:lpstr>
      <vt:lpstr>Konflikt uprawnień w zakresie elementów systemu prawnego</vt:lpstr>
      <vt:lpstr>Ważenie zasad prawa. Koncepcja Ronalda Dworkina.</vt:lpstr>
      <vt:lpstr>Prezentacja programu PowerPoint</vt:lpstr>
      <vt:lpstr>Podstawa ważenia zasad: zasada proporcjonalności sensu largo art. 31 ust. 3 Konstytucji RP.</vt:lpstr>
      <vt:lpstr>Prezentacja programu PowerPoint</vt:lpstr>
      <vt:lpstr>Prezentacja programu PowerPoint</vt:lpstr>
      <vt:lpstr>Ważenie zasad konstytucyjnych jako podstawa sądowej wykładni prawa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 Cases.</dc:title>
  <dc:creator>slawek</dc:creator>
  <cp:lastModifiedBy>Konto Microsoft</cp:lastModifiedBy>
  <cp:revision>30</cp:revision>
  <dcterms:created xsi:type="dcterms:W3CDTF">2015-01-19T19:52:29Z</dcterms:created>
  <dcterms:modified xsi:type="dcterms:W3CDTF">2023-11-14T09:42:46Z</dcterms:modified>
</cp:coreProperties>
</file>