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85" r:id="rId5"/>
    <p:sldId id="297" r:id="rId6"/>
    <p:sldId id="288" r:id="rId7"/>
    <p:sldId id="287" r:id="rId8"/>
    <p:sldId id="289" r:id="rId9"/>
    <p:sldId id="303" r:id="rId10"/>
    <p:sldId id="298" r:id="rId11"/>
    <p:sldId id="286" r:id="rId12"/>
    <p:sldId id="295" r:id="rId13"/>
    <p:sldId id="296" r:id="rId14"/>
    <p:sldId id="281" r:id="rId15"/>
    <p:sldId id="280" r:id="rId16"/>
    <p:sldId id="282" r:id="rId17"/>
    <p:sldId id="283" r:id="rId18"/>
    <p:sldId id="277" r:id="rId19"/>
    <p:sldId id="293" r:id="rId20"/>
    <p:sldId id="267" r:id="rId21"/>
    <p:sldId id="308" r:id="rId22"/>
    <p:sldId id="276" r:id="rId23"/>
    <p:sldId id="300" r:id="rId24"/>
    <p:sldId id="301" r:id="rId25"/>
    <p:sldId id="302" r:id="rId26"/>
    <p:sldId id="310" r:id="rId27"/>
    <p:sldId id="311" r:id="rId28"/>
    <p:sldId id="268" r:id="rId29"/>
    <p:sldId id="274" r:id="rId30"/>
    <p:sldId id="275" r:id="rId31"/>
    <p:sldId id="273" r:id="rId32"/>
    <p:sldId id="299" r:id="rId33"/>
    <p:sldId id="304" r:id="rId34"/>
    <p:sldId id="309" r:id="rId35"/>
    <p:sldId id="305" r:id="rId36"/>
    <p:sldId id="317" r:id="rId37"/>
    <p:sldId id="306" r:id="rId38"/>
    <p:sldId id="307" r:id="rId39"/>
    <p:sldId id="313" r:id="rId40"/>
    <p:sldId id="314" r:id="rId41"/>
    <p:sldId id="315" r:id="rId42"/>
    <p:sldId id="316" r:id="rId43"/>
    <p:sldId id="318" r:id="rId44"/>
    <p:sldId id="284" r:id="rId45"/>
    <p:sldId id="294" r:id="rId46"/>
    <p:sldId id="290" r:id="rId47"/>
    <p:sldId id="291" r:id="rId48"/>
    <p:sldId id="292" r:id="rId4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7E0B-FC90-4FA8-9FE7-85C6B3829482}" type="datetimeFigureOut">
              <a:rPr lang="pl-PL" smtClean="0"/>
              <a:t>27.10.2023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193FA-AFA3-4397-85C9-0F13A5E3D5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70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7E0B-FC90-4FA8-9FE7-85C6B3829482}" type="datetimeFigureOut">
              <a:rPr lang="pl-PL" smtClean="0"/>
              <a:t>27.10.2023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193FA-AFA3-4397-85C9-0F13A5E3D5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928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7E0B-FC90-4FA8-9FE7-85C6B3829482}" type="datetimeFigureOut">
              <a:rPr lang="pl-PL" smtClean="0"/>
              <a:t>27.10.2023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193FA-AFA3-4397-85C9-0F13A5E3D5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9640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C7CA9-D0C1-4A2B-AB44-012E85B44BBD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634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503BE-BF31-44ED-B4EA-F2BB8A041AC3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341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452C0-8A73-43DA-AD13-D7AC4DFE28E6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98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965A5-B2DB-4C90-BEA4-589BA487C26B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251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259A8-CBCC-4E26-BC59-74B35457DF6B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287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422CF-4D2F-4DE8-8256-71EE4471AE5B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1844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1DB13-6156-4C9F-8F51-CABC4B597B3D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8486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B7532-4FBF-4F72-8F7F-EDA7F67E4647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837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7E0B-FC90-4FA8-9FE7-85C6B3829482}" type="datetimeFigureOut">
              <a:rPr lang="pl-PL" smtClean="0"/>
              <a:t>27.10.2023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193FA-AFA3-4397-85C9-0F13A5E3D5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64427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1BE42-7D3D-4ACD-8BE9-BE7961FECDCB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5185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A16FF-F691-4E5D-B0D5-CF6B436A88C6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050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0CBDC-8C68-4B6D-9C37-6752A5DF663C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2801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FC7CA9-D0C1-4A2B-AB44-012E85B44BBD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505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503BE-BF31-44ED-B4EA-F2BB8A041AC3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2908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452C0-8A73-43DA-AD13-D7AC4DFE28E6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3865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4965A5-B2DB-4C90-BEA4-589BA487C26B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8220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259A8-CBCC-4E26-BC59-74B35457DF6B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7033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422CF-4D2F-4DE8-8256-71EE4471AE5B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6541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1DB13-6156-4C9F-8F51-CABC4B597B3D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581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7E0B-FC90-4FA8-9FE7-85C6B3829482}" type="datetimeFigureOut">
              <a:rPr lang="pl-PL" smtClean="0"/>
              <a:t>27.10.2023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193FA-AFA3-4397-85C9-0F13A5E3D5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79249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B7532-4FBF-4F72-8F7F-EDA7F67E4647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61274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1BE42-7D3D-4ACD-8BE9-BE7961FECDCB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76970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A16FF-F691-4E5D-B0D5-CF6B436A88C6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1655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0CBDC-8C68-4B6D-9C37-6752A5DF663C}" type="slidenum">
              <a:rPr lang="pl-PL" altLang="pl-PL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38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7E0B-FC90-4FA8-9FE7-85C6B3829482}" type="datetimeFigureOut">
              <a:rPr lang="pl-PL" smtClean="0"/>
              <a:t>27.10.2023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193FA-AFA3-4397-85C9-0F13A5E3D5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2773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7E0B-FC90-4FA8-9FE7-85C6B3829482}" type="datetimeFigureOut">
              <a:rPr lang="pl-PL" smtClean="0"/>
              <a:t>27.10.2023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193FA-AFA3-4397-85C9-0F13A5E3D5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6630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7E0B-FC90-4FA8-9FE7-85C6B3829482}" type="datetimeFigureOut">
              <a:rPr lang="pl-PL" smtClean="0"/>
              <a:t>27.10.2023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193FA-AFA3-4397-85C9-0F13A5E3D5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832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7E0B-FC90-4FA8-9FE7-85C6B3829482}" type="datetimeFigureOut">
              <a:rPr lang="pl-PL" smtClean="0"/>
              <a:t>27.10.2023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193FA-AFA3-4397-85C9-0F13A5E3D5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969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7E0B-FC90-4FA8-9FE7-85C6B3829482}" type="datetimeFigureOut">
              <a:rPr lang="pl-PL" smtClean="0"/>
              <a:t>27.10.2023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193FA-AFA3-4397-85C9-0F13A5E3D5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4667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7E0B-FC90-4FA8-9FE7-85C6B3829482}" type="datetimeFigureOut">
              <a:rPr lang="pl-PL" smtClean="0"/>
              <a:t>27.10.2023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193FA-AFA3-4397-85C9-0F13A5E3D5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6871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E7E0B-FC90-4FA8-9FE7-85C6B3829482}" type="datetimeFigureOut">
              <a:rPr lang="pl-PL" smtClean="0"/>
              <a:t>27.10.2023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193FA-AFA3-4397-85C9-0F13A5E3D54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483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27DD72-1E45-4215-8EB5-0FD1E9087930}" type="slidenum">
              <a:rPr lang="pl-PL" altLang="pl-P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651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l-PL" altLang="pl-PL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27DD72-1E45-4215-8EB5-0FD1E9087930}" type="slidenum">
              <a:rPr lang="pl-PL" altLang="pl-P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pl-PL" altLang="pl-P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50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35723" y="1192702"/>
            <a:ext cx="9144000" cy="2387600"/>
          </a:xfrm>
        </p:spPr>
        <p:txBody>
          <a:bodyPr>
            <a:normAutofit/>
          </a:bodyPr>
          <a:lstStyle/>
          <a:p>
            <a:r>
              <a:rPr lang="pl-PL" sz="3600" b="1" dirty="0" smtClean="0"/>
              <a:t>Idea konstytucjonalizmu.</a:t>
            </a:r>
            <a:endParaRPr lang="pl-PL" sz="36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Demokracja konstytucyjna.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61067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Rządy konstytucyjne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sprawowanie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władzy państwowej zgodnie z ustalonymi, powszechnie znanymi regułami, wiążącymi organy władzy, których to reguł one same nie wyznaczają i nie mogą ich zmieniać wedle własnego uznania. (supremacja ogólnych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</a:t>
            </a:r>
          </a:p>
          <a:p>
            <a:pPr mar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Andrzej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Pułło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,,termin »rządy konstytucyjne« wcale nie oznacza ustroju opartego na konstytucji pisanej’’, równocześnie jednak określa konstytucjonalizm jako ,,jedną z idei ogólnych prawa konstytucyjnego’’, która ma być realizowana przez ,,znaczną ilość reguł i zasad [tego] prawa’’.</a:t>
            </a:r>
          </a:p>
          <a:p>
            <a:pPr marL="0" indent="0" algn="just">
              <a:buNone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Pułło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Idea konstytucjonalizmu w systemie zasad prawa konstytucyjnego, ,,Przegląd Sejmowy’’ 1996, nr 5, s. 18-19.</a:t>
            </a:r>
          </a:p>
          <a:p>
            <a:pPr mar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640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Istota konstytucji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Konstytucja oznacza </a:t>
            </a:r>
            <a:r>
              <a:rPr lang="pl-PL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ustawę zasadniczą, normującą </a:t>
            </a:r>
            <a:r>
              <a:rPr lang="pl-PL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podstawy ustroju </a:t>
            </a:r>
            <a:r>
              <a:rPr lang="pl-PL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państwa i status prawny jego obywateli, uchwaloną w </a:t>
            </a:r>
            <a:r>
              <a:rPr lang="pl-PL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szczególnym trybie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just"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R.M. Małajny, </a:t>
            </a:r>
            <a:r>
              <a:rPr lang="pl-P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Pojęcie konstytucji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„Państwo i Prawo” 2018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nr 2, s.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</a:t>
            </a:r>
          </a:p>
          <a:p>
            <a:pPr marL="0" indent="0" algn="just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Carl Schmitt: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Istota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konstytucji nie zawiera się ani w żadnej ustawie, ani w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żadnej normie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Każde unormowanie poprzedzone jest fundamentalną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decyzją polityczną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podjętą przez tego, który dysponuje władzą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ustanowienia konstytucji (w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demokracji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podejmuje ją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naród, natomiast w przypadku prawdziwej monarchii –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monarcha).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Istotą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konstytucji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jest jej nienaruszalność.</a:t>
            </a:r>
          </a:p>
          <a:p>
            <a:pPr marL="0" indent="0" algn="just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Hans </a:t>
            </a:r>
            <a:r>
              <a:rPr lang="pl-PL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l-PL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elsen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norma podstawowa jako konstytucja w sensie logiczno-prawnym.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Istotą konstytucji jest godność człowieka:</a:t>
            </a: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tanowi „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płaszczyznę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odniesienia dla systemu wartości, wokół którego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zbudowano konstytucję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zarazem fundament całego porządku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prawnego w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państwie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Wyrok TK z 4.04.2001 r., K 11/00, OTK ZU 2001, nr 3, poz. 54.</a:t>
            </a:r>
          </a:p>
        </p:txBody>
      </p:sp>
    </p:spTree>
    <p:extLst>
      <p:ext uri="{BB962C8B-B14F-4D97-AF65-F5344CB8AC3E}">
        <p14:creationId xmlns:p14="http://schemas.microsoft.com/office/powerpoint/2010/main" val="42510441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3200"/>
              <a:t>Hans Kelsen </a:t>
            </a:r>
            <a:r>
              <a:rPr lang="pl-PL" altLang="pl-PL" sz="2000"/>
              <a:t>(1881-1973)</a:t>
            </a:r>
            <a:br>
              <a:rPr lang="pl-PL" altLang="pl-PL" sz="2000"/>
            </a:br>
            <a:r>
              <a:rPr lang="pl-PL" altLang="pl-PL" sz="2400">
                <a:latin typeface="Times New Roman" panose="02020603050405020304" pitchFamily="18" charset="0"/>
                <a:cs typeface="Times New Roman" panose="02020603050405020304" pitchFamily="18" charset="0"/>
              </a:rPr>
              <a:t>„czysta teoria prawa”</a:t>
            </a:r>
          </a:p>
        </p:txBody>
      </p:sp>
      <p:sp>
        <p:nvSpPr>
          <p:cNvPr id="20483" name="Symbol zastępczy zawartości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altLang="pl-PL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Podstawowe zagadnienia nauki prawa państwowego (1911)</a:t>
            </a:r>
          </a:p>
          <a:p>
            <a:pPr marL="0" indent="0">
              <a:buNone/>
            </a:pPr>
            <a:r>
              <a:rPr lang="pl-PL" altLang="pl-PL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O istocie i wartości demokracji (1920)</a:t>
            </a:r>
          </a:p>
          <a:p>
            <a:pPr marL="0" indent="0">
              <a:buNone/>
            </a:pPr>
            <a:r>
              <a:rPr lang="pl-PL" altLang="pl-PL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Czysta teoria prawa (1934)</a:t>
            </a:r>
          </a:p>
          <a:p>
            <a:pPr marL="0" indent="0">
              <a:buNone/>
            </a:pPr>
            <a:endParaRPr lang="pl-PL" altLang="pl-PL" sz="24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84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59600" y="1600200"/>
            <a:ext cx="2736850" cy="3773488"/>
          </a:xfrm>
        </p:spPr>
      </p:pic>
    </p:spTree>
    <p:extLst>
      <p:ext uri="{BB962C8B-B14F-4D97-AF65-F5344CB8AC3E}">
        <p14:creationId xmlns:p14="http://schemas.microsoft.com/office/powerpoint/2010/main" val="9739839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2800"/>
              <a:t>Norma podstawowa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pytanie: dlaczego prawo obowiązuje?</a:t>
            </a:r>
          </a:p>
          <a:p>
            <a:pPr marL="0" indent="0" algn="just">
              <a:buNone/>
              <a:defRPr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ꜜ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istnieje akt wyższy, który jest podstawą obowiązywania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podstawą obowiązywania wszystkich aktów jest konstytucja</a:t>
            </a: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jaka jest podstawa obowiązywania pierwszej konstytucji?</a:t>
            </a:r>
          </a:p>
          <a:p>
            <a:pPr algn="just">
              <a:buFontTx/>
              <a:buChar char="-"/>
              <a:defRPr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pozytywizm prawniczy: określony fakt społeczny</a:t>
            </a:r>
          </a:p>
          <a:p>
            <a:pPr algn="just">
              <a:buFontTx/>
              <a:buChar char="-"/>
              <a:defRPr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prawo natury: wyższy porządek</a:t>
            </a:r>
          </a:p>
          <a:p>
            <a:pPr marL="0" indent="0" algn="just">
              <a:buNone/>
              <a:defRPr/>
            </a:pP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Kelsen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odrzuca obie możliwości: każdy prawnik musi przyjąć hipotetyczne założenie: norma podstawowa</a:t>
            </a:r>
          </a:p>
        </p:txBody>
      </p:sp>
    </p:spTree>
    <p:extLst>
      <p:ext uri="{BB962C8B-B14F-4D97-AF65-F5344CB8AC3E}">
        <p14:creationId xmlns:p14="http://schemas.microsoft.com/office/powerpoint/2010/main" val="3217726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z="2800"/>
              <a:t>Znaczenie pojęcia norma podstawowa</a:t>
            </a:r>
            <a:br>
              <a:rPr lang="pl-PL" altLang="pl-PL" sz="2800"/>
            </a:br>
            <a:endParaRPr lang="pl-PL" altLang="pl-PL" sz="280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 norma o największej wartości aksjologicznej;</a:t>
            </a:r>
          </a:p>
          <a:p>
            <a:pPr marL="0" indent="0" algn="just">
              <a:buNone/>
              <a:defRPr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 norma pomyślana jako uzasadnienie obowiązywania prawa:</a:t>
            </a:r>
          </a:p>
          <a:p>
            <a:pPr algn="just">
              <a:buFontTx/>
              <a:buChar char="-"/>
              <a:defRPr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 wewnętrzny: kompetencje w systemie prawa dynamicznym</a:t>
            </a:r>
          </a:p>
          <a:p>
            <a:pPr algn="just">
              <a:buFontTx/>
              <a:buChar char="-"/>
              <a:defRPr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 zewnętrzny: transcendentalno-logiczny warunek istnienia systemu prawa</a:t>
            </a:r>
          </a:p>
          <a:p>
            <a:pPr algn="just">
              <a:buFontTx/>
              <a:buChar char="-"/>
              <a:defRPr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ostateczny powód obowiązywania prawa (przynależności do określonego porządku)</a:t>
            </a:r>
          </a:p>
          <a:p>
            <a:pPr marL="0" indent="0" algn="just">
              <a:buNone/>
              <a:defRPr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 kompetencja dla tworzenia norm niższego rzędu;</a:t>
            </a:r>
          </a:p>
          <a:p>
            <a:pPr marL="0" indent="0" algn="just">
              <a:buNone/>
              <a:defRPr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4/ 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konstytucja w prawno-logicznym znaczeniu.</a:t>
            </a:r>
          </a:p>
        </p:txBody>
      </p:sp>
    </p:spTree>
    <p:extLst>
      <p:ext uri="{BB962C8B-B14F-4D97-AF65-F5344CB8AC3E}">
        <p14:creationId xmlns:p14="http://schemas.microsoft.com/office/powerpoint/2010/main" val="15061706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altLang="pl-PL" smtClean="0"/>
          </a:p>
        </p:txBody>
      </p:sp>
      <p:sp>
        <p:nvSpPr>
          <p:cNvPr id="2867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altLang="pl-PL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Norma podstawowa jest zjawiskiem wielowymiarowym:</a:t>
            </a:r>
          </a:p>
          <a:p>
            <a:pPr marL="0" indent="0" algn="just">
              <a:buNone/>
            </a:pPr>
            <a:endParaRPr lang="pl-PL" altLang="pl-PL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altLang="pl-PL" sz="2400">
                <a:latin typeface="Times New Roman" panose="02020603050405020304" pitchFamily="18" charset="0"/>
                <a:cs typeface="Times New Roman" panose="02020603050405020304" pitchFamily="18" charset="0"/>
              </a:rPr>
              <a:t>1/ w wymiarze statycznym skierowana do prawodawcy;</a:t>
            </a:r>
          </a:p>
          <a:p>
            <a:pPr marL="0" indent="0" algn="just">
              <a:buNone/>
            </a:pPr>
            <a:r>
              <a:rPr lang="pl-PL" altLang="pl-PL" sz="2400">
                <a:latin typeface="Times New Roman" panose="02020603050405020304" pitchFamily="18" charset="0"/>
                <a:cs typeface="Times New Roman" panose="02020603050405020304" pitchFamily="18" charset="0"/>
              </a:rPr>
              <a:t>2/ w wymiarze dynamicznym – do nauki prawa;</a:t>
            </a:r>
          </a:p>
          <a:p>
            <a:pPr marL="0" indent="0" algn="just">
              <a:buNone/>
            </a:pPr>
            <a:r>
              <a:rPr lang="pl-PL" altLang="pl-PL" sz="2400">
                <a:latin typeface="Times New Roman" panose="02020603050405020304" pitchFamily="18" charset="0"/>
                <a:cs typeface="Times New Roman" panose="02020603050405020304" pitchFamily="18" charset="0"/>
              </a:rPr>
              <a:t>3/w wymiarze normatywnym – do podmiotu prawa. </a:t>
            </a:r>
          </a:p>
          <a:p>
            <a:pPr marL="0" indent="0" algn="just">
              <a:buNone/>
            </a:pPr>
            <a:endParaRPr lang="pl-PL" altLang="pl-PL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altLang="pl-PL" sz="2400">
                <a:latin typeface="Times New Roman" panose="02020603050405020304" pitchFamily="18" charset="0"/>
                <a:cs typeface="Times New Roman" panose="02020603050405020304" pitchFamily="18" charset="0"/>
              </a:rPr>
              <a:t>Uzasadnia moc wiążącą i możliwość zastosowania danej normy.</a:t>
            </a:r>
          </a:p>
        </p:txBody>
      </p:sp>
    </p:spTree>
    <p:extLst>
      <p:ext uri="{BB962C8B-B14F-4D97-AF65-F5344CB8AC3E}">
        <p14:creationId xmlns:p14="http://schemas.microsoft.com/office/powerpoint/2010/main" val="3131385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Sądowa kontrola konstytucyjności prawa jako gwarancja Konstytucji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/>
              <a:t>W czystej teorii prawa  </a:t>
            </a:r>
            <a:r>
              <a:rPr lang="pl-PL" sz="2400" dirty="0"/>
              <a:t>H</a:t>
            </a:r>
            <a:r>
              <a:rPr lang="pl-PL" sz="2400" dirty="0" smtClean="0"/>
              <a:t>ansa </a:t>
            </a:r>
            <a:r>
              <a:rPr lang="pl-PL" sz="2400" dirty="0" err="1" smtClean="0"/>
              <a:t>Kelsena</a:t>
            </a:r>
            <a:r>
              <a:rPr lang="pl-PL" sz="2400" dirty="0" smtClean="0"/>
              <a:t> sądowa kontrola zgodności prawa z konstytucja wynika z funkcjonowania hierarchicznej struktury systemu norm. Teoria ta całkowicie legitymuje sadownictwo konstytucyjne.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2332270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H. 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Kelsen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wyłączenie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prawa do badania przez sady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konstytucyjności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nie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tylko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umniejszenie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znaczenia konstytucji, ale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wręcz „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wynaturzenie konstytucji w jej najistotniejszych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punktach („denaturalizacja konstytucji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”).</a:t>
            </a:r>
          </a:p>
          <a:p>
            <a:pPr mar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W czystej  teorii prawa sądowa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kontrola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zgodności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prawa z konstytucja wynika z funkcjonowania hierarchicznej struktury systemu norm. Teoria ta całkowicie legitymuje sadownictwo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konstytucyjne.</a:t>
            </a:r>
          </a:p>
          <a:p>
            <a:pPr mar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Przedmiotem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sadowej kontroli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konstytucyjności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prawa nie jest ani wola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organu przedstawicielskiego wyrażona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ustawie, ani wola narodu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wyrażona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konstytucji.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Jest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nim ocena norm prawnych zawartych w aktach normatywnych.</a:t>
            </a:r>
          </a:p>
        </p:txBody>
      </p:sp>
    </p:spTree>
    <p:extLst>
      <p:ext uri="{BB962C8B-B14F-4D97-AF65-F5344CB8AC3E}">
        <p14:creationId xmlns:p14="http://schemas.microsoft.com/office/powerpoint/2010/main" val="770039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600" b="1" dirty="0" smtClean="0"/>
              <a:t>Nadrzędność </a:t>
            </a:r>
            <a:r>
              <a:rPr lang="pl-PL" sz="3600" b="1" dirty="0"/>
              <a:t>konstytucji w systemie źródeł prawa:</a:t>
            </a:r>
            <a:br>
              <a:rPr lang="pl-PL" sz="3600" b="1" dirty="0"/>
            </a:br>
            <a:endParaRPr lang="pl-PL" sz="36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 smtClean="0"/>
              <a:t>1</a:t>
            </a:r>
            <a:r>
              <a:rPr lang="pl-PL" sz="2400" b="1" dirty="0" smtClean="0"/>
              <a:t>/ nadrzędność w znaczeniu materialnym </a:t>
            </a:r>
            <a:r>
              <a:rPr lang="pl-PL" sz="2400" dirty="0" smtClean="0"/>
              <a:t>– normuje podstawowe zasady ustroju i porządku prawnego państwa,</a:t>
            </a:r>
          </a:p>
          <a:p>
            <a:pPr marL="0" indent="0" algn="just">
              <a:buNone/>
            </a:pPr>
            <a:r>
              <a:rPr lang="pl-PL" sz="2400" b="1" dirty="0" smtClean="0"/>
              <a:t>2/ nadrzędność w znaczeniu formalnym- </a:t>
            </a:r>
            <a:r>
              <a:rPr lang="pl-PL" sz="2400" dirty="0" smtClean="0"/>
              <a:t>szczególna moc prawna.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zakaz wydawania aktów sprzecznych – aspekt negatywny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nakaz rozwijania postanowień Konstytucji – aspekt pozytywny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zakaz zmiany konstytucji w takim samym trybie jak ustaw zwykłych, a więc wymóg zapewnienia konstytucji odpowiedniej sztywności, a w konsekwencji trwałości (stabilności)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wykładnia ustaw w zgodzie z konstytucją (wykładnia prokonstytucyjna)</a:t>
            </a:r>
          </a:p>
          <a:p>
            <a:pPr marL="0" indent="0" algn="just">
              <a:buNone/>
            </a:pPr>
            <a:endParaRPr lang="pl-PL" sz="2400" dirty="0" smtClean="0"/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9079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3/ konsekwencje nadrzędności konstytucji w sferze stosowania prawa:</a:t>
            </a:r>
          </a:p>
          <a:p>
            <a:pPr marL="0" indent="0" algn="just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domniemanie konstytucyjności przepisów prawa.</a:t>
            </a:r>
          </a:p>
          <a:p>
            <a:pPr mar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836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Konstytucja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Cyceron: 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mos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maiorum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(zestaw zasad i obyczajów, uświęconych tradycją, których należy przestrzegać)</a:t>
            </a:r>
            <a:endParaRPr lang="pl-PL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(do końca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XVIII w.)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znaczenie wyłącznie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deskryptywne.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Pojęcie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ustroju lub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formy rządu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frame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 opis reguł sprawowania władzy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określonej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strukturze politycznej.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Opis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systemu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rządów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państwie (instytucje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władzy 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zachodzące pomiędzy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nimi relacje.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Już w XVII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w. konstytucja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została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proklamowana jako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metoda ograniczania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władzy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rządu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implementacji zasady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rządów prawa. </a:t>
            </a:r>
          </a:p>
          <a:p>
            <a:pPr marL="0" indent="0" algn="just">
              <a:buNone/>
            </a:pPr>
            <a:endParaRPr lang="pl-PL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Konstytucja nie jest jedynie regułą procedury; jest także regułą treści.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ustawa może być niekonstytucyjna z powodu nieprawidłowości w trybie jej uchwalenia (niekonstytucyjność formalna prawa)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lub z powodu niezgodności swej treści z zasadami i kierunkami ustawy zasadniczej (niekonstytucyjność materialna prawa)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ustawa, której treść jest sprzeczna z zasadami i kierunkami konstytucji, przestałaby być niekonstytucyjna, gdyby była uchwalona jako ustawa konstytucyjna</a:t>
            </a:r>
          </a:p>
          <a:p>
            <a:pPr mar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715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Gwarancje konstytucji 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środki zmierzające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zapewnienia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właściwego funkcjonowania porządku prawnego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wymierzone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przeciwko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niekonstytucyjności formalnej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materialnej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mają  zapewnić konstytucyjność prawa.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Gwarancji takich dostarcza jedynie teoria hierarchicznej struktury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porządku prawnego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H. 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Kelsen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„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tylko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teoria pozwala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uchwycić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immanentny sens tego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fundamentalnego pojęcia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jakim jest konstytucja […],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gdyż pojęcie </a:t>
            </a:r>
            <a:r>
              <a:rPr lang="pl-PL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zakłada </a:t>
            </a: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ideę hierarchii norm prawnych”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Specyficzną gwarancją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konstytucji,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która wynika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teorii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hierarchicznej struktury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prawa, jest sadownictwo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konstytucyjne.</a:t>
            </a: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2033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Represyjne gwarancje konstytucji: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odpowiedzialność konstytucyjna prezydenta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ministrów za promulgowanie lub kontrasygnowanie</a:t>
            </a: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niekonstytucyjnego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aktu;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odpowiedzialność za konstytucyjność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procedury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ustawodawczej;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3/ odpowiedzialność parlamentarną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ministrów (np. za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legalność rozporządzeń);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4/ odpowiedzialność dyscyplinarna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cywilna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podmiotu, który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wydał wadliwy akt.</a:t>
            </a:r>
          </a:p>
          <a:p>
            <a:pPr mar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753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Konsekwencje (na gruncie czystej teorii prawa H. </a:t>
            </a:r>
            <a:r>
              <a:rPr lang="pl-PL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Kelsena</a:t>
            </a: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b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każdy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upoważniony do stosowania normy prawnej 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nieograniczone prawo badania jej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ważności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uznawania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nieważną, jeżeli jest ona niekonstytucyjna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milczenie konstytucji w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tym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względzie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oznacza braku uprawnienia do kontroli, lecz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właśnie jego istnienie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prawo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kontroli wynika z istoty struktury systemu prawa i nie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wymaga pozytywno-prawnego dopuszczenia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jeśli przepisy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prawa nie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ustanawiają takiego wyłączenia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kontroli, to istnieje domniemanie, ze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każdy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stosujący ustawę ma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prawo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odmówić zastosowania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ustawy sprzecznej z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konstytucją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jeżeli organ ma kompetencję do stosowania ustaw, to powinien badać,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 norma,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która ma być 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stosowana, jest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rzeczywiście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zgodna z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ustawą zasadniczą.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0896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400" b="1" dirty="0" smtClean="0"/>
              <a:t>Normatywność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b="1" dirty="0"/>
              <a:t>Normatywność w najszerszym sensie (normatywność sensu </a:t>
            </a:r>
            <a:r>
              <a:rPr lang="pl-PL" sz="2400" b="1" dirty="0" err="1"/>
              <a:t>largissimo</a:t>
            </a:r>
            <a:r>
              <a:rPr lang="pl-PL" sz="2400" b="1" dirty="0"/>
              <a:t>) </a:t>
            </a:r>
            <a:r>
              <a:rPr lang="pl-PL" sz="2400" dirty="0"/>
              <a:t>wiąże się z potocznym użyciem słowa „normatywny” w znaczeniu „</a:t>
            </a:r>
            <a:r>
              <a:rPr lang="pl-PL" sz="2400"/>
              <a:t>prawny</a:t>
            </a:r>
            <a:r>
              <a:rPr lang="pl-PL" sz="2400" smtClean="0"/>
              <a:t>”.</a:t>
            </a:r>
            <a:endParaRPr lang="pl-PL" sz="2400" dirty="0" smtClean="0"/>
          </a:p>
          <a:p>
            <a:pPr marL="0" indent="0" algn="just">
              <a:buNone/>
            </a:pPr>
            <a:r>
              <a:rPr lang="pl-PL" sz="2400" dirty="0" smtClean="0"/>
              <a:t>Normatywny </a:t>
            </a:r>
            <a:r>
              <a:rPr lang="pl-PL" sz="2400" dirty="0"/>
              <a:t>jest tekst wprost </a:t>
            </a:r>
            <a:r>
              <a:rPr lang="pl-PL" sz="2400" dirty="0" err="1"/>
              <a:t>wysłowiający</a:t>
            </a:r>
            <a:r>
              <a:rPr lang="pl-PL" sz="2400" dirty="0"/>
              <a:t> lub niezbędny do właściwego zrozumienia (zinterpretowania) normy postępowania, zarówno normy prawnej (generalno-abstrakcyjnej), jak i normy formułowanej w procesie stosowania prawa (normy indywidualno-konkretnej, indywidualno-abstrakcyjnej i generalno-konkretnej</a:t>
            </a:r>
            <a:r>
              <a:rPr lang="pl-PL" sz="2400" dirty="0" smtClean="0"/>
              <a:t>).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7625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b="1" dirty="0"/>
              <a:t>Normatywność w szerokim sensie (normatywność sensu largo</a:t>
            </a:r>
            <a:r>
              <a:rPr lang="pl-PL" sz="2400" dirty="0"/>
              <a:t>) jest przypisywana danemu fragmentowi tekstu normatywnego sensu </a:t>
            </a:r>
            <a:r>
              <a:rPr lang="pl-PL" sz="2400" dirty="0" err="1"/>
              <a:t>largissimo</a:t>
            </a:r>
            <a:r>
              <a:rPr lang="pl-PL" sz="2400" dirty="0"/>
              <a:t> i oznacza, że wzięcie od uwagę (użycie w wykładni) danego fragmentu jest niezbędne w procesie dekodowania z tekstu generalno-abstrakcyjnych norm </a:t>
            </a:r>
            <a:r>
              <a:rPr lang="pl-PL" sz="2400" dirty="0" smtClean="0"/>
              <a:t>prawnych.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b="1" dirty="0"/>
              <a:t>Normatywność w ścisłym sensie (normatywność sensu stricto) </a:t>
            </a:r>
            <a:r>
              <a:rPr lang="pl-PL" sz="2400" dirty="0"/>
              <a:t>jest przypisywana danemu fragmentowi tekstu normatywnego sensu largo i oznacza, że dany fragment tekstu </a:t>
            </a:r>
            <a:r>
              <a:rPr lang="pl-PL" sz="2400" dirty="0" err="1"/>
              <a:t>wysłowia</a:t>
            </a:r>
            <a:r>
              <a:rPr lang="pl-PL" sz="2400" dirty="0"/>
              <a:t> normę prawną bądź przynajmniej jej fragment (dookreśla klasę adresatów normy prawnej, jej zakres zastosowania lub zakres normowania</a:t>
            </a:r>
            <a:r>
              <a:rPr lang="pl-PL" sz="2400" dirty="0" smtClean="0"/>
              <a:t>).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678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/>
              <a:t>szczególna systematyka wewnętrzna:</a:t>
            </a:r>
            <a:br>
              <a:rPr lang="pl-PL" sz="2800" b="1" dirty="0"/>
            </a:b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preambuła: funkcja normatywna i interpretacyjna;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Dyrektywa w sferze stanowienia i stosowania prawa</a:t>
            </a:r>
          </a:p>
          <a:p>
            <a:pPr marL="0" indent="0" algn="just">
              <a:spcBef>
                <a:spcPts val="400"/>
              </a:spcBef>
              <a:buClr>
                <a:srgbClr val="2DA2BF"/>
              </a:buClr>
              <a:buSzPct val="68000"/>
              <a:buNone/>
              <a:defRPr/>
            </a:pPr>
            <a:r>
              <a:rPr lang="pl-PL" altLang="pl-PL" sz="24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alt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tekstu preambuły do Konstytucji nie można wyprowadzić norm prawnych w znaczeniu ścisłym. Niemniej dostarcza ona opartych na autentycznej wypowiedzi </a:t>
            </a:r>
            <a:r>
              <a:rPr lang="pl-PL" altLang="pl-PL" sz="24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ustrojodawcy</a:t>
            </a:r>
            <a:r>
              <a:rPr lang="pl-PL" alt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wskazówek co do zgodnych z jego intencjami kierunków interpretacji przepisów części normatywnej Konstytucji</a:t>
            </a:r>
            <a:r>
              <a:rPr lang="pl-PL" altLang="pl-PL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pl-PL" altLang="pl-PL" sz="2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l-PL" altLang="pl-PL" sz="2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pl-PL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Wyrok </a:t>
            </a:r>
            <a:r>
              <a:rPr lang="pl-PL" altLang="pl-PL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TK w sprawie K </a:t>
            </a:r>
            <a:r>
              <a:rPr lang="pl-PL" altLang="pl-PL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18/04 z </a:t>
            </a:r>
            <a:r>
              <a:rPr lang="pl-PL" altLang="pl-PL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2004 r</a:t>
            </a:r>
            <a:r>
              <a:rPr lang="pl-PL" altLang="pl-PL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spcBef>
                <a:spcPts val="400"/>
              </a:spcBef>
              <a:buClr>
                <a:srgbClr val="2DA2BF"/>
              </a:buClr>
              <a:buSzPct val="68000"/>
              <a:buNone/>
              <a:defRPr/>
            </a:pPr>
            <a:endParaRPr lang="pl-PL" altLang="pl-PL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spcBef>
                <a:spcPts val="400"/>
              </a:spcBef>
              <a:buClr>
                <a:srgbClr val="2DA2BF"/>
              </a:buClr>
              <a:buSzPct val="68000"/>
              <a:buNone/>
              <a:defRPr/>
            </a:pPr>
            <a:endParaRPr lang="pl-PL" altLang="pl-PL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None/>
              <a:defRPr/>
            </a:pPr>
            <a:r>
              <a:rPr lang="pl-PL" altLang="pl-PL" sz="2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altLang="pl-PL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Preambuła jest częścią tekstu Konstytucji, a jej wypowiedzi mogą mieć, na tle określonej sprawy, zwłaszcza w związku z konkretnymi przepisami Konstytucji, walor normatywny</a:t>
            </a:r>
            <a:r>
              <a:rPr lang="pl-PL" altLang="pl-PL" sz="2600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  <a:r>
              <a:rPr lang="pl-PL" altLang="pl-PL" sz="19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pl-PL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Wyrok sygn. SK 39/06 TK z 27 listopada </a:t>
            </a:r>
            <a:r>
              <a:rPr lang="pl-PL" altLang="pl-PL" sz="1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2007 r</a:t>
            </a:r>
            <a:r>
              <a:rPr lang="pl-PL" altLang="pl-PL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None/>
              <a:defRPr/>
            </a:pPr>
            <a:endParaRPr lang="pl-PL" altLang="pl-PL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817975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/>
              <a:t>Normatywność preambuły: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lvl="0" indent="-256032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" pitchFamily="2" charset="2"/>
              <a:buChar char="Ø"/>
            </a:pPr>
            <a:r>
              <a:rPr lang="pl-PL" altLang="pl-PL" sz="2000" b="1" dirty="0">
                <a:solidFill>
                  <a:prstClr val="black"/>
                </a:solidFill>
                <a:latin typeface="Lucida Sans Unicode"/>
              </a:rPr>
              <a:t>Wyrok Trybunału Konstytucyjnego </a:t>
            </a:r>
            <a:r>
              <a:rPr lang="pl-PL" altLang="pl-PL" sz="2000" b="1" dirty="0" err="1">
                <a:solidFill>
                  <a:prstClr val="black"/>
                </a:solidFill>
                <a:latin typeface="Lucida Sans Unicode"/>
              </a:rPr>
              <a:t>Kp</a:t>
            </a:r>
            <a:r>
              <a:rPr lang="pl-PL" altLang="pl-PL" sz="2000" b="1" dirty="0">
                <a:solidFill>
                  <a:prstClr val="black"/>
                </a:solidFill>
                <a:latin typeface="Lucida Sans Unicode"/>
              </a:rPr>
              <a:t> 05/08 </a:t>
            </a:r>
          </a:p>
          <a:p>
            <a:pPr marL="109728" lvl="0" indent="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pl-PL" altLang="pl-PL" sz="1800" dirty="0" smtClean="0">
                <a:solidFill>
                  <a:prstClr val="black"/>
                </a:solidFill>
                <a:latin typeface="Lucida Sans Unicode"/>
              </a:rPr>
              <a:t>„(…) </a:t>
            </a:r>
            <a:r>
              <a:rPr lang="pl-PL" altLang="pl-PL" sz="1800" i="1" dirty="0">
                <a:solidFill>
                  <a:prstClr val="black"/>
                </a:solidFill>
                <a:latin typeface="Lucida Sans Unicode"/>
              </a:rPr>
              <a:t>istnieją wątpliwości co do normatywnego charakteru preambuły ustawy zasadniczej (…). Wynikają one stąd, że z tekstu tej preambuły nie można wyprowadzić norm prawnych w znaczeniu ścisłym (…). We wstępie do Konstytucji z 1997 r. zawarta została charakterystyka drogi ustrojowej Polski, wraz z podkreśleniem doświadczeń niepodległościowych i demokratycznych, wskazanie uniwersalnych wartości konstytucyjnych oraz podstawowych zasad organizujących życie wspólnoty państwowej, takich jak: demokracja, poszanowanie praw jednostki, współdziałanie władz, dialog społeczny oraz zasada pomocniczości (subsydiarności) (…). W świetle najnowszej doktryny </a:t>
            </a:r>
            <a:r>
              <a:rPr lang="pl-PL" altLang="pl-PL" sz="1800" i="1" dirty="0" err="1">
                <a:solidFill>
                  <a:prstClr val="black"/>
                </a:solidFill>
                <a:latin typeface="Lucida Sans Unicode"/>
              </a:rPr>
              <a:t>konstytucjonalistycznej</a:t>
            </a:r>
            <a:r>
              <a:rPr lang="pl-PL" altLang="pl-PL" sz="1800" i="1" dirty="0">
                <a:solidFill>
                  <a:prstClr val="black"/>
                </a:solidFill>
                <a:latin typeface="Lucida Sans Unicode"/>
              </a:rPr>
              <a:t>, jest to wystarczające do uznania normatywności preambuły </a:t>
            </a:r>
            <a:r>
              <a:rPr lang="pl-PL" altLang="pl-PL" sz="1800" i="1" dirty="0" smtClean="0">
                <a:solidFill>
                  <a:prstClr val="black"/>
                </a:solidFill>
                <a:latin typeface="Lucida Sans Unicode"/>
              </a:rPr>
              <a:t>Konstytucj</a:t>
            </a:r>
            <a:r>
              <a:rPr lang="pl-PL" altLang="pl-PL" sz="1800" dirty="0" smtClean="0">
                <a:solidFill>
                  <a:prstClr val="black"/>
                </a:solidFill>
                <a:latin typeface="Lucida Sans Unicode"/>
              </a:rPr>
              <a:t>i”.</a:t>
            </a:r>
            <a:endParaRPr lang="pl-PL" altLang="pl-PL" sz="1800" dirty="0">
              <a:solidFill>
                <a:prstClr val="black"/>
              </a:solidFill>
              <a:latin typeface="Lucida Sans Unicode"/>
            </a:endParaRPr>
          </a:p>
          <a:p>
            <a:pPr marL="0" indent="0" algn="just">
              <a:buNone/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7300328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altLang="pl-PL" sz="2400" b="1" dirty="0">
                <a:solidFill>
                  <a:prstClr val="black"/>
                </a:solidFill>
                <a:latin typeface="Lucida Sans Unicode"/>
              </a:rPr>
              <a:t>charakter normatywny preambuły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pl-PL" altLang="pl-PL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pl-PL" altLang="pl-PL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altLang="pl-PL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wymiar interpretacyjny</a:t>
            </a:r>
            <a:r>
              <a:rPr lang="pl-PL" altLang="pl-PL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polegający na wskazaniu sposobu rozumienia zarówno pozostałych przepisów konstytucyjnych, jak też całokształtu przepisów składających się na system polskiego </a:t>
            </a:r>
            <a:r>
              <a:rPr lang="pl-PL" altLang="pl-PL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prawa;</a:t>
            </a:r>
          </a:p>
          <a:p>
            <a:pPr marL="109728" lvl="0" indent="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pl-PL" altLang="pl-PL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pl-PL" altLang="pl-PL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 normatywność </a:t>
            </a:r>
            <a:r>
              <a:rPr lang="pl-PL" altLang="pl-PL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postanowień preambuły wiąże się z ich wykorzystywaniem w procesie budowania norm konstytucyjnych, poprzez wydobywanie z nich treściowych elementów dla konstruowanej normy (tzw. „sytuacja </a:t>
            </a:r>
            <a:r>
              <a:rPr lang="pl-PL" altLang="pl-PL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współstosowania</a:t>
            </a:r>
            <a:r>
              <a:rPr lang="pl-PL" altLang="pl-PL" sz="2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”);</a:t>
            </a:r>
          </a:p>
          <a:p>
            <a:pPr marL="109728" lvl="0" indent="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pl-PL" altLang="pl-PL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pl-PL" altLang="pl-PL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 samodzielnym wyrażaniu zasady konstytucyjnej o charakterze normatywnym, co możliwe jest tylko w sytuacji, gdy brakuje innych przepisów konstytucyjnych dotyczących tej samej kwestii.</a:t>
            </a:r>
          </a:p>
          <a:p>
            <a:pPr marL="109728" lvl="0" indent="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pl-PL" altLang="pl-PL" sz="20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lvl="0" indent="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pl-PL" sz="2000" dirty="0">
              <a:solidFill>
                <a:prstClr val="black"/>
              </a:solidFill>
              <a:latin typeface="Lucida Sans Unicode"/>
            </a:endParaRPr>
          </a:p>
          <a:p>
            <a:pPr marL="0" indent="0" algn="just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9428795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pl-PL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istotna </a:t>
            </a:r>
            <a:r>
              <a:rPr lang="pl-PL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rola w pojmowaniu i interpretowaniu postanowień konstytucyjnych</a:t>
            </a:r>
            <a:r>
              <a:rPr lang="pl-PL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lvl="0" indent="0" algn="just">
              <a:buNone/>
            </a:pPr>
            <a:endParaRPr lang="pl-PL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konkretyzowanie </a:t>
            </a:r>
            <a:r>
              <a:rPr lang="pl-PL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znaczenia aksjologicznego i prawnoustrojowego postanowień zawartych w aktach konstytucyjnych</a:t>
            </a:r>
            <a:r>
              <a:rPr lang="pl-PL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lvl="0" indent="0" algn="just">
              <a:buNone/>
            </a:pPr>
            <a:endParaRPr lang="pl-PL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określenie </a:t>
            </a:r>
            <a:r>
              <a:rPr lang="pl-PL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 hierarchii i stosunków </a:t>
            </a:r>
            <a:r>
              <a:rPr lang="pl-PL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wzajemnych.</a:t>
            </a:r>
            <a:endParaRPr lang="pl-PL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887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Takie rozumienie słowa konstytucja zostało ostatecznie zakwestionowane w okresie rewolucji amerykańskiej.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Nowe znaczenie: normatywne.</a:t>
            </a: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Thomas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Paine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1776 </a:t>
            </a:r>
            <a:r>
              <a:rPr lang="pl-PL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sense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(Zdrowy rozsądek):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Wielkiej Brytanii to król był prawem, w Ameryce to prawo będzie królem.</a:t>
            </a:r>
          </a:p>
          <a:p>
            <a:pPr marL="0" indent="0" algn="just">
              <a:buNone/>
            </a:pPr>
            <a:endParaRPr lang="pl-PL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Konstytucja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jako: spisany, szczególny akt prawny, który jest wyrazem woli suwerennego ludu ustanawiającego dla siebie władzę i określającego właściwe formy jej sprawowania. </a:t>
            </a: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Wyższa moc prawna konstytucji w stosunku do pozostałych aktów prawnych wynikała z tego, że była ona rezultatem woli suwerennego ludu.</a:t>
            </a:r>
          </a:p>
          <a:p>
            <a:pPr mar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0378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Hierarchia norm konstytucyjnych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wewnętrzna hierarchia norm konstytucyjnych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zasady podstawowe (I stopnia):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demokratycznego państwa prawnego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dobra wspólnego (brak wykładni operatywnej)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ochrony godności człowieka</a:t>
            </a:r>
          </a:p>
          <a:p>
            <a:pPr marL="0" indent="0" algn="just">
              <a:buNone/>
            </a:pP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„Będąc źródłem praw i wolności jednostki, pojęcie godności determinuje sposób ich rozumienia i urzeczywistniania przez państwo. Zakaz naruszania godności człowieka ma charakter bezwzględny i dotyczy wszystkich. Natomiast obowiązek poszanowania i ochrony godności nałożony został na władze publiczne.</a:t>
            </a:r>
          </a:p>
          <a:p>
            <a:pPr marL="0" indent="0" algn="just">
              <a:buNone/>
            </a:pPr>
            <a:r>
              <a:rPr lang="pl-PL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konsekwencji wszystkie działania władz publicznych powinny z jednej strony uwzględniać istnienie pewnej </a:t>
            </a:r>
            <a:r>
              <a:rPr lang="pl-PL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sfery autonomii, w ramach której człowiek może się w pełni realizować społecznie a z drugiej działania te nie mogą prowadzić do tworzenia sytuacji prawnych lub faktycznych odbierających jednostce poczucie godności.</a:t>
            </a:r>
          </a:p>
          <a:p>
            <a:pPr marL="0" indent="0" algn="just">
              <a:buNone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Wyrok TK z dnia 4 kwietnia 2001 r., K. 11/00, OTK ZU 2001, Nr 3, poz. 54.</a:t>
            </a: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7501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3600" dirty="0" smtClean="0"/>
              <a:t>Bezpośrednie stosowanie Konstytucji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 smtClean="0"/>
              <a:t>Art. 8 ust. 2 </a:t>
            </a:r>
            <a:r>
              <a:rPr lang="pl-PL" sz="2400" i="1" dirty="0" smtClean="0"/>
              <a:t>„Przepisy Konstytucji stosuje się bezpośrednio, chyba że Konstytucja stanowi inaczej”. 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Jest to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metanorma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Ustalanie praw i obowiązków adresata aktu indywidualnego (wyroku, decyzji) bezpośrednio na podstawie norm konstytucyjnych, bez pośredniczącej roli ustaw, konkretyzujących postanowienia konstytucyjne.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tzw. normy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samowykonalne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bezpośrednio stosowalne – normy, dla skonstruowania których wszystkie elementy określone zostały wprost w konstytucji, wystarczająco jasne, precyzyjne, konkretne,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najczęściej nie są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samowykonalne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normy, które odsyłają do ustawy.</a:t>
            </a:r>
          </a:p>
          <a:p>
            <a:pPr algn="just"/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400" dirty="0" smtClean="0"/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3542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 smtClean="0"/>
              <a:t>„</a:t>
            </a:r>
            <a:r>
              <a:rPr lang="pl-PL" sz="2400" i="1" dirty="0" smtClean="0"/>
              <a:t>We </a:t>
            </a:r>
            <a:r>
              <a:rPr lang="pl-PL" sz="2400" i="1" dirty="0"/>
              <a:t>wszystkich przypadkach, gdy postanowienia konstytucyjne są </a:t>
            </a:r>
            <a:r>
              <a:rPr lang="pl-PL" sz="2400" i="1" dirty="0" smtClean="0"/>
              <a:t>sformułowane </a:t>
            </a:r>
            <a:r>
              <a:rPr lang="pl-PL" sz="2400" i="1" dirty="0"/>
              <a:t>w sposób jednoznaczny, by możliwe było ich odniesienie do konkretnych sytuacji zachodzących w rzeczywistości prawnej, podmiot stosujący prawo powinien oprzeć swe działania (rozstrzygnięcia) bezpośrednio na takim postanowieniu </a:t>
            </a:r>
            <a:r>
              <a:rPr lang="pl-PL" sz="2400" i="1" dirty="0" smtClean="0"/>
              <a:t>konstytucyjnym</a:t>
            </a:r>
            <a:r>
              <a:rPr lang="pl-PL" sz="2400" i="1" dirty="0"/>
              <a:t>, a dopiero w drugiej kolejności powinien powołać odpowiednie postanowienia ustaw zwykłych. Przy takiej koncepcji konstytucja znajdować może ciągłe zastosowanie w działalności wszystkich organów władzy publicznej, a podstawowa rola w tym </a:t>
            </a:r>
            <a:r>
              <a:rPr lang="pl-PL" sz="2400" i="1" dirty="0" smtClean="0"/>
              <a:t>zakresie </a:t>
            </a:r>
            <a:r>
              <a:rPr lang="pl-PL" sz="2400" i="1" dirty="0"/>
              <a:t>musi przypaść sądowi</a:t>
            </a:r>
            <a:r>
              <a:rPr lang="pl-PL" sz="2400" dirty="0" smtClean="0"/>
              <a:t>”.</a:t>
            </a:r>
          </a:p>
          <a:p>
            <a:pPr marL="0" indent="0" algn="just">
              <a:buNone/>
            </a:pP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Wyrok z dnia 19 maja 1998 r., U 5/97, OTK ZU 1998, Nr 4, poz. 46</a:t>
            </a:r>
          </a:p>
        </p:txBody>
      </p:sp>
    </p:spTree>
    <p:extLst>
      <p:ext uri="{BB962C8B-B14F-4D97-AF65-F5344CB8AC3E}">
        <p14:creationId xmlns:p14="http://schemas.microsoft.com/office/powerpoint/2010/main" val="20525920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3200" dirty="0" smtClean="0"/>
              <a:t>Rodzaje bezpośredniego stosowania Konstytucji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lvl="0" indent="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pl-PL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samoistne</a:t>
            </a:r>
            <a:r>
              <a:rPr lang="pl-PL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wyłączną podstawą wydania aktu stosowania prawa  jest norma </a:t>
            </a:r>
            <a:r>
              <a:rPr lang="pl-PL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konstytucji.</a:t>
            </a:r>
          </a:p>
          <a:p>
            <a:pPr marL="365760" lvl="0" indent="-256032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pl-PL" sz="2500" b="1" dirty="0">
                <a:solidFill>
                  <a:prstClr val="black"/>
                </a:solidFill>
                <a:latin typeface="Lucida Sans Unicode"/>
              </a:rPr>
              <a:t>Samoistne bezpośrednie stosowanie normy konstytucyjnej </a:t>
            </a:r>
            <a:r>
              <a:rPr lang="pl-PL" sz="2500" dirty="0">
                <a:solidFill>
                  <a:prstClr val="black"/>
                </a:solidFill>
                <a:latin typeface="Lucida Sans Unicode"/>
              </a:rPr>
              <a:t>możliwe jest w zasadzie wówczas, gdy:</a:t>
            </a:r>
          </a:p>
          <a:p>
            <a:pPr marL="365760" lvl="0" indent="-256032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pl-PL" sz="2500" dirty="0">
                <a:solidFill>
                  <a:prstClr val="black"/>
                </a:solidFill>
                <a:latin typeface="Lucida Sans Unicode"/>
              </a:rPr>
              <a:t> brakuje regulacji ustawowej, która np. zapewniałaby ochronę przed naruszeniami danego prawa lub wolności w stosunkach prawa prywatnego i która mogłaby być podstawą rozstrzygnięcia kolizji praw lub wolności </a:t>
            </a:r>
          </a:p>
          <a:p>
            <a:pPr marL="365760" lvl="0" indent="-256032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pl-PL" sz="2500" dirty="0">
                <a:solidFill>
                  <a:prstClr val="black"/>
                </a:solidFill>
                <a:latin typeface="Lucida Sans Unicode"/>
              </a:rPr>
              <a:t>ustawa utraciła moc obowiązującą w związku z jej wyraźnym uchyleniem lub wskutek wydania wyroku TK stwierdzającego jej niekonstytucyjność i jego niewykonaniem ze strony ustawodawcy </a:t>
            </a:r>
          </a:p>
          <a:p>
            <a:pPr marL="109728" lvl="0" indent="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pl-PL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l-PL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lvl="0" indent="-256032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endParaRPr lang="pl-PL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5675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/>
              <a:buChar char="Ø"/>
            </a:pPr>
            <a:r>
              <a:rPr lang="pl-PL" sz="2400" dirty="0" smtClean="0"/>
              <a:t>norma </a:t>
            </a:r>
            <a:r>
              <a:rPr lang="pl-PL" sz="2400" dirty="0"/>
              <a:t>konstytucyjna może stanowić podstawę prawną, </a:t>
            </a:r>
            <a:r>
              <a:rPr lang="pl-PL" sz="2400" dirty="0" smtClean="0"/>
              <a:t>jeżeli jest </a:t>
            </a:r>
            <a:r>
              <a:rPr lang="pl-PL" sz="2400" dirty="0"/>
              <a:t>skonkretyzowana w stopniu pozwalającym na samoistne jej </a:t>
            </a:r>
            <a:r>
              <a:rPr lang="pl-PL" sz="2400" dirty="0" smtClean="0"/>
              <a:t>zastosowanie</a:t>
            </a:r>
          </a:p>
          <a:p>
            <a:pPr algn="just">
              <a:buFont typeface="Wingdings"/>
              <a:buChar char="Ø"/>
            </a:pPr>
            <a:r>
              <a:rPr lang="pl-PL" sz="2400" dirty="0" smtClean="0"/>
              <a:t>wyrażona </a:t>
            </a:r>
            <a:r>
              <a:rPr lang="pl-PL" sz="2400" dirty="0"/>
              <a:t>w art. 8 ust. 2 Konstytucji zasada </a:t>
            </a:r>
            <a:r>
              <a:rPr lang="pl-PL" sz="2400" dirty="0" smtClean="0"/>
              <a:t>bezpośredniego stosowania </a:t>
            </a:r>
            <a:r>
              <a:rPr lang="pl-PL" sz="2400" dirty="0"/>
              <a:t>Konstytucji oznacza stosowanie jej norm przez </a:t>
            </a:r>
            <a:r>
              <a:rPr lang="pl-PL" sz="2400" dirty="0" smtClean="0"/>
              <a:t>organy władzy </a:t>
            </a:r>
            <a:r>
              <a:rPr lang="pl-PL" sz="2400" dirty="0"/>
              <a:t>publicznej bez konieczności pośrednictwa ustawy, choć jednak </a:t>
            </a:r>
            <a:r>
              <a:rPr lang="pl-PL" sz="2400" dirty="0" smtClean="0"/>
              <a:t>normy konstytucyjne </a:t>
            </a:r>
            <a:r>
              <a:rPr lang="pl-PL" sz="2400" dirty="0"/>
              <a:t>o takim stopniu konkretyzacji nie są </a:t>
            </a:r>
            <a:r>
              <a:rPr lang="pl-PL" sz="2400" dirty="0" smtClean="0"/>
              <a:t>liczne</a:t>
            </a:r>
          </a:p>
          <a:p>
            <a:pPr algn="just">
              <a:buFont typeface="Wingdings"/>
              <a:buChar char="Ø"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4645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pl-PL" b="1" dirty="0" smtClean="0">
                <a:solidFill>
                  <a:prstClr val="black"/>
                </a:solidFill>
                <a:latin typeface="Lucida Sans Unicode"/>
              </a:rPr>
              <a:t>2/ niesamoistne</a:t>
            </a:r>
            <a:r>
              <a:rPr lang="pl-PL" dirty="0" smtClean="0">
                <a:solidFill>
                  <a:prstClr val="black"/>
                </a:solidFill>
                <a:latin typeface="Lucida Sans Unicode"/>
              </a:rPr>
              <a:t> </a:t>
            </a:r>
            <a:r>
              <a:rPr lang="pl-PL" dirty="0">
                <a:solidFill>
                  <a:prstClr val="black"/>
                </a:solidFill>
                <a:latin typeface="Lucida Sans Unicode"/>
              </a:rPr>
              <a:t>– podstawą wydania aktu stosowania prawa  jest norma konstytucji (np. co do kompetencji organu) i norma ustawowa (co do trybu postępowania</a:t>
            </a:r>
            <a:r>
              <a:rPr lang="pl-PL" dirty="0" smtClean="0">
                <a:solidFill>
                  <a:prstClr val="black"/>
                </a:solidFill>
                <a:latin typeface="Lucida Sans Unicode"/>
              </a:rPr>
              <a:t>).</a:t>
            </a:r>
            <a:endParaRPr lang="pl-PL" dirty="0">
              <a:solidFill>
                <a:prstClr val="black"/>
              </a:solidFill>
              <a:latin typeface="Lucida Sans Unicode"/>
            </a:endParaRPr>
          </a:p>
          <a:p>
            <a:pPr marL="365760" lvl="0" indent="-256032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endParaRPr lang="pl-PL" dirty="0">
              <a:solidFill>
                <a:prstClr val="black"/>
              </a:solidFill>
              <a:latin typeface="Lucida Sans Unicode"/>
            </a:endParaRPr>
          </a:p>
          <a:p>
            <a:pPr marL="365760" lvl="0" indent="-256032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endParaRPr lang="pl-PL" sz="2700" dirty="0">
              <a:solidFill>
                <a:prstClr val="black"/>
              </a:solidFill>
              <a:latin typeface="Lucida Sans Unicode"/>
            </a:endParaRPr>
          </a:p>
          <a:p>
            <a:pPr marL="109728" lvl="0" indent="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pl-PL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lvl="0" indent="-256032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endParaRPr lang="pl-PL" dirty="0">
              <a:solidFill>
                <a:prstClr val="black"/>
              </a:solidFill>
              <a:latin typeface="Lucida Sans Unicode"/>
            </a:endParaRPr>
          </a:p>
          <a:p>
            <a:pPr marL="365760" lvl="0" indent="-256032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endParaRPr lang="pl-PL" sz="2700" dirty="0">
              <a:solidFill>
                <a:prstClr val="black"/>
              </a:solidFill>
              <a:latin typeface="Lucida Sans Unicode"/>
            </a:endParaRP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7570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lvl="0" indent="-256032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endParaRPr lang="pl-PL" sz="2400" b="1" dirty="0" smtClean="0">
              <a:solidFill>
                <a:prstClr val="black"/>
              </a:solidFill>
              <a:latin typeface="Lucida Sans Unicode"/>
            </a:endParaRPr>
          </a:p>
          <a:p>
            <a:pPr marL="109728" lvl="0" indent="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r>
              <a:rPr lang="pl-PL" b="1" dirty="0">
                <a:solidFill>
                  <a:prstClr val="black"/>
                </a:solidFill>
                <a:latin typeface="Lucida Sans Unicode"/>
              </a:rPr>
              <a:t>3/ </a:t>
            </a:r>
            <a:r>
              <a:rPr lang="pl-PL" b="1" dirty="0" err="1">
                <a:solidFill>
                  <a:prstClr val="black"/>
                </a:solidFill>
                <a:latin typeface="Lucida Sans Unicode"/>
              </a:rPr>
              <a:t>współstosowanie</a:t>
            </a:r>
            <a:r>
              <a:rPr lang="pl-PL" b="1" dirty="0">
                <a:solidFill>
                  <a:prstClr val="black"/>
                </a:solidFill>
                <a:latin typeface="Lucida Sans Unicode"/>
              </a:rPr>
              <a:t> konstytucji i ustaw (wykładnia ustaw w zgodzie z konstytucją):</a:t>
            </a:r>
          </a:p>
          <a:p>
            <a:pPr marL="365760" lvl="0" indent="-256032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pl-PL" sz="2200" b="1" dirty="0">
                <a:solidFill>
                  <a:prstClr val="black"/>
                </a:solidFill>
                <a:latin typeface="Lucida Sans Unicode"/>
              </a:rPr>
              <a:t>ornamentacyjne</a:t>
            </a:r>
            <a:r>
              <a:rPr lang="pl-PL" sz="2200" dirty="0">
                <a:solidFill>
                  <a:prstClr val="black"/>
                </a:solidFill>
                <a:latin typeface="Lucida Sans Unicode"/>
              </a:rPr>
              <a:t> – gdy sprawa zawisła przed sądem może być rozstrzygnięta na podstawie jasnego, konkretnego przepisu ustawy, nie wywołującego wątpliwości konstytucyjnych – wzmocnienie argumentacji sądu  </a:t>
            </a:r>
          </a:p>
          <a:p>
            <a:pPr marL="109728" lvl="0" indent="0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None/>
            </a:pPr>
            <a:endParaRPr lang="pl-PL" sz="2400" b="1" dirty="0">
              <a:solidFill>
                <a:prstClr val="black"/>
              </a:solidFill>
              <a:latin typeface="Lucida Sans Unicode"/>
            </a:endParaRPr>
          </a:p>
          <a:p>
            <a:pPr marL="365760" lvl="0" indent="-256032" algn="just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pl-PL" sz="2400" b="1" dirty="0" smtClean="0">
                <a:solidFill>
                  <a:prstClr val="black"/>
                </a:solidFill>
                <a:latin typeface="Lucida Sans Unicode"/>
              </a:rPr>
              <a:t>interpretacyjne</a:t>
            </a:r>
            <a:r>
              <a:rPr lang="pl-PL" sz="2400" dirty="0" smtClean="0">
                <a:solidFill>
                  <a:prstClr val="black"/>
                </a:solidFill>
                <a:latin typeface="Lucida Sans Unicode"/>
              </a:rPr>
              <a:t> </a:t>
            </a:r>
            <a:r>
              <a:rPr lang="pl-PL" sz="2400" dirty="0">
                <a:solidFill>
                  <a:prstClr val="black"/>
                </a:solidFill>
                <a:latin typeface="Lucida Sans Unicode"/>
              </a:rPr>
              <a:t>– poszukując podstawy rozstrzygnięcia sąd odwołuje się zarówno do przepisu ustawy, jak i Konstytucji – zwłaszcza wtedy gdy norma ustawowa może być interpretowana na wiele sposobów </a:t>
            </a:r>
          </a:p>
          <a:p>
            <a:pPr marL="0" indent="0" algn="just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5123380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Wykładnia prokonstytucyjna</a:t>
            </a:r>
            <a:endParaRPr lang="pl-P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 smtClean="0"/>
              <a:t>W </a:t>
            </a:r>
            <a:r>
              <a:rPr lang="pl-PL" sz="2000" dirty="0"/>
              <a:t>piśmiennictwie przyjmuje się rozróżnienie na</a:t>
            </a:r>
            <a:r>
              <a:rPr lang="pl-PL" sz="2000" dirty="0" smtClean="0"/>
              <a:t>:</a:t>
            </a:r>
          </a:p>
          <a:p>
            <a:pPr marL="0" indent="0" algn="just">
              <a:buNone/>
            </a:pPr>
            <a:r>
              <a:rPr lang="pl-PL" sz="2000" dirty="0" smtClean="0"/>
              <a:t>1/ </a:t>
            </a:r>
            <a:r>
              <a:rPr lang="pl-PL" sz="2000" dirty="0"/>
              <a:t>„</a:t>
            </a:r>
            <a:r>
              <a:rPr lang="pl-PL" sz="2000" b="1" dirty="0"/>
              <a:t>wykładnię ustaw w zgodzie z Konstytucją</a:t>
            </a:r>
            <a:r>
              <a:rPr lang="pl-PL" sz="2000" dirty="0"/>
              <a:t>” </a:t>
            </a:r>
            <a:r>
              <a:rPr lang="pl-PL" sz="2000" dirty="0" smtClean="0"/>
              <a:t>i</a:t>
            </a:r>
          </a:p>
          <a:p>
            <a:pPr marL="0" indent="0" algn="just">
              <a:buNone/>
            </a:pPr>
            <a:r>
              <a:rPr lang="pl-PL" sz="2000" dirty="0" smtClean="0"/>
              <a:t>2/ </a:t>
            </a:r>
            <a:r>
              <a:rPr lang="pl-PL" sz="2000" dirty="0"/>
              <a:t>„</a:t>
            </a:r>
            <a:r>
              <a:rPr lang="pl-PL" sz="2000" b="1" dirty="0"/>
              <a:t>wykładnię </a:t>
            </a:r>
            <a:r>
              <a:rPr lang="pl-PL" sz="2000" b="1" dirty="0" smtClean="0"/>
              <a:t>prokonstytucyjną</a:t>
            </a:r>
            <a:r>
              <a:rPr lang="pl-PL" sz="2000" dirty="0" smtClean="0"/>
              <a:t>”. </a:t>
            </a:r>
          </a:p>
          <a:p>
            <a:pPr marL="0" indent="0" algn="just">
              <a:buNone/>
            </a:pPr>
            <a:endParaRPr lang="pl-PL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Pojęcie </a:t>
            </a:r>
            <a:r>
              <a:rPr lang="pl-PL" sz="2000" dirty="0"/>
              <a:t>„wykładnia prokonstytucyjna” ma szerszy zakres </a:t>
            </a:r>
            <a:r>
              <a:rPr lang="pl-PL" sz="2000" dirty="0" smtClean="0"/>
              <a:t>znaczeniowy </a:t>
            </a:r>
            <a:r>
              <a:rPr lang="pl-PL" sz="2000" dirty="0"/>
              <a:t>niż termin „wykładnia ustaw w zgodzie z Konstytucją</a:t>
            </a:r>
            <a:r>
              <a:rPr lang="pl-PL" sz="2000" dirty="0" smtClean="0"/>
              <a:t>”.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„Wykładnia </a:t>
            </a:r>
            <a:r>
              <a:rPr lang="pl-PL" sz="2000" dirty="0"/>
              <a:t>w zgodzie z Konstytucją” stanowi szczególną formę (podtyp) wykładni prokonstytucyjnej. </a:t>
            </a:r>
            <a:endParaRPr lang="pl-PL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/>
              <a:t> Wykładnia prokonstytucyjna obejmuje:</a:t>
            </a:r>
          </a:p>
          <a:p>
            <a:pPr marL="0" indent="0" algn="just">
              <a:buNone/>
            </a:pPr>
            <a:r>
              <a:rPr lang="pl-PL" sz="2000" dirty="0" smtClean="0"/>
              <a:t>1/ dyrektywę, która nakazuje </a:t>
            </a:r>
            <a:r>
              <a:rPr lang="pl-PL" sz="2000" dirty="0"/>
              <a:t>przyjęcie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5332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Wykładnia prokonstytucyjna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obejmuje:</a:t>
            </a: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 dyrektywę, która nakazuje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przyjęcie zgodnego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Konstytucją rozumienia ustawy (wersja pozytywna) lub wykluczającą rozumienie przepisu w sposób sprzeczny z Konstytucją (wersja negatywna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Jest to wykładnia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 w zgodzie z Konstytucją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oddziaływanie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aksjologii Konstytucji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 tym w szczególności praw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podmiotowych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proces interpretacji i stosowania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przepisów prawa. („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wykładnia prokonstytucyjna”, 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współstosowania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Konstytucji 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ustaw).</a:t>
            </a:r>
          </a:p>
          <a:p>
            <a:pPr marL="0" indent="0" algn="just">
              <a:buNone/>
            </a:pPr>
            <a:endParaRPr lang="pl-PL" sz="2000" dirty="0"/>
          </a:p>
          <a:p>
            <a:pPr marL="0" indent="0" algn="just">
              <a:buNone/>
            </a:pPr>
            <a:r>
              <a:rPr lang="pl-PL" sz="2000" dirty="0" smtClean="0"/>
              <a:t>Rodzaje </a:t>
            </a:r>
            <a:r>
              <a:rPr lang="pl-PL" sz="2000" dirty="0"/>
              <a:t>wykładni prokonstytucyjnej: ornamentacyjny, interpretacyjny, modyfikacyjny oraz </a:t>
            </a:r>
            <a:r>
              <a:rPr lang="pl-PL" sz="2000" dirty="0" smtClean="0"/>
              <a:t>kolizyjny</a:t>
            </a:r>
          </a:p>
          <a:p>
            <a:pPr marL="0" indent="0" algn="just">
              <a:buNone/>
            </a:pPr>
            <a:r>
              <a:rPr lang="pl-PL" sz="2000" dirty="0" smtClean="0"/>
              <a:t>(sąd odmawia </a:t>
            </a:r>
            <a:r>
              <a:rPr lang="pl-PL" sz="2000" dirty="0"/>
              <a:t>zastosowania określonego przepisu w zakresie sprzecznym z </a:t>
            </a:r>
            <a:r>
              <a:rPr lang="pl-PL" sz="2000" dirty="0" smtClean="0"/>
              <a:t>Konstytucją).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23256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Zmiana stanowiska doktryny i praktyki prawniczej w sprawie wykładni prokonstytucyjnej kolizyjnej.</a:t>
            </a:r>
            <a:b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400" dirty="0" smtClean="0"/>
              <a:t>W </a:t>
            </a:r>
            <a:r>
              <a:rPr lang="pl-PL" sz="2400" dirty="0"/>
              <a:t>sytuacji czasowej </a:t>
            </a:r>
            <a:r>
              <a:rPr lang="pl-PL" sz="2400" dirty="0" smtClean="0"/>
              <a:t>dysfunkcjonalności </a:t>
            </a:r>
            <a:r>
              <a:rPr lang="pl-PL" sz="2400" dirty="0"/>
              <a:t>Trybunału Konstytucyjnego, sądy są nie tylko upoważnione, ale wręcz zobowiązane do rozstrzygania ad casu o niekonstytucyjności </a:t>
            </a:r>
            <a:r>
              <a:rPr lang="pl-PL" sz="2400" dirty="0" smtClean="0"/>
              <a:t>przepisów.</a:t>
            </a:r>
          </a:p>
          <a:p>
            <a:pPr marL="0" indent="0" algn="just">
              <a:buNone/>
            </a:pP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dirty="0" smtClean="0"/>
              <a:t>Jest to konsekwencja wyrażonej </a:t>
            </a:r>
            <a:r>
              <a:rPr lang="pl-PL" sz="2400" dirty="0"/>
              <a:t>w art. 8 Konstytucji zasady jej nadrzędności i bezpośredniego stosowania oraz </a:t>
            </a:r>
            <a:r>
              <a:rPr lang="pl-PL" sz="2400" dirty="0" smtClean="0"/>
              <a:t>zasady </a:t>
            </a:r>
            <a:r>
              <a:rPr lang="pl-PL" sz="2400" dirty="0"/>
              <a:t>związania sądów Konstytucją i </a:t>
            </a:r>
            <a:r>
              <a:rPr lang="pl-PL" sz="2400" dirty="0" smtClean="0"/>
              <a:t>ustawami (art. 178 ust. 1).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1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Wystąpienie sir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Edwarda </a:t>
            </a:r>
            <a:r>
              <a:rPr lang="pl-PL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Coke’a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 sprawie dr. </a:t>
            </a:r>
            <a:r>
              <a:rPr lang="pl-PL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Bonhama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(Dr. </a:t>
            </a:r>
            <a:r>
              <a:rPr lang="pl-PL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Bonham’s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case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z 1610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r.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zapowiedź sądowej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konstytucyjności prawa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judicial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Sędziowie mogą odmawiać ważności ustawom uchwalonym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wbrew normom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wyższego rzędu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odnajdywanym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jednak nie tyle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lub niekoniecznie – w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law, ile w spisanej konstytucji. 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Sir Edward 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Coke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argumentował: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wielu wypadkach prawo powszechne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kontroluje ustawy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parlamentu i czasami winno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rozstrzygać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ich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nieważności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adjudge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</a:t>
            </a:r>
            <a:r>
              <a:rPr lang="pl-PL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void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jako ż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kiedy ustawa parlamentu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przeciwną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zdrowemu rozsądkowi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poczuciu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słuszności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right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pl-PL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reason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bądź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[z nimi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sprzeczną, bądź niemożliwą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zastosowania, prawo powszechne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będzie ją kontrolować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rozstrzygać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nieważności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takiej ustawy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’’.</a:t>
            </a:r>
          </a:p>
        </p:txBody>
      </p:sp>
    </p:spTree>
    <p:extLst>
      <p:ext uri="{BB962C8B-B14F-4D97-AF65-F5344CB8AC3E}">
        <p14:creationId xmlns:p14="http://schemas.microsoft.com/office/powerpoint/2010/main" val="8293420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4E0708D-A6F3-4419-9C23-7ABBAE1D8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824BFB2-A962-4E4B-B31D-F6C5C1267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TK konsekwentnie po pierwsze - zajmuje stanowisko wyrażające zasadę prymatu wykładni zgodnej z Konstytucją, uznając, że taką technika wykładni koresponduje z domniemaniem konstytucyjności ustaw, oraz po drugie - dokonuje oceny kwestionowanego przepisu lub aktu normatywnego z uwzględnieniem interpretacji, która jest powszechnie przyjmowana w orzecznictwie sądowym i w nauce prawa.</a:t>
            </a: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Uwzględnienie tej interpretacji pozwala na odczytanie treści normy, jaką dekoduje się z danego przepisu w praktyce jego stosowania.</a:t>
            </a: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Inaczej mówiąc,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Trybunał ocenia konstytucyjność danego przepisu zakładając, że ma on taką treść, jaką nadaje mu ustalona praktyka jego stosowania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Zasada prymatu wykładni w zgodzie z ustawą zasadniczą może ulegać pewnej modyfikacji w sytuacjach szczególnych, zwłaszcza wtedy, gdy niezależnie od twórców ustawy, organy ją stosujące wydobywają z niej treści nie do pogodzenia z normami, zasadami lub wartościami, których poszanowania wymaga Konstytucja. </a:t>
            </a:r>
          </a:p>
          <a:p>
            <a:pPr marL="0" indent="0" algn="just">
              <a:buNone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[Postanowienie SN z 11 marca 2009 r.; II UZ 2/09 ]</a:t>
            </a:r>
          </a:p>
        </p:txBody>
      </p:sp>
    </p:spTree>
    <p:extLst>
      <p:ext uri="{BB962C8B-B14F-4D97-AF65-F5344CB8AC3E}">
        <p14:creationId xmlns:p14="http://schemas.microsoft.com/office/powerpoint/2010/main" val="6060075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Lex superior derogat legi </a:t>
            </a:r>
            <a:r>
              <a:rPr lang="pl-PL" sz="2800" b="1" dirty="0" err="1" smtClean="0"/>
              <a:t>inferiori</a:t>
            </a: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Podzielając pogląd, że nie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jest rzeczą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sądu powszechnego orzekać o utracie mocy przepisów ustawowych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należy zwrócić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uwagę na różnicę między derogacją przepisów ustawowych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dokonywaną przez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Trybunał Konstytucyjny a odmową zastosowania przez sąd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powszechny przepisu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ustawy sprzecznego z Konstytucją. Trzeba także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zauważyć, że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pogląd o obowiązku zwracania się w tym przypadku z pytaniem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prawnym do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Trybunału Konstytucyjnego jest sprzeczny z jednoznaczną treścią art.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193 Konstytucji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Stanowi on, bowiem, że »sąd może« przedstawić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Trybunałowi pytanie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prawne. 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Gdyby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ustrojodawca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zamierzał wyłączyć możliwość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odmowy stosowania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przez sąd ustawy sprzecznej z Konstytucją, to powinien w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odniesieniu do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niezgodności tych dwóch źródeł prawa użyć zwrotu »sąd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przedstawia« pytanie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prawne. Z przepisów stanowiących, iż Konstytucja jest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najwyższym prawem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stosowanym bezpośrednio (chyba, że stanowi ono inaczej),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podległości sędziów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tylko Konstytucji i ustawom (art. 178 ust. 1 Konstytucji) oraz z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braku obowiązku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sądu zwracania się do Trybunału z pytaniem prawnym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wynika, iż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sąd może – stosując zasadę lex superior derogat legi </a:t>
            </a:r>
            <a:r>
              <a:rPr lang="pl-PL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inferiori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odmówić stosowania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ustawy sprzecznej z Konstytucją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l-PL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Wyrok SA 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Poznaniu z 15 kwietnia 2003 r., I </a:t>
            </a:r>
            <a:r>
              <a:rPr lang="pl-PL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ACa</a:t>
            </a:r>
            <a:r>
              <a:rPr lang="pl-PL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178/03.</a:t>
            </a:r>
          </a:p>
        </p:txBody>
      </p:sp>
    </p:spTree>
    <p:extLst>
      <p:ext uri="{BB962C8B-B14F-4D97-AF65-F5344CB8AC3E}">
        <p14:creationId xmlns:p14="http://schemas.microsoft.com/office/powerpoint/2010/main" val="23418819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 smtClean="0"/>
              <a:t>Demokracja konstytucyjna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Fikcja prawna przedstawicielstwa.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Suwerenność narodu, jako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realizacja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jego woli, jest fikcją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prawną, konstrukcją teoretyczną przyjętą wyłącznie w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celu uzasadnienia władzy.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Wola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zbiorowego podmiotu praw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zwierzchnich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(ludu/narodu) nie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istnieje i musi być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dopiero sformułowana.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Formułuje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ją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reprezentant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 którego przenoszone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jest prawo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konceptualizacji woli narodu –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suwerena. Parlament staje się suwerenem.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Naród nie może mieć innego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głosu aniżeli głos swoich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reprezentantów”,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ponieważ „może on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mówić i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działać tylko przez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nich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Raymond </a:t>
            </a:r>
            <a:r>
              <a:rPr lang="pl-PL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Carré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pl-PL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Malberg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Parlament uchwalający ustawę sam staje się 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volonté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generale.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J.J. Rousseau: przeniesiona jest jedynie władza, a nie wola suwerena &gt; mandat imperatywny.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sąd konstytucyjny jako organ ograniczający fikcję prawną przedstawicielstwa.</a:t>
            </a:r>
            <a:endParaRPr lang="pl-PL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97725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2400" b="1" dirty="0" smtClean="0"/>
              <a:t>Paradoks konstytucjonalizmu</a:t>
            </a:r>
            <a:br>
              <a:rPr lang="pl-PL" sz="2400" b="1" dirty="0" smtClean="0"/>
            </a:b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neutralizacja władzy konstytuującej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Ernst-Wolfgang 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Böckenförde</a:t>
            </a: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Pojęcie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suwerenności pojawia się jedynie przy okazji rozważania kwestii powstawania konstytucji, gdy</a:t>
            </a:r>
          </a:p>
          <a:p>
            <a:pPr marL="0" indent="0" algn="just">
              <a:buNone/>
            </a:pP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mowa o podmiocie władzy tworzącej konstytucję, podmiocie, który jest dla konstytucji źródłem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legitymizacji i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ważności obowiązywania. Gdy jednak konstytucja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już obowiązuje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 suwerenność ma niejako na nią przejść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Suweren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monarcha albo lud – wypowiedział swą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wolę w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akcie stanowienia konstytucji i przeniósł na nią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swe suwerenne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uprawnienia, a sam… zniknął. </a:t>
            </a:r>
            <a:endParaRPr lang="pl-PL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Dalej jedność i </a:t>
            </a:r>
            <a:r>
              <a:rPr lang="pl-PL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ład państwa wynikają już ze zgodnego z ich kompetencjami współdziałania poszczególnych organów, to </a:t>
            </a:r>
            <a:r>
              <a:rPr lang="pl-PL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znaczy z </a:t>
            </a:r>
            <a:r>
              <a:rPr lang="pl-PL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przestrzegania i realizowania przepisów </a:t>
            </a:r>
            <a:r>
              <a:rPr lang="pl-PL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konstytucji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 algn="just">
              <a:buNone/>
            </a:pP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E.-W. </a:t>
            </a:r>
            <a:r>
              <a:rPr lang="pl-PL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Böckenförde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Państwo prawa w jednoczącej </a:t>
            </a:r>
            <a:r>
              <a:rPr lang="pl-PL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się Europie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tłum. Paweł Kaczorowski, Instytut Studiów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Politycznych Polskiej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Akademii Nauk, 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Warszawa </a:t>
            </a:r>
            <a:r>
              <a:rPr lang="pl-PL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2000, s. 41</a:t>
            </a:r>
            <a:r>
              <a:rPr lang="pl-PL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43064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l-PL" sz="2400" dirty="0" smtClean="0"/>
              <a:t>Konstytucja we współczesnym państwie demokratycznym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 system prawa przestaje być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konceptualizowany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jako stabilny 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niezmienny;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zaczyna być rozumiany jako „prawo-w-powstawaniu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(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 „in-the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making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”);</a:t>
            </a:r>
          </a:p>
          <a:p>
            <a:pPr marL="0" indent="0" algn="just">
              <a:buNone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 prawo to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„podstawa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porządku prawnego, a nie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państwa” (włoski filozof prawa 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Massimo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Torre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Odnoszone jest  do instytucji wyższego rzędu lub sieci instytucji (</a:t>
            </a:r>
            <a:r>
              <a:rPr lang="pl-PL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supranarodowych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ponadnarodowych.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Neil 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MacCormick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instytucjonalny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porządek normatywny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(prawo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może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„istnieć niezależnie od państwa. […] Państwa mogą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ale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muszą, ustanowić monopol na instytucjonalny porządek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normatywny”.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MacCormick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Questioning Sovereignty. Law, State, and Nation in the European Commonwealth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l-PL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Oxford </a:t>
            </a:r>
            <a:r>
              <a: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Press, Oxford–New York 2001, s. </a:t>
            </a:r>
            <a:r>
              <a:rPr lang="en-US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pl-PL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l-PL" sz="1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3/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pytanie o to, „kto jest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samo-konstytuującym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się podmiotem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?”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Kraje członkowskie UE,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obywatele czy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może jeszcze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jakaś inna forma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demosu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6600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4/ adresaci prawa są jego twórcami (J.J. Rousseau, I. Kant, J. Habermas)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5/ kwestionowanie „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prawa prawników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(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Juristenrecht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Eugen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Ehrlich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połowa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XX w.):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prawnicy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 tylko tworzą i komunikują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adresatom prawo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które wyłącznie sami, jako profesjonaliści tworzący pewną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odrębną grupę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społeczną, są w stanie najlepiej zinterpretować, ale ponadto dzięki owym</a:t>
            </a:r>
          </a:p>
          <a:p>
            <a:pPr marL="0" indent="0" algn="just">
              <a:buNone/>
            </a:pP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wyspecjalizowanym metodom interpretacyjnym są też w stanie „działać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poza korpusem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ustanowionego prawa i tworzyć własne ‘miękkie’ (‘</a:t>
            </a:r>
            <a:r>
              <a:rPr lang="pl-PL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soft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’)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praktyki oraz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nieformalne reguły podejmowania decyzji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 marL="0" indent="0" algn="just">
              <a:buNone/>
            </a:pP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CERN, JAK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ROZUMIEĆ ROLĘ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KONSTYTUCJI WE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WSPÓŁCZESNYM SPOŁECZEŃSTWIE DEMOKRATYCZNYM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?, „Studia Prawno-Ekonomiczne”, t. CI, 2016, s. 31.</a:t>
            </a:r>
          </a:p>
          <a:p>
            <a:pPr marL="0" indent="0" algn="just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6/ krytyka liberalnego konstytucjonalizmu: </a:t>
            </a:r>
          </a:p>
          <a:p>
            <a:pPr marL="0" indent="0" algn="just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wpływ na porządek konstytucyjny UE mają organizacje pozbawione demokratycznej legitymizacji np. Europejski Bank Centralny.</a:t>
            </a:r>
          </a:p>
          <a:p>
            <a:pPr marL="0" indent="0" algn="just">
              <a:buNone/>
            </a:pPr>
            <a:r>
              <a:rPr lang="pl-PL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władza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konstytuująca nie wyczerpuje się w akcie uchwalenia konstytucji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lecz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pozostaje aktywnym podmiotem praktyki konstytucyjnej, </a:t>
            </a:r>
          </a:p>
        </p:txBody>
      </p:sp>
    </p:spTree>
    <p:extLst>
      <p:ext uri="{BB962C8B-B14F-4D97-AF65-F5344CB8AC3E}">
        <p14:creationId xmlns:p14="http://schemas.microsoft.com/office/powerpoint/2010/main" val="32034196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l-PL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Jürgen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Habermas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„trzecia droga”:</a:t>
            </a:r>
          </a:p>
          <a:p>
            <a:pPr marL="0" indent="0" algn="just">
              <a:buNone/>
            </a:pP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współźródłowość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reguły prawa i principium powszechnej suwerenności,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principium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demokracji, która implikuje, iż „normatywnie rzecz biorąc, nie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 państwa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prawa bez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demokracji”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długo prawo jest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prawowite, jak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długo wyraża wolę suwerena, czyli wszystkich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obywateli.</a:t>
            </a:r>
          </a:p>
          <a:p>
            <a:pPr marL="0" indent="0" algn="just">
              <a:buNone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Habermas, 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Uwzględniając Innego. Studia do teorii politycznej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tłum. A. Romaniuk,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Wydawnictwo Naukowe 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PWN, Warszawa 2009, s. 215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Konstytucja jako wola obywatelskiego dyskursu.</a:t>
            </a:r>
          </a:p>
          <a:p>
            <a:pPr marL="0" indent="0" algn="just">
              <a:buNone/>
            </a:pPr>
            <a:endParaRPr lang="pl-PL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Prawo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jako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medium komunikacji. </a:t>
            </a:r>
            <a:endParaRPr lang="pl-PL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języku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prawa wyrażane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są decyzje polityczne, które nie powinny być niezgodne z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sądami moralnymi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dotyczącymi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sprawiedliwości.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Prawo nie jest instrumentem „moralizowania” obywateli.</a:t>
            </a:r>
          </a:p>
          <a:p>
            <a:pPr marL="0" indent="0" algn="just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800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XVIII w.: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powszechne przekonanie, że arbitralność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władzy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można ograniczyć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jedynie poprzez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ustanowienie ,,wyższego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prawa’’ (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higher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law) – ustawy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zasadniczej, którego źródłem jest wola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zbiorowego suwerena 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które powinno być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poza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zasięgiem władzy ustawodawczej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parlamentu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1758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</a:t>
            </a:r>
            <a:r>
              <a:rPr lang="pl-PL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Emerich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l-PL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Vattel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utożsamienie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konstytucji państwa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’’ (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l’Etat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z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,,podstawowymi prawami’’ (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Loix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fondamentales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których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legislatorzy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nie mogli zmienić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bez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upoważnienia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strony ,,narodu’’ (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nation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Normatywna koncepcja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konstytucji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podstawą rządów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konstytucyjnych czyniła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 prawny.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Konstytucja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musiała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być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ustanowiona poprzez intencjonalne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działanie zbiorowego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podmiotu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suwerenności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przybierając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ten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sposób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widoczną formę’’ (T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Paine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Kolejny etap: wiek XIX. Konstytucja jako statut organizacyjny państwa.</a:t>
            </a:r>
            <a:endParaRPr lang="pl-PL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537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Idea państwa </a:t>
            </a: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konstytucyjnego była pomyślana jako polemiczna wobec wszelkiej władzy o</a:t>
            </a:r>
          </a:p>
          <a:p>
            <a:pPr marL="0" indent="0" algn="just">
              <a:buNone/>
            </a:pPr>
            <a:r>
              <a:rPr lang="pl-P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skłonnościach absolutystycznych: zarówno monarszej, jak i </a:t>
            </a: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demokratycznej (poza Francją).</a:t>
            </a:r>
          </a:p>
          <a:p>
            <a:pPr marL="0" indent="0" algn="just">
              <a:buNone/>
            </a:pPr>
            <a:endParaRPr lang="pl-PL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E-W. </a:t>
            </a:r>
            <a:r>
              <a:rPr lang="pl-PL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Böckenförde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Pojęcie i problematyka państwa konstytucyjnego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[w:] </a:t>
            </a:r>
            <a:r>
              <a:rPr lang="pl-PL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idem</a:t>
            </a:r>
            <a:r>
              <a:rPr lang="pl-PL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Państwo prawa </a:t>
            </a:r>
            <a:r>
              <a:rPr lang="pl-PL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jednoczącej </a:t>
            </a:r>
            <a:r>
              <a:rPr lang="pl-PL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się Europie</a:t>
            </a:r>
            <a:r>
              <a:rPr lang="pl-PL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ISP PAN Warszawa 2000, s. 34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każdy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 władzy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państwowej istnieje i funkcjonuje dopiero w ramach konstytucji, jest </a:t>
            </a:r>
            <a:r>
              <a:rPr lang="pl-PL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pouvoir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0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constitué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(…) I nawet sam lud – również w przypadku państwa demokratycznego – nie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włada konstytucją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Występuje on w porządku konstytucyjnym jako organ z określonymi, 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wyraźnie przypisanymi </a:t>
            </a:r>
            <a:r>
              <a:rPr lang="pl-PL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 kompetencjami, na przykład wybór reprezentacji narodu ewentualnie udział w referendum. Jeśli już w ogóle, to </a:t>
            </a:r>
            <a:r>
              <a:rPr lang="pl-PL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suwerenem jest tutaj sama </a:t>
            </a:r>
            <a:r>
              <a:rPr lang="pl-PL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konstytucja</a:t>
            </a:r>
            <a:r>
              <a:rPr lang="pl-PL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l-P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l-PL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8711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just">
              <a:buNone/>
            </a:pPr>
            <a:endParaRPr lang="pl-PL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pl-PL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Pytanie o suwerenność pojawia się tylko wówczas, gdy mówimy o władzy konstytuującej, która stanowi i legitymizuje konstytucję.</a:t>
            </a:r>
          </a:p>
          <a:p>
            <a:pPr marL="0" lvl="0" indent="0" algn="just">
              <a:buNone/>
            </a:pPr>
            <a:r>
              <a:rPr lang="pl-PL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 Przekonanie, że to konstytucja staje się – od momentu jej przyjęcia – jedynym suwerenem, jest jednak fikcją. Ustawa zasadnicza to ostatecznie tylko zapis pewnego normatywnego porządku, żadna zaś norma nie ma mocy, by stosować samą siebie. </a:t>
            </a:r>
          </a:p>
          <a:p>
            <a:pPr marL="0" lvl="0" indent="0" algn="just">
              <a:buNone/>
            </a:pPr>
            <a:r>
              <a:rPr lang="pl-PL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 „nowy pretendent do suwerenności”: sądownictwo konstytucyjne.</a:t>
            </a:r>
          </a:p>
          <a:p>
            <a:pPr marL="0" indent="0" algn="just">
              <a:buNone/>
            </a:pP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227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Podstawy konstytucjonalizmu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Naród polityczny jako suweren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2/ demokratyczne formy sprawowania władzy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3/ zasada podziału władz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4/ koncepcja przyrodzonych praw człowieka</a:t>
            </a:r>
          </a:p>
          <a:p>
            <a:pPr marL="0" indent="0" algn="just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5/ sądowa gwarancja ich ochrony.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004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/>
              <a:t>Konstytucjonalizm</a:t>
            </a:r>
            <a:endParaRPr lang="pl-PL" sz="2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zasada </a:t>
            </a: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organizacji </a:t>
            </a: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ustroju, który jest przeciwieństwem rządów arbitralnych (eliminacja arbitralności władzy za pomocą norm prawnych). </a:t>
            </a:r>
          </a:p>
          <a:p>
            <a:pPr marL="0" indent="0" algn="just">
              <a:buNone/>
            </a:pPr>
            <a:r>
              <a:rPr lang="pl-P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Pytanie: czy normy prawne wyższego prawa muszą być spisane?</a:t>
            </a:r>
          </a:p>
          <a:p>
            <a:pPr marL="0" indent="0" algn="just">
              <a:buNone/>
            </a:pPr>
            <a:endParaRPr lang="pl-PL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Giovanni </a:t>
            </a:r>
            <a:r>
              <a:rPr lang="pl-PL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Sartori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konstytucja jako ,,rama społeczności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politycznej zorganizowanej poprzez i na podstawie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prawa w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celu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powściągnięcia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arbitralnej władzy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’’</a:t>
            </a:r>
          </a:p>
          <a:p>
            <a:pPr marL="0" indent="0" algn="just">
              <a:buNone/>
            </a:pP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pl-PL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Charles H</a:t>
            </a:r>
            <a:r>
              <a:rPr lang="pl-PL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McIlwain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konstytucjonalizm ,,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jest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prawnym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ograniczeniem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rządów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jest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antytezą rządów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arbitralnych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jego przeciwieństwem są rządy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despotyczne,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rządy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woli zamiast 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rządów </a:t>
            </a:r>
            <a:r>
              <a:rPr lang="pl-PL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prawa</a:t>
            </a:r>
            <a:r>
              <a:rPr lang="pl-PL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’’.</a:t>
            </a:r>
          </a:p>
          <a:p>
            <a:pPr marL="0" indent="0" algn="just">
              <a:buNone/>
            </a:pPr>
            <a:r>
              <a:rPr lang="pl-P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Konstytucjonalizm to ograniczenie rządów poprzez prawo.</a:t>
            </a:r>
          </a:p>
        </p:txBody>
      </p:sp>
    </p:spTree>
    <p:extLst>
      <p:ext uri="{BB962C8B-B14F-4D97-AF65-F5344CB8AC3E}">
        <p14:creationId xmlns:p14="http://schemas.microsoft.com/office/powerpoint/2010/main" val="305555555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3976</Words>
  <Application>Microsoft Office PowerPoint</Application>
  <PresentationFormat>Panoramiczny</PresentationFormat>
  <Paragraphs>271</Paragraphs>
  <Slides>46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46</vt:i4>
      </vt:variant>
    </vt:vector>
  </HeadingPairs>
  <TitlesOfParts>
    <vt:vector size="56" baseType="lpstr">
      <vt:lpstr>Arial</vt:lpstr>
      <vt:lpstr>Calibri</vt:lpstr>
      <vt:lpstr>Calibri Light</vt:lpstr>
      <vt:lpstr>Lucida Sans Unicode</vt:lpstr>
      <vt:lpstr>Times New Roman</vt:lpstr>
      <vt:lpstr>Wingdings</vt:lpstr>
      <vt:lpstr>Wingdings 3</vt:lpstr>
      <vt:lpstr>Motyw pakietu Office</vt:lpstr>
      <vt:lpstr>Projekt domyślny</vt:lpstr>
      <vt:lpstr>1_Projekt domyślny</vt:lpstr>
      <vt:lpstr>Idea konstytucjonalizmu.</vt:lpstr>
      <vt:lpstr>Konstytucja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Podstawy konstytucjonalizmu</vt:lpstr>
      <vt:lpstr>Konstytucjonalizm</vt:lpstr>
      <vt:lpstr>Prezentacja programu PowerPoint</vt:lpstr>
      <vt:lpstr>Istota konstytucji</vt:lpstr>
      <vt:lpstr>Hans Kelsen (1881-1973) „czysta teoria prawa”</vt:lpstr>
      <vt:lpstr>Norma podstawowa</vt:lpstr>
      <vt:lpstr>Znaczenie pojęcia norma podstawowa </vt:lpstr>
      <vt:lpstr>Prezentacja programu PowerPoint</vt:lpstr>
      <vt:lpstr>Sądowa kontrola konstytucyjności prawa jako gwarancja Konstytucji</vt:lpstr>
      <vt:lpstr>Prezentacja programu PowerPoint</vt:lpstr>
      <vt:lpstr>Nadrzędność konstytucji w systemie źródeł prawa: </vt:lpstr>
      <vt:lpstr>Prezentacja programu PowerPoint</vt:lpstr>
      <vt:lpstr>Prezentacja programu PowerPoint</vt:lpstr>
      <vt:lpstr>Gwarancje konstytucji </vt:lpstr>
      <vt:lpstr>Prezentacja programu PowerPoint</vt:lpstr>
      <vt:lpstr>Konsekwencje (na gruncie czystej teorii prawa H. Kelsena): </vt:lpstr>
      <vt:lpstr>Normatywność</vt:lpstr>
      <vt:lpstr>Prezentacja programu PowerPoint</vt:lpstr>
      <vt:lpstr>szczególna systematyka wewnętrzna: </vt:lpstr>
      <vt:lpstr>Normatywność preambuły:</vt:lpstr>
      <vt:lpstr>charakter normatywny preambuły</vt:lpstr>
      <vt:lpstr>Prezentacja programu PowerPoint</vt:lpstr>
      <vt:lpstr>Hierarchia norm konstytucyjnych</vt:lpstr>
      <vt:lpstr>Bezpośrednie stosowanie Konstytucji</vt:lpstr>
      <vt:lpstr>Prezentacja programu PowerPoint</vt:lpstr>
      <vt:lpstr>Rodzaje bezpośredniego stosowania Konstytucji</vt:lpstr>
      <vt:lpstr>Prezentacja programu PowerPoint</vt:lpstr>
      <vt:lpstr>Prezentacja programu PowerPoint</vt:lpstr>
      <vt:lpstr>Prezentacja programu PowerPoint</vt:lpstr>
      <vt:lpstr>Wykładnia prokonstytucyjna</vt:lpstr>
      <vt:lpstr>Prezentacja programu PowerPoint</vt:lpstr>
      <vt:lpstr>Zmiana stanowiska doktryny i praktyki prawniczej w sprawie wykładni prokonstytucyjnej kolizyjnej. </vt:lpstr>
      <vt:lpstr>Prezentacja programu PowerPoint</vt:lpstr>
      <vt:lpstr>Lex superior derogat legi inferiori</vt:lpstr>
      <vt:lpstr>Demokracja konstytucyjna</vt:lpstr>
      <vt:lpstr>Paradoks konstytucjonalizmu neutralizacja władzy konstytuującej</vt:lpstr>
      <vt:lpstr>Konstytucja we współczesnym państwie demokratycznym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Fikcja prawna przedstawicielstwa.  Demokracja konstytucyjna.</dc:title>
  <dc:creator>slawek</dc:creator>
  <cp:lastModifiedBy>Konto Microsoft</cp:lastModifiedBy>
  <cp:revision>51</cp:revision>
  <dcterms:created xsi:type="dcterms:W3CDTF">2018-12-01T08:08:18Z</dcterms:created>
  <dcterms:modified xsi:type="dcterms:W3CDTF">2023-10-27T04:24:35Z</dcterms:modified>
</cp:coreProperties>
</file>