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59" r:id="rId12"/>
    <p:sldId id="266" r:id="rId13"/>
    <p:sldId id="260" r:id="rId14"/>
    <p:sldId id="261" r:id="rId15"/>
    <p:sldId id="262" r:id="rId16"/>
    <p:sldId id="263" r:id="rId17"/>
    <p:sldId id="264" r:id="rId18"/>
    <p:sldId id="265" r:id="rId19"/>
    <p:sldId id="274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0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8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2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7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38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94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85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56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59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FCE0-9E8D-4148-B9F7-F6DC9B884249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45D84-F17E-40DE-BF53-D539D6BD14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9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Modele</a:t>
            </a:r>
            <a:r>
              <a:rPr lang="pl-PL" sz="4000" b="1" dirty="0"/>
              <a:t> </a:t>
            </a:r>
            <a:r>
              <a:rPr lang="pl-PL" sz="4000" b="1" dirty="0" smtClean="0"/>
              <a:t>państwa </a:t>
            </a:r>
            <a:r>
              <a:rPr lang="pl-PL" sz="4000" b="1" dirty="0" smtClean="0"/>
              <a:t>prawa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80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Przesłanki ograniczania praw i wolności</a:t>
            </a:r>
            <a:br>
              <a:rPr lang="pl-PL" sz="2400" b="1" dirty="0" smtClean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b="1" dirty="0" smtClean="0"/>
              <a:t>prawo </a:t>
            </a:r>
            <a:r>
              <a:rPr lang="pl-PL" b="1" dirty="0"/>
              <a:t>do wolności nie ma charakteru </a:t>
            </a:r>
            <a:r>
              <a:rPr lang="pl-PL" b="1" dirty="0" smtClean="0"/>
              <a:t>absolutnego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 smtClean="0"/>
              <a:t>przesłanka </a:t>
            </a:r>
            <a:r>
              <a:rPr lang="pl-PL" b="1" dirty="0"/>
              <a:t>formalna: zasada wyłączności </a:t>
            </a:r>
            <a:r>
              <a:rPr lang="pl-PL" b="1" dirty="0" smtClean="0"/>
              <a:t>ustawowej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 smtClean="0"/>
              <a:t>przesłanki </a:t>
            </a:r>
            <a:r>
              <a:rPr lang="pl-PL" b="1" dirty="0"/>
              <a:t>materialne: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- związek z interesem publicznym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- wyczerpujący/zamknięty katalog wartości uzasadniających ograniczanie praw i wolności</a:t>
            </a:r>
            <a:endParaRPr lang="pl-PL" dirty="0"/>
          </a:p>
          <a:p>
            <a:pPr marL="0" indent="0">
              <a:buNone/>
            </a:pPr>
            <a:r>
              <a:rPr lang="pl-PL" b="1" dirty="0" smtClean="0"/>
              <a:t> </a:t>
            </a:r>
          </a:p>
          <a:p>
            <a:pPr>
              <a:buFontTx/>
              <a:buChar char="-"/>
            </a:pPr>
            <a:r>
              <a:rPr lang="pl-PL" b="1" dirty="0" smtClean="0"/>
              <a:t>zasada proporcjonalności </a:t>
            </a:r>
            <a:r>
              <a:rPr lang="pl-PL" b="1" dirty="0"/>
              <a:t>(zasada zakazu nadmiernej ingerencji)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19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Republikański model państwa prawa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racjonalność aksjologiczna (substancjalna):</a:t>
            </a:r>
          </a:p>
          <a:p>
            <a:pPr marL="0" indent="0" algn="just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partycypacja w życiu publicznym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racjonalne to te, których cele są ustalane przez jednostkę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tożsamości jednostki; realizacja cnót duchowych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jednostka działając zgodnie z tak rozumianą racjonalnością działa dla dobra innych</a:t>
            </a:r>
          </a:p>
        </p:txBody>
      </p:sp>
    </p:spTree>
    <p:extLst>
      <p:ext uri="{BB962C8B-B14F-4D97-AF65-F5344CB8AC3E}">
        <p14:creationId xmlns:p14="http://schemas.microsoft.com/office/powerpoint/2010/main" val="389494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nadrzędność sfery publicznej nad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prywatną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etyczny wzorzec życia indywidualnego 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publicznego: dobre życie obywateli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etycznie uzasadniana koncepcja res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(dobra wspólnego)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(republika) źródłem wolności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7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polityka jako realizacja dobra wspólnego: </a:t>
            </a:r>
          </a:p>
          <a:p>
            <a:pPr marL="0" indent="0" algn="just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ywodzenie zasad moralnych z idei dobra wspólnego: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Alasdair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MacIntyre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kultura jako źródło sensu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artycypacja obywateli w życiu publicznym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sfera publiczna miejscem ustalania koncepcji dobra wspólnego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legitymizacja państwa wynikająca z określonej koncepcji dobra wspólnego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wolność jako brak dominacji, a nie autonomia: Philip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Pettit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nieingerencja w sferę autonomii jednostki nie jest wystarczającą gwarancją wolności, jeżeli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inne podmioty posiadają wystraczającą władzę, aby wpływać arbitralnie na wybory danej jednostki.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ingerencja jest możliwa, jeżeli nie jest arbitralna;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do (wolność pozytywna)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równość przed wolnością (Robert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Walzer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326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Republikańska koncepcja państwa prawa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równość jako podstawowa wartość życia politycznego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państwo kieruje się ideą dobra wspólnego (materialna koncepcja dobrego życia)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polityka jako udział we władzy wszystkich obywateli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państwo nie jest neutralne wobec określonych koncepcji dobra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negacja istnienia dóbr pierwotnych o uniwersalnym charakterze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różne system dystrybucji dóbr społecznych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aństwo wspiera działania wspólnotowe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racjonalna polityka to polityka partycypacji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prawo elementem jednoczącym wspólnotę polityczną (iuris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societas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/>
              <a:t>Komunitarianizm</a:t>
            </a:r>
            <a:r>
              <a:rPr lang="pl-PL" sz="4000" b="1" dirty="0" smtClean="0"/>
              <a:t> (</a:t>
            </a:r>
            <a:r>
              <a:rPr lang="pl-PL" sz="4000" b="1" dirty="0" err="1" smtClean="0"/>
              <a:t>komunitaryzm</a:t>
            </a:r>
            <a:r>
              <a:rPr lang="pl-PL" sz="4000" b="1" dirty="0" smtClean="0"/>
              <a:t>)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źródło inspiracji: koncepcja cnót Arystotelesa (ale niemożliwe jest odrodzenie klasycznego republikanizmu w warunkach nowoczesności)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sprzeciw wobec liberalnej koncepcji wolności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jednostka jest warunkowana przez wspólnotę (Charles Taylor)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wspólnota jest źródłem tożsamości i wolności jednostki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42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 problemów współczesności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(Charles Taylor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Etyka cnót):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indywidualizm jako egotyzm i narcyzm;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dominacja rozumu instrumentalnego (racjonalności instrumentalnej);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alienacja ze sfery publicznej &gt; utrata kontroli nad tym, co polityczne.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Powrót do źródeł: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(wolność republikańska jako wolność partycypacji w życiu publicznym).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Aktywizacja wspólnot lokalnych.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(Ch. Taylor,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 podmiotowości, 2001)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96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Polityka jako „projekt formatywny” (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Michael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Sandel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wymaga ona odpowiednio ukształtowanych moralnie obywateli, a zarazem sama przyczynia się również do ich uformowania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jeżeli w dyskursie politycznym brakuje moralnego wymiaru,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tęsknota za życiem politycznym o szerszym znaczeniu”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(the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yearning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 public life of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zostaje wykorzystana przez grupy skrajne, które wypełniają ją „wąskimi, nietolerancyjnymi moralizmami” (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intolerant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moralisms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Sandel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Politics of Public Identity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2000).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brak moralnego podglebia dla republikańskich rządów prowadzi zatem do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rozwoju radykalnych ekstremizmów.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07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Socjalny model państwa prawnego</a:t>
            </a:r>
            <a:endParaRPr lang="pl-PL" sz="28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Podstawowa wartość: sprawiedliwość społeczna.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363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Modele demokratycznego państwa prawnego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 Tokarczyk: kompleksowe rozumienie demokratycznego państwa prawa.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Cztery ujęcia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paradygmatyczne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ujęcia: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liberalne demokratyczne państwo prawa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ochrona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liberalnych wolności jednostkowych zawartych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socjalne demokratyczne państwo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solidaryzm społeczny;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republikańskie demokratyczne państwo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prawa: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dobro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wspólne, prawa grupowe i wolność wspólnoty politycznej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gwarantującej wolność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deliberatywne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demokratyczne państwo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prawa: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komunikacyjna rozumność publiczna.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23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Karola Marksa krytyka kapitalizmu i liberalizmu jako źródło państwa socjalnego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pogłębienie podziałów klasowych w wyniku akumulacji kapitału tylko jego właścicieli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alienacja człowieka (utrata wolności)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polityczną to fałszywa ideologia klasy panującej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uprzedmiotowienie klasy robotniczej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fetyszyzacja towarowa (przedmiot jako towar, a nie produkt; przypisywanie mu irracjonalnych cech i właściwości)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postulat rozszerzenia zasady suwerenności ludu na sferę ekonomiczną</a:t>
            </a:r>
          </a:p>
          <a:p>
            <a:pPr algn="just">
              <a:buFont typeface="Wingdings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walka klasowa i </a:t>
            </a:r>
            <a:r>
              <a:rPr 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zwycięstwo proletariatu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„socjalnym możemy nazwać państwo, które w swojej działalności służy zaspokojeniu materialnych potrzeb obywateli oraz popieraniu ich dobrobytu poprzez system opieki socjalnej i odpowiednią politykę gospodarczą; (…) powszechny dobrobyt w skali państwa jest równoznaczny z materialnym dobrobytem obywateli”</a:t>
            </a:r>
          </a:p>
          <a:p>
            <a:pPr marL="0" indent="0" algn="just">
              <a:buNone/>
            </a:pP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ozialer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Rechtsstaat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aspekty prawny i socjalny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aspekt prawny: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relacja między państwem a obywatelem. Państwo zapewnia wolność prywatną.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aspekt socjalny: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pozytywna działalność państwa jako obowiązek prawny.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obywatelom określonego minimum egzystencji.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Zasada egalitaryzmu i solidaryzmu społecznego.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Modele państwa socjalnego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Liberalne państwo opiekuńcze (kraje anglosaskie).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obowiązkowych ubezpieczeń społecznych (Niemcy, Francja)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państwa socjalnego oparty na racjonalności aksjologicznej (państwa skandynawskie): wszyscy mają takie same świadczenia.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/>
              <a:t>Liberalny model państwa prawa: cechy charakterystyczne: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pierwszeństwo wolności indywidualnej przed dobrem wspólnoty: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tradycja grecka: wolność do (wolność w sferze publicznej, wolność partycypacji;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pojęcia wolności indywidualnej w sferze życia prywatnego)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liberalizm: wolność od (wolność negatywna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Isaiah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Berlin)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 i niezależność jednostki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Immanuel Kant: jednostka najwyższym wewnętrznym prawodawcą moralnym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uzasadnienie przymusu prawa pozytywnego (właściwy użytek z wolności)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imperatywy moralne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John Stuart Mill: granice wolności jednostki.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pierwszeństwo praw podstawowych nad dobrami kolektywnymi: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wyjątek: możliwość i zasadność ograniczenia praw indywidualnych w imię wyższych racji (celów).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rola państwa: ochrona praw jednostki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wolność w granicach prawa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ekonomiczna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a równość (podatki nie są instrumentem redystrybucji dochodów)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gwarancje wolności: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demokratyczne; zasada konstytucjonalizmu, podział władz, nadrzędność prawa wobec państwa; niezależność sądów i niezawisłość sędziów, kontrola konstytucyjności prawa, sądowa kontrola działań administracji.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neutralność państwa.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1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Liberalna koncepcja wolności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jako podstawowa wartość państwa prawa.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Koncepcja wolności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Isaiaha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Berlina: wolność od (negatywna) i wolność do (pozytywna).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rozumiana bardziej jako możliwość działania niż działanie.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neutralne światopoglądowo jako gwarant wolności jednostki.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3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Płaszczyzny definiowania wolności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&gt; filozoficzna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warunkiem koniecznym jest suwerenność jednostki. </a:t>
            </a:r>
          </a:p>
          <a:p>
            <a:pPr marL="0" lvl="0" indent="0">
              <a:buNone/>
            </a:pPr>
            <a:r>
              <a:rPr lang="pl-PL" b="1" dirty="0" smtClean="0"/>
              <a:t>&gt; polityczna</a:t>
            </a:r>
            <a:endParaRPr lang="pl-PL" dirty="0"/>
          </a:p>
          <a:p>
            <a:pPr marL="0" lvl="0" indent="0">
              <a:buNone/>
            </a:pPr>
            <a:r>
              <a:rPr lang="pl-PL" b="1" dirty="0" smtClean="0"/>
              <a:t>&gt; prawna</a:t>
            </a:r>
            <a:r>
              <a:rPr lang="pl-PL" b="1" dirty="0"/>
              <a:t>: konstytucyjna i ustawowa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022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Konstytucja RP z dnia 2 kwietnia 1997 r.</a:t>
            </a:r>
            <a:br>
              <a:rPr lang="pl-PL" sz="2400" b="1" dirty="0" smtClean="0"/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zasada prawnej ochrony wolności człowieka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31.1. Wolność człowieka podlega ochronie prawnej.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Każdy jest obowiązany szanować wolności i prawa innych. Nikogo nie wolno zmuszać do czynienia tego, czego prawo mu nie nakazuje.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69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31 ust. 1 i 2 zasada domniemania wolności jednostki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Funkcje zasady wolności: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zasada ustroju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determinuje sposób rozumienia i stosowania postanowień konstytucyjnych i ustawowych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domniemania interpretacyjne w procesie wykładni prawa: in dubio pro </a:t>
            </a:r>
            <a:r>
              <a:rPr lang="pl-PL" dirty="0" err="1" smtClean="0"/>
              <a:t>libertate</a:t>
            </a:r>
            <a:r>
              <a:rPr lang="pl-PL" dirty="0" smtClean="0"/>
              <a:t> i in dubio pro </a:t>
            </a:r>
            <a:r>
              <a:rPr lang="pl-PL" dirty="0" err="1" smtClean="0"/>
              <a:t>tributario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zasada systemu wolności i praw jednostki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istota zasady: swoboda podejmowania decyzji w sferze życia prywatnego i publicznego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13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samodzielne prawo </a:t>
            </a:r>
            <a:r>
              <a:rPr lang="pl-PL" dirty="0" smtClean="0"/>
              <a:t>podmiotowe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podmiotami osoby fizyczne i osoby prawne prawa prywatnego</a:t>
            </a:r>
          </a:p>
          <a:p>
            <a:pPr marL="0" indent="0">
              <a:buNone/>
            </a:pPr>
            <a:r>
              <a:rPr lang="pl-PL" dirty="0"/>
              <a:t>- adresat: organy władzy publicznej; obowiązki negatywne i pozytywne</a:t>
            </a:r>
          </a:p>
          <a:p>
            <a:pPr>
              <a:buFontTx/>
              <a:buChar char="-"/>
            </a:pPr>
            <a:r>
              <a:rPr lang="pl-PL" dirty="0" smtClean="0"/>
              <a:t>naruszenia </a:t>
            </a:r>
            <a:r>
              <a:rPr lang="pl-PL" dirty="0"/>
              <a:t>art. 31 ust. 1 i 2 samoistna podstawa skargi </a:t>
            </a:r>
            <a:r>
              <a:rPr lang="pl-PL" dirty="0" smtClean="0"/>
              <a:t>konstytucyjnej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Pozytywny aspekt wolności: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jednostka może swobodnie kształtować swoje zachowania w danej sferze, wybierać takie formy aktywności, jakie jej najbardziej odpowiadają lub powstrzymywać się od podejmowania jakiejkolwiek działalności.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Negatywny aspekt wolności: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 obowiązek powstrzymania się kogokolwiek od ingerencji w sferę zastrzeżoną dla jednostki.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38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1215</Words>
  <Application>Microsoft Office PowerPoint</Application>
  <PresentationFormat>Panoramiczny</PresentationFormat>
  <Paragraphs>144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Motyw pakietu Office</vt:lpstr>
      <vt:lpstr>Modele państwa prawa</vt:lpstr>
      <vt:lpstr>Modele demokratycznego państwa prawnego</vt:lpstr>
      <vt:lpstr>Liberalny model państwa prawa: cechy charakterystyczne:</vt:lpstr>
      <vt:lpstr>Prezentacja programu PowerPoint</vt:lpstr>
      <vt:lpstr>Liberalna koncepcja wolności</vt:lpstr>
      <vt:lpstr>Płaszczyzny definiowania wolności</vt:lpstr>
      <vt:lpstr>Konstytucja RP z dnia 2 kwietnia 1997 r. zasada prawnej ochrony wolności człowieka</vt:lpstr>
      <vt:lpstr>Art. 31 ust. 1 i 2 zasada domniemania wolności jednostki</vt:lpstr>
      <vt:lpstr>Prezentacja programu PowerPoint</vt:lpstr>
      <vt:lpstr>Przesłanki ograniczania praw i wolności </vt:lpstr>
      <vt:lpstr>Republikański model państwa prawa</vt:lpstr>
      <vt:lpstr>Prezentacja programu PowerPoint</vt:lpstr>
      <vt:lpstr>Prezentacja programu PowerPoint</vt:lpstr>
      <vt:lpstr>Prezentacja programu PowerPoint</vt:lpstr>
      <vt:lpstr>Republikańska koncepcja państwa prawa</vt:lpstr>
      <vt:lpstr>Komunitarianizm (komunitaryzm)</vt:lpstr>
      <vt:lpstr>Prezentacja programu PowerPoint</vt:lpstr>
      <vt:lpstr>Polityka jako „projekt formatywny” (formative project). Michael Sandel </vt:lpstr>
      <vt:lpstr>Socjalny model państwa prawnego</vt:lpstr>
      <vt:lpstr>Karola Marksa krytyka kapitalizmu i liberalizmu jako źródło państwa socjalnego</vt:lpstr>
      <vt:lpstr>Prezentacja programu PowerPoint</vt:lpstr>
      <vt:lpstr>Modele państwa socjalnego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Republikański model państwa prawa</dc:title>
  <dc:creator>slawek</dc:creator>
  <cp:lastModifiedBy>Konto Microsoft</cp:lastModifiedBy>
  <cp:revision>17</cp:revision>
  <dcterms:created xsi:type="dcterms:W3CDTF">2019-01-19T07:56:08Z</dcterms:created>
  <dcterms:modified xsi:type="dcterms:W3CDTF">2023-12-14T12:53:06Z</dcterms:modified>
</cp:coreProperties>
</file>