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4.jpg" ContentType="image/jpg"/>
  <Override PartName="/ppt/notesSlides/notesSlide2.xml" ContentType="application/vnd.openxmlformats-officedocument.presentationml.notesSlide+xml"/>
  <Override PartName="/ppt/media/image6.jpg" ContentType="image/jp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5" r:id="rId5"/>
  </p:sldMasterIdLst>
  <p:notesMasterIdLst>
    <p:notesMasterId r:id="rId26"/>
  </p:notesMasterIdLst>
  <p:sldIdLst>
    <p:sldId id="263" r:id="rId6"/>
    <p:sldId id="354" r:id="rId7"/>
    <p:sldId id="267" r:id="rId8"/>
    <p:sldId id="279" r:id="rId9"/>
    <p:sldId id="259" r:id="rId10"/>
    <p:sldId id="356" r:id="rId11"/>
    <p:sldId id="281" r:id="rId12"/>
    <p:sldId id="282" r:id="rId13"/>
    <p:sldId id="265" r:id="rId14"/>
    <p:sldId id="357" r:id="rId15"/>
    <p:sldId id="358" r:id="rId16"/>
    <p:sldId id="359" r:id="rId17"/>
    <p:sldId id="360" r:id="rId18"/>
    <p:sldId id="268" r:id="rId19"/>
    <p:sldId id="269" r:id="rId20"/>
    <p:sldId id="278" r:id="rId21"/>
    <p:sldId id="275" r:id="rId22"/>
    <p:sldId id="277" r:id="rId23"/>
    <p:sldId id="271" r:id="rId24"/>
    <p:sldId id="283" r:id="rId2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27"/>
  </p:normalViewPr>
  <p:slideViewPr>
    <p:cSldViewPr snapToGrid="0" snapToObjects="1">
      <p:cViewPr varScale="1">
        <p:scale>
          <a:sx n="65" d="100"/>
          <a:sy n="65" d="100"/>
        </p:scale>
        <p:origin x="3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eui1-my.sharepoint.com/personal/giovanni_zabban_eui_eu/Documents/EU%20Trainees%20Job%20Fair%202025%20presentation%20-%20EUI_Doughnu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eui1-my.sharepoint.com/personal/giovanni_zabban_eui_eu/Documents/EU%20Trainees%20Job%20Fair%202025%20presentation%20-%20EUI_Doughnu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eui1-my.sharepoint.com/personal/giovanni_zabban_eui_eu/Documents/EU%20Trainees%20Job%20Fair%202025%20presentation%20-%20EUI_Doughnu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eui1-my.sharepoint.com/personal/giovanni_zabban_eui_eu/Documents/EU%20Trainees%20Job%20Fair%202025%20presentation%20-%20EUI_Doughnu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25400"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07D-4959-A745-E4286CFB37E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07D-4959-A745-E4286CFB37E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07D-4959-A745-E4286CFB37E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07D-4959-A745-E4286CFB37E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07D-4959-A745-E4286CFB37E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07D-4959-A745-E4286CFB37E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07D-4959-A745-E4286CFB37E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07D-4959-A745-E4286CFB37E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Academia</c:v>
                </c:pt>
                <c:pt idx="1">
                  <c:v>International Organisation</c:v>
                </c:pt>
                <c:pt idx="2">
                  <c:v>Research other</c:v>
                </c:pt>
                <c:pt idx="3">
                  <c:v>Private Sector</c:v>
                </c:pt>
                <c:pt idx="4">
                  <c:v>National Public Policy</c:v>
                </c:pt>
                <c:pt idx="5">
                  <c:v>European Union</c:v>
                </c:pt>
                <c:pt idx="6">
                  <c:v>Other</c:v>
                </c:pt>
                <c:pt idx="7">
                  <c:v>National Politics</c:v>
                </c:pt>
              </c:strCache>
            </c:strRef>
          </c:cat>
          <c:val>
            <c:numRef>
              <c:f>Sheet1!$B$2:$B$9</c:f>
              <c:numCache>
                <c:formatCode>0.00</c:formatCode>
                <c:ptCount val="8"/>
                <c:pt idx="0">
                  <c:v>75.510000000000005</c:v>
                </c:pt>
                <c:pt idx="1">
                  <c:v>7.27</c:v>
                </c:pt>
                <c:pt idx="2">
                  <c:v>4.9800000000000004</c:v>
                </c:pt>
                <c:pt idx="3">
                  <c:v>3.23</c:v>
                </c:pt>
                <c:pt idx="4">
                  <c:v>2.96</c:v>
                </c:pt>
                <c:pt idx="5">
                  <c:v>2.83</c:v>
                </c:pt>
                <c:pt idx="6">
                  <c:v>2.42</c:v>
                </c:pt>
                <c:pt idx="7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3A4-4114-BCBD-1E0BE5D0B5B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244095202388434"/>
          <c:y val="0.2920988539499213"/>
          <c:w val="0.24141120972827268"/>
          <c:h val="0.440941074472674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4676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25400"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37-4343-AA71-3D164D79DAE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737-4343-AA71-3D164D79DAE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737-4343-AA71-3D164D79DAE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737-4343-AA71-3D164D79DAE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737-4343-AA71-3D164D79DAE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737-4343-AA71-3D164D79DAE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8737-4343-AA71-3D164D79DAE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8737-4343-AA71-3D164D79DA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Academia</c:v>
                </c:pt>
                <c:pt idx="1">
                  <c:v>International Organisation</c:v>
                </c:pt>
                <c:pt idx="2">
                  <c:v>Central Bank</c:v>
                </c:pt>
                <c:pt idx="3">
                  <c:v>Private Sector</c:v>
                </c:pt>
                <c:pt idx="4">
                  <c:v>Research other</c:v>
                </c:pt>
                <c:pt idx="5">
                  <c:v>National Organisation</c:v>
                </c:pt>
                <c:pt idx="6">
                  <c:v>ECB</c:v>
                </c:pt>
                <c:pt idx="7">
                  <c:v>Other</c:v>
                </c:pt>
              </c:strCache>
            </c:strRef>
          </c:cat>
          <c:val>
            <c:numRef>
              <c:f>Sheet1!$B$2:$B$9</c:f>
              <c:numCache>
                <c:formatCode>0.00</c:formatCode>
                <c:ptCount val="8"/>
                <c:pt idx="0">
                  <c:v>53.25</c:v>
                </c:pt>
                <c:pt idx="1">
                  <c:v>17.36</c:v>
                </c:pt>
                <c:pt idx="2">
                  <c:v>14.4</c:v>
                </c:pt>
                <c:pt idx="3">
                  <c:v>8.2799999999999994</c:v>
                </c:pt>
                <c:pt idx="4">
                  <c:v>3.55</c:v>
                </c:pt>
                <c:pt idx="5">
                  <c:v>1.78</c:v>
                </c:pt>
                <c:pt idx="6">
                  <c:v>1.18</c:v>
                </c:pt>
                <c:pt idx="7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3A4-4114-BCBD-1E0BE5D0B5B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244095202388434"/>
          <c:y val="0.2920988539499213"/>
          <c:w val="0.24141120972827268"/>
          <c:h val="0.440941074472674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4676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25400"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7C1-45A6-A541-944E80DD894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7C1-45A6-A541-944E80DD894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7C1-45A6-A541-944E80DD894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7C1-45A6-A541-944E80DD894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7C1-45A6-A541-944E80DD894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7C1-45A6-A541-944E80DD894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7C1-45A6-A541-944E80DD894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Academia</c:v>
                </c:pt>
                <c:pt idx="1">
                  <c:v>Other</c:v>
                </c:pt>
                <c:pt idx="2">
                  <c:v>Museum/Archives/Library</c:v>
                </c:pt>
                <c:pt idx="3">
                  <c:v>Private Sector</c:v>
                </c:pt>
                <c:pt idx="4">
                  <c:v>National Organisation</c:v>
                </c:pt>
                <c:pt idx="5">
                  <c:v>Research other</c:v>
                </c:pt>
                <c:pt idx="6">
                  <c:v>International Organisation</c:v>
                </c:pt>
              </c:strCache>
            </c:strRef>
          </c:cat>
          <c:val>
            <c:numRef>
              <c:f>Sheet1!$B$2:$B$8</c:f>
              <c:numCache>
                <c:formatCode>0.00</c:formatCode>
                <c:ptCount val="7"/>
                <c:pt idx="0">
                  <c:v>70.63</c:v>
                </c:pt>
                <c:pt idx="1">
                  <c:v>7.34</c:v>
                </c:pt>
                <c:pt idx="2">
                  <c:v>5.94</c:v>
                </c:pt>
                <c:pt idx="3">
                  <c:v>5.16</c:v>
                </c:pt>
                <c:pt idx="4">
                  <c:v>3.91</c:v>
                </c:pt>
                <c:pt idx="5">
                  <c:v>3.75</c:v>
                </c:pt>
                <c:pt idx="6">
                  <c:v>3.28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3A4-4114-BCBD-1E0BE5D0B5B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244095202388434"/>
          <c:y val="0.2920988539499213"/>
          <c:w val="0.24141120972827268"/>
          <c:h val="0.440941074472674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4676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25400"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AB-4546-93AA-04BCF51754D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1AB-4546-93AA-04BCF51754D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1AB-4546-93AA-04BCF51754D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1AB-4546-93AA-04BCF51754D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1AB-4546-93AA-04BCF51754D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1AB-4546-93AA-04BCF51754D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1AB-4546-93AA-04BCF51754D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1AB-4546-93AA-04BCF51754D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51AB-4546-93AA-04BCF51754D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Academia</c:v>
                </c:pt>
                <c:pt idx="1">
                  <c:v>Law Firm</c:v>
                </c:pt>
                <c:pt idx="2">
                  <c:v>EU Institutions</c:v>
                </c:pt>
                <c:pt idx="3">
                  <c:v>National Administration/Government</c:v>
                </c:pt>
                <c:pt idx="4">
                  <c:v>International Organisation</c:v>
                </c:pt>
                <c:pt idx="5">
                  <c:v>Research other</c:v>
                </c:pt>
                <c:pt idx="6">
                  <c:v>Private Sector</c:v>
                </c:pt>
                <c:pt idx="7">
                  <c:v>Other</c:v>
                </c:pt>
                <c:pt idx="8">
                  <c:v>Court</c:v>
                </c:pt>
              </c:strCache>
            </c:strRef>
          </c:cat>
          <c:val>
            <c:numRef>
              <c:f>Sheet1!$B$2:$B$10</c:f>
              <c:numCache>
                <c:formatCode>0.00</c:formatCode>
                <c:ptCount val="9"/>
                <c:pt idx="0">
                  <c:v>58.49</c:v>
                </c:pt>
                <c:pt idx="1">
                  <c:v>11.32</c:v>
                </c:pt>
                <c:pt idx="2">
                  <c:v>7.86</c:v>
                </c:pt>
                <c:pt idx="3">
                  <c:v>6.13</c:v>
                </c:pt>
                <c:pt idx="4">
                  <c:v>5.66</c:v>
                </c:pt>
                <c:pt idx="5">
                  <c:v>4.72</c:v>
                </c:pt>
                <c:pt idx="6">
                  <c:v>3.77</c:v>
                </c:pt>
                <c:pt idx="7">
                  <c:v>1.42</c:v>
                </c:pt>
                <c:pt idx="8">
                  <c:v>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3A4-4114-BCBD-1E0BE5D0B5B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803463568030662"/>
          <c:y val="0.251970539569215"/>
          <c:w val="0.3054178990183079"/>
          <c:h val="0.49605870878175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4676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C74D7-B747-A544-8AF3-0B2CD48366B7}" type="datetimeFigureOut">
              <a:rPr lang="es-ES" smtClean="0"/>
              <a:t>08/07/2025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2E7F3-2854-5B40-84BD-7C1D6E3868A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4537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EUI is currently funded by its 24 Contracting States.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2E7F3-2854-5B40-84BD-7C1D6E3868AD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1389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/>
              <a:t>The EUI offers </a:t>
            </a:r>
            <a:r>
              <a:rPr lang="en-GB" b="1"/>
              <a:t>doctoral and postdoctoral research </a:t>
            </a:r>
            <a:r>
              <a:rPr lang="en-GB"/>
              <a:t>in Economics, History, Law, Political and Social Sciences.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2E7F3-2854-5B40-84BD-7C1D6E3868AD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7796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9" name="Google Shape;249;p5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842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7" name="Google Shape;2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70426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75D07F-D9E6-E845-ABAE-C496A55B9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557" y="1412102"/>
            <a:ext cx="6940267" cy="2387600"/>
          </a:xfrm>
          <a:noFill/>
        </p:spPr>
        <p:txBody>
          <a:bodyPr wrap="square" lIns="0" anchor="t" anchorCtr="0">
            <a:normAutofit/>
          </a:bodyPr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838330-9B46-2B4A-88CB-BBA6492EC2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557" y="4030371"/>
            <a:ext cx="5150536" cy="1567240"/>
          </a:xfrm>
        </p:spPr>
        <p:txBody>
          <a:bodyPr lIns="0" anchor="t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28371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3617446-3B88-DD40-BC8F-9AC1CD4414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00699" y="692151"/>
            <a:ext cx="5859463" cy="21560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57988F-65C2-A242-8902-38001BE9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867" y="6076347"/>
            <a:ext cx="450935" cy="365125"/>
          </a:xfrm>
          <a:prstGeom prst="rect">
            <a:avLst/>
          </a:prstGeom>
        </p:spPr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A1BD20AF-6FDF-694F-8BBB-BAF5BFBCA6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4166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9" name="Marcador de posición de imagen 2">
            <a:extLst>
              <a:ext uri="{FF2B5EF4-FFF2-40B4-BE49-F238E27FC236}">
                <a16:creationId xmlns:a16="http://schemas.microsoft.com/office/drawing/2014/main" id="{F27B96D6-59E0-D14C-82BF-94DBA4C75E6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31838" y="692150"/>
            <a:ext cx="4663122" cy="52212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s-ES"/>
          </a:p>
        </p:txBody>
      </p:sp>
      <p:sp>
        <p:nvSpPr>
          <p:cNvPr id="10" name="Marcador de posición de imagen 2">
            <a:extLst>
              <a:ext uri="{FF2B5EF4-FFF2-40B4-BE49-F238E27FC236}">
                <a16:creationId xmlns:a16="http://schemas.microsoft.com/office/drawing/2014/main" id="{6D5BA7C9-59E2-5942-B6A2-525CBCA90630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600699" y="3008541"/>
            <a:ext cx="5859463" cy="290489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3336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856A72-C98F-E741-AC4E-26A159CDE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929" y="692150"/>
            <a:ext cx="1092513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DDFAC3D-E137-3444-AC1A-D6879E2B0C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70021" y="2285999"/>
            <a:ext cx="10925134" cy="363474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EE16B5-B918-5E43-91B5-2204959A3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867" y="6076347"/>
            <a:ext cx="450935" cy="365125"/>
          </a:xfrm>
          <a:prstGeom prst="rect">
            <a:avLst/>
          </a:prstGeom>
        </p:spPr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/>
          </a:p>
        </p:txBody>
      </p:sp>
      <p:sp>
        <p:nvSpPr>
          <p:cNvPr id="7" name="Marcador de pie de página 4">
            <a:extLst>
              <a:ext uri="{FF2B5EF4-FFF2-40B4-BE49-F238E27FC236}">
                <a16:creationId xmlns:a16="http://schemas.microsoft.com/office/drawing/2014/main" id="{8988F3EA-C852-F14C-ABB6-86035C9CA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378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71964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064D801-4D0C-F647-AD55-976FC10FA8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692150"/>
            <a:ext cx="2735263" cy="522128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447500-C1C1-0C48-8E36-0A8847A5D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72160" y="692150"/>
            <a:ext cx="7680959" cy="5221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DF95EA-C615-C54E-903A-00253A22F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919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224883-BAD4-ED4E-A8D0-FF3E0A4D8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867" y="6076347"/>
            <a:ext cx="450935" cy="365125"/>
          </a:xfrm>
          <a:prstGeom prst="rect">
            <a:avLst/>
          </a:prstGeom>
        </p:spPr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571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701004FD-590A-5346-BB78-BA65B149A7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9557" y="1412102"/>
            <a:ext cx="6940267" cy="2387600"/>
          </a:xfrm>
          <a:noFill/>
        </p:spPr>
        <p:txBody>
          <a:bodyPr wrap="square" lIns="0" anchor="t" anchorCtr="0">
            <a:normAutofit/>
          </a:bodyPr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es-ES" dirty="0" err="1"/>
              <a:t>Thank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!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ECF2EAA1-6FDF-4440-A983-0BA7232A7A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557" y="4030371"/>
            <a:ext cx="5150536" cy="1567240"/>
          </a:xfrm>
        </p:spPr>
        <p:txBody>
          <a:bodyPr lIns="0" anchor="t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7850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layout - text - white">
  <p:cSld name="Body layout - text - whit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2"/>
          <p:cNvSpPr txBox="1">
            <a:spLocks noGrp="1"/>
          </p:cNvSpPr>
          <p:nvPr>
            <p:ph type="body" idx="1"/>
          </p:nvPr>
        </p:nvSpPr>
        <p:spPr>
          <a:xfrm>
            <a:off x="1063928" y="1568674"/>
            <a:ext cx="9360000" cy="474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5560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23" name="Google Shape;123;p62"/>
          <p:cNvSpPr txBox="1">
            <a:spLocks noGrp="1"/>
          </p:cNvSpPr>
          <p:nvPr>
            <p:ph type="title"/>
          </p:nvPr>
        </p:nvSpPr>
        <p:spPr>
          <a:xfrm>
            <a:off x="343928" y="342340"/>
            <a:ext cx="10080000" cy="773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unito Sans"/>
              <a:buNone/>
              <a:defRPr sz="4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62"/>
          <p:cNvSpPr txBox="1">
            <a:spLocks noGrp="1"/>
          </p:cNvSpPr>
          <p:nvPr>
            <p:ph type="sldNum" idx="12"/>
          </p:nvPr>
        </p:nvSpPr>
        <p:spPr>
          <a:xfrm>
            <a:off x="9283081" y="6318557"/>
            <a:ext cx="25739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44F9D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44F9D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44F9D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44F9D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44F9D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44F9D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44F9D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44F9D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44F9D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7527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layout - text - blue">
  <p:cSld name="Body layout - text - blu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3"/>
          <p:cNvSpPr txBox="1">
            <a:spLocks noGrp="1"/>
          </p:cNvSpPr>
          <p:nvPr>
            <p:ph type="body" idx="1"/>
          </p:nvPr>
        </p:nvSpPr>
        <p:spPr>
          <a:xfrm>
            <a:off x="1066800" y="1568674"/>
            <a:ext cx="9360000" cy="474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5560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9" name="Google Shape;19;p63"/>
          <p:cNvSpPr txBox="1">
            <a:spLocks noGrp="1"/>
          </p:cNvSpPr>
          <p:nvPr>
            <p:ph type="title"/>
          </p:nvPr>
        </p:nvSpPr>
        <p:spPr>
          <a:xfrm>
            <a:off x="343928" y="342340"/>
            <a:ext cx="10080000" cy="773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Nunito Sans"/>
              <a:buNone/>
              <a:defRPr sz="44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63"/>
          <p:cNvSpPr txBox="1">
            <a:spLocks noGrp="1"/>
          </p:cNvSpPr>
          <p:nvPr>
            <p:ph type="sldNum" idx="12"/>
          </p:nvPr>
        </p:nvSpPr>
        <p:spPr>
          <a:xfrm>
            <a:off x="9699812" y="6327308"/>
            <a:ext cx="21572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0261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1360689" y="6216107"/>
            <a:ext cx="339216" cy="196239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 i="0">
                <a:solidFill>
                  <a:srgbClr val="004575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1078144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75D07F-D9E6-E845-ABAE-C496A55B9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557" y="1412102"/>
            <a:ext cx="6940267" cy="2387600"/>
          </a:xfrm>
          <a:noFill/>
        </p:spPr>
        <p:txBody>
          <a:bodyPr wrap="square" lIns="0" anchor="t" anchorCtr="0">
            <a:normAutofit/>
          </a:bodyPr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838330-9B46-2B4A-88CB-BBA6492EC2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557" y="4030371"/>
            <a:ext cx="5150536" cy="1567240"/>
          </a:xfrm>
        </p:spPr>
        <p:txBody>
          <a:bodyPr lIns="0" anchor="t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7135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778EB0-7FFF-D243-87E2-2C4100C0E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15" y="692150"/>
            <a:ext cx="10699186" cy="132556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133987-260A-A94D-B9A9-1EA7E495E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977" y="2286000"/>
            <a:ext cx="10699186" cy="36347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1085A88C-3371-1346-B902-FE0F5CCDD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6508" y="613077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Marcador de número de diapositiva 8">
            <a:extLst>
              <a:ext uri="{FF2B5EF4-FFF2-40B4-BE49-F238E27FC236}">
                <a16:creationId xmlns:a16="http://schemas.microsoft.com/office/drawing/2014/main" id="{94DDFC8D-5163-DF4D-A697-BB03DAA7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867" y="6076347"/>
            <a:ext cx="450935" cy="365125"/>
          </a:xfrm>
          <a:prstGeom prst="rect">
            <a:avLst/>
          </a:prstGeom>
        </p:spPr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721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21E003-4354-BE4E-BAD0-09E4E55EF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93" y="692150"/>
            <a:ext cx="10729870" cy="2852737"/>
          </a:xfrm>
        </p:spPr>
        <p:txBody>
          <a:bodyPr anchor="t" anchorCtr="0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D944C37-D002-7249-9671-D115B4190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93" y="3810001"/>
            <a:ext cx="10729870" cy="211582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CA001B-E590-9546-A1BC-8E7E3A7EF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867" y="6076347"/>
            <a:ext cx="450935" cy="365125"/>
          </a:xfrm>
          <a:prstGeom prst="rect">
            <a:avLst/>
          </a:prstGeom>
        </p:spPr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/>
          </a:p>
        </p:txBody>
      </p:sp>
      <p:sp>
        <p:nvSpPr>
          <p:cNvPr id="7" name="Marcador de pie de página 4">
            <a:extLst>
              <a:ext uri="{FF2B5EF4-FFF2-40B4-BE49-F238E27FC236}">
                <a16:creationId xmlns:a16="http://schemas.microsoft.com/office/drawing/2014/main" id="{93CD924F-B0BA-D34B-8679-987480628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62916" y="613351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6697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778EB0-7FFF-D243-87E2-2C4100C0E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15" y="692150"/>
            <a:ext cx="10699186" cy="132556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133987-260A-A94D-B9A9-1EA7E495E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977" y="2286000"/>
            <a:ext cx="10699186" cy="36347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 dirty="0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1085A88C-3371-1346-B902-FE0F5CCDD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6508" y="613077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7" name="Marcador de número de diapositiva 8">
            <a:extLst>
              <a:ext uri="{FF2B5EF4-FFF2-40B4-BE49-F238E27FC236}">
                <a16:creationId xmlns:a16="http://schemas.microsoft.com/office/drawing/2014/main" id="{94DDFC8D-5163-DF4D-A697-BB03DAA7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867" y="6076347"/>
            <a:ext cx="450935" cy="365125"/>
          </a:xfrm>
          <a:prstGeom prst="rect">
            <a:avLst/>
          </a:prstGeom>
        </p:spPr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3220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B740FF-768D-984E-A5D5-98DDBC4BA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EBD72F-C901-A14A-9976-65B5E5266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9858" y="2275840"/>
            <a:ext cx="5249779" cy="3637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A9CD86-F882-1A4D-B8DD-0844ABD0E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2038" y="2275840"/>
            <a:ext cx="5304184" cy="36375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E91928A-0B92-C448-AFD4-C264B270F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867" y="6076347"/>
            <a:ext cx="450935" cy="365125"/>
          </a:xfrm>
          <a:prstGeom prst="rect">
            <a:avLst/>
          </a:prstGeom>
        </p:spPr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87F0BD42-BA2E-714B-B522-8E9F0B875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62400" y="612896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044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D44C7F-EBDA-A24F-9D47-56A545BC0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36" y="692150"/>
            <a:ext cx="1071472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434399-C56C-D944-99F0-CDFA8724C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434" y="2203087"/>
            <a:ext cx="5289003" cy="8351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FB094BD-D882-8B4A-B574-0E863B8CF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5434" y="3223577"/>
            <a:ext cx="5289003" cy="26898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6343CEE-F82C-2847-B3BB-2F7BA34FB8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7561" y="2203087"/>
            <a:ext cx="5302602" cy="8351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9B9E527-557A-8844-884D-2B9E100138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7561" y="3223577"/>
            <a:ext cx="5302603" cy="26898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C915A4B-1670-7142-8981-F9E8B8C06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867" y="6076347"/>
            <a:ext cx="450935" cy="365125"/>
          </a:xfrm>
          <a:prstGeom prst="rect">
            <a:avLst/>
          </a:prstGeom>
        </p:spPr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E1824371-E7C3-EB40-81A2-200ECB38415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764366" y="6141665"/>
            <a:ext cx="4155744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2289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D4F637-1308-664C-83B4-FA3A5C5F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8E102C0-E24E-E349-A2A5-1AC8458C2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867" y="6076347"/>
            <a:ext cx="450935" cy="365125"/>
          </a:xfrm>
          <a:prstGeom prst="rect">
            <a:avLst/>
          </a:prstGeom>
        </p:spPr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EC2D1B76-8B8D-8D4A-8189-7108E90AB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6408" y="614166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93406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338ACD2-C9D8-5442-BE0B-F65DAA9A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867" y="6076347"/>
            <a:ext cx="450935" cy="365125"/>
          </a:xfrm>
          <a:prstGeom prst="rect">
            <a:avLst/>
          </a:prstGeom>
        </p:spPr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BC88E4-43E3-4848-BE02-F9F0F284F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4166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8966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F7EF2B-C263-964F-9EEB-6EE87EEA6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92150"/>
            <a:ext cx="4040187" cy="1407007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4DC231-D60C-4B40-8F93-3EA127AAE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5045" y="695326"/>
            <a:ext cx="3368992" cy="517366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FB91F3-F429-714F-93EA-25BF9C708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1838" y="2275840"/>
            <a:ext cx="4040187" cy="359314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425F79-DD28-5D40-BD54-BD567D0C9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867" y="6076347"/>
            <a:ext cx="450935" cy="365125"/>
          </a:xfrm>
          <a:prstGeom prst="rect">
            <a:avLst/>
          </a:prstGeom>
        </p:spPr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F2869BA2-D0C4-E546-BFB4-992AFCA69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4166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76939CAF-0F22-644B-A275-1944B762541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447057" y="692150"/>
            <a:ext cx="3013105" cy="2439988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5388C7D-5BB4-704B-8D60-3D827BB08F6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47058" y="3429000"/>
            <a:ext cx="3013104" cy="2439988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3340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25980C-B0AE-584D-B812-F230492AC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976" y="692150"/>
            <a:ext cx="4687323" cy="1408534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3617446-3B88-DD40-BC8F-9AC1CD4414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59120" y="714375"/>
            <a:ext cx="5801043" cy="5199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971A45F-B5D7-0D40-9164-03C3CF4224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0976" y="2275840"/>
            <a:ext cx="4687323" cy="36375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57988F-65C2-A242-8902-38001BE9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867" y="6076347"/>
            <a:ext cx="450935" cy="365125"/>
          </a:xfrm>
          <a:prstGeom prst="rect">
            <a:avLst/>
          </a:prstGeom>
        </p:spPr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A1BD20AF-6FDF-694F-8BBB-BAF5BFBCA6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4166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1324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3617446-3B88-DD40-BC8F-9AC1CD4414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00699" y="692151"/>
            <a:ext cx="5859463" cy="21560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57988F-65C2-A242-8902-38001BE9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867" y="6076347"/>
            <a:ext cx="450935" cy="365125"/>
          </a:xfrm>
          <a:prstGeom prst="rect">
            <a:avLst/>
          </a:prstGeom>
        </p:spPr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A1BD20AF-6FDF-694F-8BBB-BAF5BFBCA6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4166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9" name="Marcador de posición de imagen 2">
            <a:extLst>
              <a:ext uri="{FF2B5EF4-FFF2-40B4-BE49-F238E27FC236}">
                <a16:creationId xmlns:a16="http://schemas.microsoft.com/office/drawing/2014/main" id="{F27B96D6-59E0-D14C-82BF-94DBA4C75E6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31838" y="692150"/>
            <a:ext cx="4663122" cy="52212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s-ES"/>
          </a:p>
        </p:txBody>
      </p:sp>
      <p:sp>
        <p:nvSpPr>
          <p:cNvPr id="10" name="Marcador de posición de imagen 2">
            <a:extLst>
              <a:ext uri="{FF2B5EF4-FFF2-40B4-BE49-F238E27FC236}">
                <a16:creationId xmlns:a16="http://schemas.microsoft.com/office/drawing/2014/main" id="{6D5BA7C9-59E2-5942-B6A2-525CBCA90630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600699" y="3008541"/>
            <a:ext cx="5859463" cy="290489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33481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856A72-C98F-E741-AC4E-26A159CDE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929" y="692150"/>
            <a:ext cx="1092513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DDFAC3D-E137-3444-AC1A-D6879E2B0C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70021" y="2285999"/>
            <a:ext cx="10925134" cy="363474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EE16B5-B918-5E43-91B5-2204959A3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867" y="6076347"/>
            <a:ext cx="450935" cy="365125"/>
          </a:xfrm>
          <a:prstGeom prst="rect">
            <a:avLst/>
          </a:prstGeom>
        </p:spPr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/>
          </a:p>
        </p:txBody>
      </p:sp>
      <p:sp>
        <p:nvSpPr>
          <p:cNvPr id="7" name="Marcador de pie de página 4">
            <a:extLst>
              <a:ext uri="{FF2B5EF4-FFF2-40B4-BE49-F238E27FC236}">
                <a16:creationId xmlns:a16="http://schemas.microsoft.com/office/drawing/2014/main" id="{8988F3EA-C852-F14C-ABB6-86035C9CA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378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460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064D801-4D0C-F647-AD55-976FC10FA8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692150"/>
            <a:ext cx="2735263" cy="522128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447500-C1C1-0C48-8E36-0A8847A5D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72160" y="692150"/>
            <a:ext cx="7680959" cy="5221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DF95EA-C615-C54E-903A-00253A22F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919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224883-BAD4-ED4E-A8D0-FF3E0A4D8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867" y="6076347"/>
            <a:ext cx="450935" cy="365125"/>
          </a:xfrm>
          <a:prstGeom prst="rect">
            <a:avLst/>
          </a:prstGeom>
        </p:spPr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11908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701004FD-590A-5346-BB78-BA65B149A7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9557" y="1412102"/>
            <a:ext cx="6940267" cy="2387600"/>
          </a:xfrm>
          <a:noFill/>
        </p:spPr>
        <p:txBody>
          <a:bodyPr wrap="square" lIns="0" anchor="t" anchorCtr="0">
            <a:normAutofit/>
          </a:bodyPr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es-ES" err="1"/>
              <a:t>Thank</a:t>
            </a:r>
            <a:r>
              <a:rPr lang="es-ES"/>
              <a:t> </a:t>
            </a:r>
            <a:r>
              <a:rPr lang="es-ES" err="1"/>
              <a:t>you</a:t>
            </a:r>
            <a:r>
              <a:rPr lang="es-ES"/>
              <a:t>!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ECF2EAA1-6FDF-4440-A983-0BA7232A7A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557" y="4030371"/>
            <a:ext cx="5150536" cy="1567240"/>
          </a:xfrm>
        </p:spPr>
        <p:txBody>
          <a:bodyPr lIns="0" anchor="t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2009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21E003-4354-BE4E-BAD0-09E4E55EF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93" y="692150"/>
            <a:ext cx="10729870" cy="2852737"/>
          </a:xfrm>
        </p:spPr>
        <p:txBody>
          <a:bodyPr anchor="t" anchorCtr="0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D944C37-D002-7249-9671-D115B4190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93" y="3810001"/>
            <a:ext cx="10729870" cy="211582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CA001B-E590-9546-A1BC-8E7E3A7EF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867" y="6076347"/>
            <a:ext cx="450935" cy="365125"/>
          </a:xfrm>
          <a:prstGeom prst="rect">
            <a:avLst/>
          </a:prstGeom>
        </p:spPr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/>
          </a:p>
        </p:txBody>
      </p:sp>
      <p:sp>
        <p:nvSpPr>
          <p:cNvPr id="7" name="Marcador de pie de página 4">
            <a:extLst>
              <a:ext uri="{FF2B5EF4-FFF2-40B4-BE49-F238E27FC236}">
                <a16:creationId xmlns:a16="http://schemas.microsoft.com/office/drawing/2014/main" id="{93CD924F-B0BA-D34B-8679-987480628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62916" y="613351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348378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14251" y="1526029"/>
            <a:ext cx="4101465" cy="47929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00457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1360689" y="6216107"/>
            <a:ext cx="339216" cy="196239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 i="0">
                <a:solidFill>
                  <a:srgbClr val="004575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27532215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1360689" y="6216107"/>
            <a:ext cx="339216" cy="196239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 i="0">
                <a:solidFill>
                  <a:srgbClr val="004575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26738445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11119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layout - text - white">
  <p:cSld name="Body layout - text - whit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2"/>
          <p:cNvSpPr txBox="1">
            <a:spLocks noGrp="1"/>
          </p:cNvSpPr>
          <p:nvPr>
            <p:ph type="body" idx="1"/>
          </p:nvPr>
        </p:nvSpPr>
        <p:spPr>
          <a:xfrm>
            <a:off x="1063928" y="1568674"/>
            <a:ext cx="9360000" cy="474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5560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23" name="Google Shape;123;p62"/>
          <p:cNvSpPr txBox="1">
            <a:spLocks noGrp="1"/>
          </p:cNvSpPr>
          <p:nvPr>
            <p:ph type="title"/>
          </p:nvPr>
        </p:nvSpPr>
        <p:spPr>
          <a:xfrm>
            <a:off x="343928" y="342340"/>
            <a:ext cx="10080000" cy="773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unito Sans"/>
              <a:buNone/>
              <a:defRPr sz="4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62"/>
          <p:cNvSpPr txBox="1">
            <a:spLocks noGrp="1"/>
          </p:cNvSpPr>
          <p:nvPr>
            <p:ph type="sldNum" idx="12"/>
          </p:nvPr>
        </p:nvSpPr>
        <p:spPr>
          <a:xfrm>
            <a:off x="9283081" y="6318557"/>
            <a:ext cx="25739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44F9D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44F9D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44F9D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44F9D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44F9D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44F9D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44F9D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44F9D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44F9D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5655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B740FF-768D-984E-A5D5-98DDBC4BA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EBD72F-C901-A14A-9976-65B5E5266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9858" y="2275840"/>
            <a:ext cx="5249779" cy="3637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A9CD86-F882-1A4D-B8DD-0844ABD0E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2038" y="2275840"/>
            <a:ext cx="5304184" cy="36375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E91928A-0B92-C448-AFD4-C264B270F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867" y="6076347"/>
            <a:ext cx="450935" cy="365125"/>
          </a:xfrm>
          <a:prstGeom prst="rect">
            <a:avLst/>
          </a:prstGeom>
        </p:spPr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87F0BD42-BA2E-714B-B522-8E9F0B875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62400" y="612896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5951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D44C7F-EBDA-A24F-9D47-56A545BC0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36" y="692150"/>
            <a:ext cx="1071472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434399-C56C-D944-99F0-CDFA8724C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434" y="2203087"/>
            <a:ext cx="5289003" cy="8351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FB094BD-D882-8B4A-B574-0E863B8CF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5434" y="3223577"/>
            <a:ext cx="5289003" cy="26898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6343CEE-F82C-2847-B3BB-2F7BA34FB8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7561" y="2203087"/>
            <a:ext cx="5302602" cy="8351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9B9E527-557A-8844-884D-2B9E100138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7561" y="3223577"/>
            <a:ext cx="5302603" cy="26898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C915A4B-1670-7142-8981-F9E8B8C06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867" y="6076347"/>
            <a:ext cx="450935" cy="365125"/>
          </a:xfrm>
          <a:prstGeom prst="rect">
            <a:avLst/>
          </a:prstGeom>
        </p:spPr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E1824371-E7C3-EB40-81A2-200ECB38415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764366" y="6141665"/>
            <a:ext cx="4155744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97995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D4F637-1308-664C-83B4-FA3A5C5F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8E102C0-E24E-E349-A2A5-1AC8458C2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867" y="6076347"/>
            <a:ext cx="450935" cy="365125"/>
          </a:xfrm>
          <a:prstGeom prst="rect">
            <a:avLst/>
          </a:prstGeom>
        </p:spPr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EC2D1B76-8B8D-8D4A-8189-7108E90AB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6408" y="614166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60471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338ACD2-C9D8-5442-BE0B-F65DAA9A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867" y="6076347"/>
            <a:ext cx="450935" cy="365125"/>
          </a:xfrm>
          <a:prstGeom prst="rect">
            <a:avLst/>
          </a:prstGeom>
        </p:spPr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BC88E4-43E3-4848-BE02-F9F0F284F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4166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7157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F7EF2B-C263-964F-9EEB-6EE87EEA6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92150"/>
            <a:ext cx="4040187" cy="1407007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4DC231-D60C-4B40-8F93-3EA127AAE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5045" y="695326"/>
            <a:ext cx="3368992" cy="517366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FB91F3-F429-714F-93EA-25BF9C708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1838" y="2275840"/>
            <a:ext cx="4040187" cy="359314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425F79-DD28-5D40-BD54-BD567D0C9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867" y="6076347"/>
            <a:ext cx="450935" cy="365125"/>
          </a:xfrm>
          <a:prstGeom prst="rect">
            <a:avLst/>
          </a:prstGeom>
        </p:spPr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F2869BA2-D0C4-E546-BFB4-992AFCA69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4166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76939CAF-0F22-644B-A275-1944B762541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447057" y="692150"/>
            <a:ext cx="3013105" cy="2439988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5388C7D-5BB4-704B-8D60-3D827BB08F6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47058" y="3429000"/>
            <a:ext cx="3013104" cy="2439988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04143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25980C-B0AE-584D-B812-F230492AC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976" y="692150"/>
            <a:ext cx="4687323" cy="1408534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3617446-3B88-DD40-BC8F-9AC1CD4414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59120" y="714375"/>
            <a:ext cx="5801043" cy="5199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971A45F-B5D7-0D40-9164-03C3CF4224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0976" y="2275840"/>
            <a:ext cx="4687323" cy="36375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57988F-65C2-A242-8902-38001BE9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867" y="6076347"/>
            <a:ext cx="450935" cy="365125"/>
          </a:xfrm>
          <a:prstGeom prst="rect">
            <a:avLst/>
          </a:prstGeom>
        </p:spPr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A1BD20AF-6FDF-694F-8BBB-BAF5BFBCA6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4166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76410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B6CA309-E17A-2B44-85BE-A3856B25C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929" y="692150"/>
            <a:ext cx="1069014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1D2B88-EA5F-F340-83EC-5CE5D16C8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0021" y="2285999"/>
            <a:ext cx="10690142" cy="3634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52F14F-3A0B-CE46-8BBB-70A85C274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76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 anchorCtr="1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8" name="Marcador de número de diapositiva 8">
            <a:extLst>
              <a:ext uri="{FF2B5EF4-FFF2-40B4-BE49-F238E27FC236}">
                <a16:creationId xmlns:a16="http://schemas.microsoft.com/office/drawing/2014/main" id="{9AED8B2C-7FB5-D34D-8ED5-945F57C2D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8867" y="6076347"/>
            <a:ext cx="450935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fld id="{A85EF1E5-F080-0048-9372-CF230FDE727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676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58" r:id="rId11"/>
    <p:sldLayoutId id="2147483659" r:id="rId12"/>
    <p:sldLayoutId id="2147483661" r:id="rId13"/>
    <p:sldLayoutId id="2147483662" r:id="rId14"/>
    <p:sldLayoutId id="2147483663" r:id="rId15"/>
    <p:sldLayoutId id="2147483664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6" userDrawn="1">
          <p15:clr>
            <a:srgbClr val="F26B43"/>
          </p15:clr>
        </p15:guide>
        <p15:guide id="2" pos="721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B6CA309-E17A-2B44-85BE-A3856B25C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929" y="692150"/>
            <a:ext cx="1069014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1D2B88-EA5F-F340-83EC-5CE5D16C8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0021" y="2285999"/>
            <a:ext cx="10690142" cy="3634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52F14F-3A0B-CE46-8BBB-70A85C274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76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 anchorCtr="1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8" name="Marcador de número de diapositiva 8">
            <a:extLst>
              <a:ext uri="{FF2B5EF4-FFF2-40B4-BE49-F238E27FC236}">
                <a16:creationId xmlns:a16="http://schemas.microsoft.com/office/drawing/2014/main" id="{9AED8B2C-7FB5-D34D-8ED5-945F57C2D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8867" y="6076347"/>
            <a:ext cx="450935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fld id="{A85EF1E5-F080-0048-9372-CF230FDE727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0934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6">
          <p15:clr>
            <a:srgbClr val="F26B43"/>
          </p15:clr>
        </p15:guide>
        <p15:guide id="2" pos="721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jp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ui.eu/phd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ui.eu/ServicesAndAdmin/AcademicService/Academic-and-Professional-Development/Index.aspx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DC7B6-7274-5445-AB10-683A8E54A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557" y="1732613"/>
            <a:ext cx="6940267" cy="2387600"/>
          </a:xfrm>
        </p:spPr>
        <p:txBody>
          <a:bodyPr/>
          <a:lstStyle/>
          <a:p>
            <a:r>
              <a:rPr lang="es-ES" dirty="0"/>
              <a:t>A PhD at the EUI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BCD6205-BEC1-BD79-1D30-4E9FBC8ADA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557" y="2780769"/>
            <a:ext cx="6430632" cy="1567240"/>
          </a:xfrm>
        </p:spPr>
        <p:txBody>
          <a:bodyPr>
            <a:normAutofit/>
          </a:bodyPr>
          <a:lstStyle/>
          <a:p>
            <a:r>
              <a:rPr lang="en-GB" i="1" dirty="0">
                <a:solidFill>
                  <a:srgbClr val="1E81C5"/>
                </a:solidFill>
              </a:rPr>
              <a:t>Start the intellectual adventure of a lifetime</a:t>
            </a:r>
          </a:p>
        </p:txBody>
      </p:sp>
    </p:spTree>
    <p:extLst>
      <p:ext uri="{BB962C8B-B14F-4D97-AF65-F5344CB8AC3E}">
        <p14:creationId xmlns:p14="http://schemas.microsoft.com/office/powerpoint/2010/main" val="244038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786457" cy="6858000"/>
          </a:xfrm>
          <a:custGeom>
            <a:avLst/>
            <a:gdLst/>
            <a:ahLst/>
            <a:cxnLst/>
            <a:rect l="l" t="t" r="r" b="b"/>
            <a:pathLst>
              <a:path w="5248275" h="6858000">
                <a:moveTo>
                  <a:pt x="5248275" y="6858000"/>
                </a:moveTo>
                <a:lnTo>
                  <a:pt x="5248275" y="0"/>
                </a:lnTo>
                <a:lnTo>
                  <a:pt x="0" y="0"/>
                </a:lnTo>
                <a:lnTo>
                  <a:pt x="0" y="6858000"/>
                </a:lnTo>
                <a:lnTo>
                  <a:pt x="5248275" y="6858000"/>
                </a:lnTo>
                <a:close/>
              </a:path>
            </a:pathLst>
          </a:custGeom>
          <a:solidFill>
            <a:srgbClr val="0045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60132" y="993139"/>
            <a:ext cx="3027045" cy="2400016"/>
          </a:xfrm>
          <a:prstGeom prst="rect">
            <a:avLst/>
          </a:prstGeom>
        </p:spPr>
        <p:txBody>
          <a:bodyPr vert="horz" wrap="square" lIns="0" tIns="60325" rIns="0" bIns="0" rtlCol="0" anchor="t">
            <a:spAutoFit/>
          </a:bodyPr>
          <a:lstStyle/>
          <a:p>
            <a:pPr marL="12700" marR="5080">
              <a:spcBef>
                <a:spcPts val="475"/>
              </a:spcBef>
            </a:pPr>
            <a:r>
              <a:rPr lang="en-US" sz="3600" b="1" spc="-10">
                <a:solidFill>
                  <a:srgbClr val="FFFFFF"/>
                </a:solidFill>
                <a:latin typeface="Arial"/>
                <a:cs typeface="Arial"/>
              </a:rPr>
              <a:t>Employment of EUI Alumni</a:t>
            </a:r>
            <a:endParaRPr lang="en-US" sz="3600" b="1"/>
          </a:p>
          <a:p>
            <a:pPr marL="12700">
              <a:spcBef>
                <a:spcPts val="550"/>
              </a:spcBef>
            </a:pPr>
            <a:endParaRPr lang="en-US" sz="1400" i="1" spc="-45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spcBef>
                <a:spcPts val="550"/>
              </a:spcBef>
            </a:pPr>
            <a:r>
              <a:rPr lang="en-US" sz="2800" i="1" spc="-45">
                <a:solidFill>
                  <a:srgbClr val="FFFFFF"/>
                </a:solidFill>
                <a:latin typeface="Arial"/>
                <a:cs typeface="Arial"/>
              </a:rPr>
              <a:t>PhD Political and Social Sciences</a:t>
            </a:r>
          </a:p>
        </p:txBody>
      </p: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73CDFA33-C021-A2BD-8E11-A79EA0FAB267}"/>
              </a:ext>
            </a:extLst>
          </p:cNvPr>
          <p:cNvGraphicFramePr/>
          <p:nvPr/>
        </p:nvGraphicFramePr>
        <p:xfrm>
          <a:off x="4470905" y="787069"/>
          <a:ext cx="7963001" cy="4715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88324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FA2C3F92-1424-802D-02A5-AB90A61FDC13}"/>
              </a:ext>
            </a:extLst>
          </p:cNvPr>
          <p:cNvSpPr/>
          <p:nvPr/>
        </p:nvSpPr>
        <p:spPr>
          <a:xfrm>
            <a:off x="0" y="0"/>
            <a:ext cx="4786457" cy="6858000"/>
          </a:xfrm>
          <a:custGeom>
            <a:avLst/>
            <a:gdLst/>
            <a:ahLst/>
            <a:cxnLst/>
            <a:rect l="l" t="t" r="r" b="b"/>
            <a:pathLst>
              <a:path w="5248275" h="6858000">
                <a:moveTo>
                  <a:pt x="5248275" y="6858000"/>
                </a:moveTo>
                <a:lnTo>
                  <a:pt x="5248275" y="0"/>
                </a:lnTo>
                <a:lnTo>
                  <a:pt x="0" y="0"/>
                </a:lnTo>
                <a:lnTo>
                  <a:pt x="0" y="6858000"/>
                </a:lnTo>
                <a:lnTo>
                  <a:pt x="5248275" y="6858000"/>
                </a:lnTo>
                <a:close/>
              </a:path>
            </a:pathLst>
          </a:custGeom>
          <a:solidFill>
            <a:srgbClr val="0045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60132" y="993139"/>
            <a:ext cx="3027045" cy="1969129"/>
          </a:xfrm>
          <a:prstGeom prst="rect">
            <a:avLst/>
          </a:prstGeom>
        </p:spPr>
        <p:txBody>
          <a:bodyPr vert="horz" wrap="square" lIns="0" tIns="60325" rIns="0" bIns="0" rtlCol="0" anchor="t">
            <a:spAutoFit/>
          </a:bodyPr>
          <a:lstStyle/>
          <a:p>
            <a:pPr marL="12700" marR="5080">
              <a:spcBef>
                <a:spcPts val="475"/>
              </a:spcBef>
            </a:pPr>
            <a:r>
              <a:rPr lang="en-US" sz="3600" b="1" spc="-10">
                <a:solidFill>
                  <a:srgbClr val="FFFFFF"/>
                </a:solidFill>
                <a:latin typeface="Arial"/>
                <a:cs typeface="Arial"/>
              </a:rPr>
              <a:t>Employment of EUI Alumni</a:t>
            </a:r>
            <a:endParaRPr lang="en-US" sz="3600" b="1"/>
          </a:p>
          <a:p>
            <a:pPr marL="12700">
              <a:spcBef>
                <a:spcPts val="550"/>
              </a:spcBef>
            </a:pPr>
            <a:endParaRPr lang="en-US" sz="1400" i="1" spc="-45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spcBef>
                <a:spcPts val="550"/>
              </a:spcBef>
            </a:pPr>
            <a:r>
              <a:rPr lang="en-US" sz="2800" i="1" spc="-45">
                <a:solidFill>
                  <a:srgbClr val="FFFFFF"/>
                </a:solidFill>
                <a:latin typeface="Arial"/>
                <a:cs typeface="Arial"/>
              </a:rPr>
              <a:t>PhD Economics</a:t>
            </a:r>
          </a:p>
        </p:txBody>
      </p: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73CDFA33-C021-A2BD-8E11-A79EA0FAB267}"/>
              </a:ext>
            </a:extLst>
          </p:cNvPr>
          <p:cNvGraphicFramePr/>
          <p:nvPr/>
        </p:nvGraphicFramePr>
        <p:xfrm>
          <a:off x="4446714" y="774974"/>
          <a:ext cx="8108143" cy="4715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80235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69FD3526-ACC1-C3D1-C6D5-993443929C82}"/>
              </a:ext>
            </a:extLst>
          </p:cNvPr>
          <p:cNvSpPr/>
          <p:nvPr/>
        </p:nvSpPr>
        <p:spPr>
          <a:xfrm>
            <a:off x="0" y="0"/>
            <a:ext cx="4786457" cy="6858000"/>
          </a:xfrm>
          <a:custGeom>
            <a:avLst/>
            <a:gdLst/>
            <a:ahLst/>
            <a:cxnLst/>
            <a:rect l="l" t="t" r="r" b="b"/>
            <a:pathLst>
              <a:path w="5248275" h="6858000">
                <a:moveTo>
                  <a:pt x="5248275" y="6858000"/>
                </a:moveTo>
                <a:lnTo>
                  <a:pt x="5248275" y="0"/>
                </a:lnTo>
                <a:lnTo>
                  <a:pt x="0" y="0"/>
                </a:lnTo>
                <a:lnTo>
                  <a:pt x="0" y="6858000"/>
                </a:lnTo>
                <a:lnTo>
                  <a:pt x="5248275" y="6858000"/>
                </a:lnTo>
                <a:close/>
              </a:path>
            </a:pathLst>
          </a:custGeom>
          <a:solidFill>
            <a:srgbClr val="0045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60132" y="993139"/>
            <a:ext cx="3027045" cy="1969129"/>
          </a:xfrm>
          <a:prstGeom prst="rect">
            <a:avLst/>
          </a:prstGeom>
        </p:spPr>
        <p:txBody>
          <a:bodyPr vert="horz" wrap="square" lIns="0" tIns="60325" rIns="0" bIns="0" rtlCol="0" anchor="t">
            <a:spAutoFit/>
          </a:bodyPr>
          <a:lstStyle/>
          <a:p>
            <a:pPr marL="12700" marR="5080">
              <a:spcBef>
                <a:spcPts val="475"/>
              </a:spcBef>
            </a:pPr>
            <a:r>
              <a:rPr lang="en-US" sz="3600" b="1" spc="-10">
                <a:solidFill>
                  <a:srgbClr val="FFFFFF"/>
                </a:solidFill>
                <a:latin typeface="Arial"/>
                <a:cs typeface="Arial"/>
              </a:rPr>
              <a:t>Employment of EUI Alumni</a:t>
            </a:r>
            <a:endParaRPr lang="en-US" sz="3600" b="1"/>
          </a:p>
          <a:p>
            <a:pPr marL="12700">
              <a:spcBef>
                <a:spcPts val="550"/>
              </a:spcBef>
            </a:pPr>
            <a:endParaRPr lang="en-US" sz="1400" i="1" spc="-45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spcBef>
                <a:spcPts val="550"/>
              </a:spcBef>
            </a:pPr>
            <a:r>
              <a:rPr lang="en-US" sz="2800" i="1" spc="-45">
                <a:solidFill>
                  <a:srgbClr val="FFFFFF"/>
                </a:solidFill>
                <a:latin typeface="Arial"/>
                <a:cs typeface="Arial"/>
              </a:rPr>
              <a:t>PhD History</a:t>
            </a:r>
          </a:p>
        </p:txBody>
      </p: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73CDFA33-C021-A2BD-8E11-A79EA0FAB267}"/>
              </a:ext>
            </a:extLst>
          </p:cNvPr>
          <p:cNvGraphicFramePr/>
          <p:nvPr/>
        </p:nvGraphicFramePr>
        <p:xfrm>
          <a:off x="4446714" y="774974"/>
          <a:ext cx="8108143" cy="4715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09602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B2966BC4-6573-F7F7-13EA-F45FC6367307}"/>
              </a:ext>
            </a:extLst>
          </p:cNvPr>
          <p:cNvSpPr/>
          <p:nvPr/>
        </p:nvSpPr>
        <p:spPr>
          <a:xfrm>
            <a:off x="0" y="0"/>
            <a:ext cx="4786457" cy="6858000"/>
          </a:xfrm>
          <a:custGeom>
            <a:avLst/>
            <a:gdLst/>
            <a:ahLst/>
            <a:cxnLst/>
            <a:rect l="l" t="t" r="r" b="b"/>
            <a:pathLst>
              <a:path w="5248275" h="6858000">
                <a:moveTo>
                  <a:pt x="5248275" y="6858000"/>
                </a:moveTo>
                <a:lnTo>
                  <a:pt x="5248275" y="0"/>
                </a:lnTo>
                <a:lnTo>
                  <a:pt x="0" y="0"/>
                </a:lnTo>
                <a:lnTo>
                  <a:pt x="0" y="6858000"/>
                </a:lnTo>
                <a:lnTo>
                  <a:pt x="5248275" y="6858000"/>
                </a:lnTo>
                <a:close/>
              </a:path>
            </a:pathLst>
          </a:custGeom>
          <a:solidFill>
            <a:srgbClr val="0045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60132" y="993139"/>
            <a:ext cx="3027045" cy="1969129"/>
          </a:xfrm>
          <a:prstGeom prst="rect">
            <a:avLst/>
          </a:prstGeom>
        </p:spPr>
        <p:txBody>
          <a:bodyPr vert="horz" wrap="square" lIns="0" tIns="60325" rIns="0" bIns="0" rtlCol="0" anchor="t">
            <a:spAutoFit/>
          </a:bodyPr>
          <a:lstStyle/>
          <a:p>
            <a:pPr marL="12700" marR="5080">
              <a:spcBef>
                <a:spcPts val="475"/>
              </a:spcBef>
            </a:pPr>
            <a:r>
              <a:rPr lang="en-US" sz="3600" b="1" spc="-10">
                <a:solidFill>
                  <a:srgbClr val="FFFFFF"/>
                </a:solidFill>
                <a:latin typeface="Arial"/>
                <a:cs typeface="Arial"/>
              </a:rPr>
              <a:t>Employment of EUI Alumni</a:t>
            </a:r>
            <a:endParaRPr lang="en-US" sz="3600" b="1"/>
          </a:p>
          <a:p>
            <a:pPr marL="12700">
              <a:spcBef>
                <a:spcPts val="550"/>
              </a:spcBef>
            </a:pPr>
            <a:endParaRPr lang="en-US" sz="1400" i="1" spc="-45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spcBef>
                <a:spcPts val="550"/>
              </a:spcBef>
            </a:pPr>
            <a:r>
              <a:rPr lang="en-US" sz="2800" i="1" spc="-45">
                <a:solidFill>
                  <a:srgbClr val="FFFFFF"/>
                </a:solidFill>
                <a:latin typeface="Arial"/>
                <a:cs typeface="Arial"/>
              </a:rPr>
              <a:t>PhD Law</a:t>
            </a:r>
          </a:p>
        </p:txBody>
      </p: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73CDFA33-C021-A2BD-8E11-A79EA0FAB267}"/>
              </a:ext>
            </a:extLst>
          </p:cNvPr>
          <p:cNvGraphicFramePr/>
          <p:nvPr/>
        </p:nvGraphicFramePr>
        <p:xfrm>
          <a:off x="4753788" y="809093"/>
          <a:ext cx="7437130" cy="4749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8064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than just writing a thesis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F1E5-F080-0048-9372-CF230FDE727D}" type="slidenum">
              <a:rPr lang="es-ES" smtClean="0"/>
              <a:t>14</a:t>
            </a:fld>
            <a:endParaRPr lang="es-E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08" y="1894862"/>
            <a:ext cx="2853584" cy="1885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987" y="1894862"/>
            <a:ext cx="2728571" cy="183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273" y="1894862"/>
            <a:ext cx="2810658" cy="187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0" t="35398" r="8593" b="1219"/>
          <a:stretch/>
        </p:blipFill>
        <p:spPr>
          <a:xfrm>
            <a:off x="6317803" y="3900549"/>
            <a:ext cx="4145755" cy="2130122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08" y="3900549"/>
            <a:ext cx="2056373" cy="219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506" y="3900549"/>
            <a:ext cx="2100296" cy="216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985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977" y="959318"/>
            <a:ext cx="10699186" cy="790342"/>
          </a:xfrm>
        </p:spPr>
        <p:txBody>
          <a:bodyPr/>
          <a:lstStyle/>
          <a:p>
            <a:r>
              <a:rPr lang="en-GB" dirty="0"/>
              <a:t>Our campus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F1E5-F080-0048-9372-CF230FDE727D}" type="slidenum">
              <a:rPr lang="es-ES" smtClean="0"/>
              <a:t>15</a:t>
            </a:fld>
            <a:endParaRPr lang="es-E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94" y="2111460"/>
            <a:ext cx="3067106" cy="2028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4577" y="1564994"/>
            <a:ext cx="6212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Situated in the Tuscan hills, between Fiesole and Florence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338" y="2111459"/>
            <a:ext cx="2867620" cy="1948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t="5219" r="461" b="5219"/>
          <a:stretch/>
        </p:blipFill>
        <p:spPr>
          <a:xfrm>
            <a:off x="4582418" y="2095996"/>
            <a:ext cx="2830053" cy="392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337" y="4140201"/>
            <a:ext cx="2867621" cy="18993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5294" y="4319072"/>
            <a:ext cx="3067106" cy="172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39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977" y="1152759"/>
            <a:ext cx="10699186" cy="737826"/>
          </a:xfrm>
        </p:spPr>
        <p:txBody>
          <a:bodyPr/>
          <a:lstStyle/>
          <a:p>
            <a:r>
              <a:rPr lang="en-GB" dirty="0"/>
              <a:t>Application and Selection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F1E5-F080-0048-9372-CF230FDE727D}" type="slidenum">
              <a:rPr lang="es-ES" smtClean="0"/>
              <a:t>16</a:t>
            </a:fld>
            <a:endParaRPr lang="es-ES" dirty="0"/>
          </a:p>
        </p:txBody>
      </p:sp>
      <p:grpSp>
        <p:nvGrpSpPr>
          <p:cNvPr id="5" name="Gruppo 5"/>
          <p:cNvGrpSpPr/>
          <p:nvPr/>
        </p:nvGrpSpPr>
        <p:grpSpPr>
          <a:xfrm>
            <a:off x="887541" y="2047426"/>
            <a:ext cx="1656367" cy="1666033"/>
            <a:chOff x="1170935" y="2057939"/>
            <a:chExt cx="1656367" cy="1666033"/>
          </a:xfrm>
        </p:grpSpPr>
        <p:sp>
          <p:nvSpPr>
            <p:cNvPr id="6" name="CasellaDiTesto 3"/>
            <p:cNvSpPr txBox="1"/>
            <p:nvPr/>
          </p:nvSpPr>
          <p:spPr>
            <a:xfrm>
              <a:off x="1178094" y="2057939"/>
              <a:ext cx="1649208" cy="792000"/>
            </a:xfrm>
            <a:prstGeom prst="rect">
              <a:avLst/>
            </a:prstGeom>
            <a:solidFill>
              <a:srgbClr val="00396A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it-IT" dirty="0">
                  <a:solidFill>
                    <a:prstClr val="white"/>
                  </a:solidFill>
                  <a:latin typeface="+mj-lt"/>
                  <a:cs typeface="Times New Roman"/>
                </a:rPr>
                <a:t>1 November</a:t>
              </a:r>
            </a:p>
          </p:txBody>
        </p:sp>
        <p:sp>
          <p:nvSpPr>
            <p:cNvPr id="7" name="CasellaDiTesto 2"/>
            <p:cNvSpPr txBox="1"/>
            <p:nvPr/>
          </p:nvSpPr>
          <p:spPr>
            <a:xfrm>
              <a:off x="1170935" y="2823973"/>
              <a:ext cx="1643813" cy="899999"/>
            </a:xfrm>
            <a:prstGeom prst="rect">
              <a:avLst/>
            </a:prstGeom>
            <a:noFill/>
            <a:ln>
              <a:solidFill>
                <a:srgbClr val="00396A"/>
              </a:solidFill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ts val="1900"/>
                </a:lnSpc>
              </a:pPr>
              <a:r>
                <a:rPr lang="en-US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Opening of application</a:t>
              </a:r>
              <a:br>
                <a:rPr lang="en-US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</a:br>
              <a:r>
                <a:rPr lang="en-US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process</a:t>
              </a:r>
              <a:endParaRPr lang="it-IT" dirty="0">
                <a:solidFill>
                  <a:prstClr val="black"/>
                </a:solidFill>
                <a:latin typeface="+mj-lt"/>
              </a:endParaRPr>
            </a:p>
          </p:txBody>
        </p:sp>
      </p:grpSp>
      <p:grpSp>
        <p:nvGrpSpPr>
          <p:cNvPr id="8" name="Gruppo 24"/>
          <p:cNvGrpSpPr/>
          <p:nvPr/>
        </p:nvGrpSpPr>
        <p:grpSpPr>
          <a:xfrm>
            <a:off x="2893127" y="2047426"/>
            <a:ext cx="1649907" cy="1659182"/>
            <a:chOff x="1184189" y="2098956"/>
            <a:chExt cx="1649907" cy="1659182"/>
          </a:xfrm>
        </p:grpSpPr>
        <p:sp>
          <p:nvSpPr>
            <p:cNvPr id="9" name="CasellaDiTesto 25"/>
            <p:cNvSpPr txBox="1"/>
            <p:nvPr/>
          </p:nvSpPr>
          <p:spPr>
            <a:xfrm>
              <a:off x="1184189" y="2098956"/>
              <a:ext cx="1649907" cy="792000"/>
            </a:xfrm>
            <a:prstGeom prst="rect">
              <a:avLst/>
            </a:prstGeom>
            <a:solidFill>
              <a:srgbClr val="00396A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it-IT" sz="2000">
                  <a:solidFill>
                    <a:prstClr val="white"/>
                  </a:solidFill>
                  <a:latin typeface="+mj-lt"/>
                  <a:cs typeface="Times New Roman"/>
                </a:rPr>
                <a:t>Mid-January </a:t>
              </a:r>
              <a:endParaRPr lang="it-IT" sz="1600" dirty="0">
                <a:solidFill>
                  <a:prstClr val="white"/>
                </a:solidFill>
                <a:latin typeface="+mj-lt"/>
                <a:cs typeface="Times New Roman"/>
              </a:endParaRPr>
            </a:p>
          </p:txBody>
        </p:sp>
        <p:sp>
          <p:nvSpPr>
            <p:cNvPr id="10" name="CasellaDiTesto 26"/>
            <p:cNvSpPr txBox="1"/>
            <p:nvPr/>
          </p:nvSpPr>
          <p:spPr>
            <a:xfrm>
              <a:off x="1184189" y="2858139"/>
              <a:ext cx="1630748" cy="899999"/>
            </a:xfrm>
            <a:prstGeom prst="rect">
              <a:avLst/>
            </a:prstGeom>
            <a:noFill/>
            <a:ln>
              <a:solidFill>
                <a:srgbClr val="00396A"/>
              </a:solidFill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Deadline for applications</a:t>
              </a:r>
              <a:endParaRPr lang="it-IT" dirty="0">
                <a:solidFill>
                  <a:prstClr val="black"/>
                </a:solidFill>
                <a:latin typeface="+mj-lt"/>
              </a:endParaRPr>
            </a:p>
          </p:txBody>
        </p:sp>
      </p:grpSp>
      <p:grpSp>
        <p:nvGrpSpPr>
          <p:cNvPr id="11" name="Gruppo 29"/>
          <p:cNvGrpSpPr/>
          <p:nvPr/>
        </p:nvGrpSpPr>
        <p:grpSpPr>
          <a:xfrm>
            <a:off x="4719618" y="2047426"/>
            <a:ext cx="1656000" cy="1652780"/>
            <a:chOff x="1178094" y="2057939"/>
            <a:chExt cx="1656000" cy="1652780"/>
          </a:xfrm>
        </p:grpSpPr>
        <p:sp>
          <p:nvSpPr>
            <p:cNvPr id="12" name="CasellaDiTesto 33"/>
            <p:cNvSpPr txBox="1"/>
            <p:nvPr/>
          </p:nvSpPr>
          <p:spPr>
            <a:xfrm>
              <a:off x="1178094" y="2057939"/>
              <a:ext cx="1656000" cy="792000"/>
            </a:xfrm>
            <a:prstGeom prst="rect">
              <a:avLst/>
            </a:prstGeom>
            <a:solidFill>
              <a:srgbClr val="00396A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+mj-lt"/>
                  <a:cs typeface="Times New Roman" pitchFamily="18" charset="0"/>
                </a:rPr>
                <a:t>February /</a:t>
              </a:r>
            </a:p>
            <a:p>
              <a:pPr algn="ctr"/>
              <a:r>
                <a:rPr lang="en-US" sz="2000" dirty="0">
                  <a:solidFill>
                    <a:prstClr val="white"/>
                  </a:solidFill>
                  <a:latin typeface="+mj-lt"/>
                  <a:cs typeface="Times New Roman"/>
                </a:rPr>
                <a:t>March</a:t>
              </a:r>
              <a:endParaRPr lang="en-US" sz="2000" dirty="0">
                <a:solidFill>
                  <a:prstClr val="white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3" name="CasellaDiTesto 35"/>
            <p:cNvSpPr txBox="1"/>
            <p:nvPr/>
          </p:nvSpPr>
          <p:spPr>
            <a:xfrm>
              <a:off x="1178094" y="2810720"/>
              <a:ext cx="1643813" cy="899999"/>
            </a:xfrm>
            <a:prstGeom prst="rect">
              <a:avLst/>
            </a:prstGeom>
            <a:noFill/>
            <a:ln>
              <a:solidFill>
                <a:srgbClr val="00396A"/>
              </a:solidFill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Processing of applications / preselection</a:t>
              </a:r>
              <a:endParaRPr lang="it-IT" dirty="0">
                <a:solidFill>
                  <a:prstClr val="black"/>
                </a:solidFill>
                <a:latin typeface="+mj-lt"/>
              </a:endParaRPr>
            </a:p>
          </p:txBody>
        </p:sp>
      </p:grpSp>
      <p:grpSp>
        <p:nvGrpSpPr>
          <p:cNvPr id="14" name="Gruppo 36"/>
          <p:cNvGrpSpPr/>
          <p:nvPr/>
        </p:nvGrpSpPr>
        <p:grpSpPr>
          <a:xfrm>
            <a:off x="6624042" y="2039265"/>
            <a:ext cx="1656000" cy="1684388"/>
            <a:chOff x="1172465" y="2049778"/>
            <a:chExt cx="1656000" cy="1684388"/>
          </a:xfrm>
        </p:grpSpPr>
        <p:sp>
          <p:nvSpPr>
            <p:cNvPr id="15" name="CasellaDiTesto 37"/>
            <p:cNvSpPr txBox="1"/>
            <p:nvPr/>
          </p:nvSpPr>
          <p:spPr>
            <a:xfrm>
              <a:off x="1172465" y="2049778"/>
              <a:ext cx="1656000" cy="792000"/>
            </a:xfrm>
            <a:prstGeom prst="rect">
              <a:avLst/>
            </a:prstGeom>
            <a:solidFill>
              <a:srgbClr val="00396A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+mj-lt"/>
                  <a:cs typeface="Times New Roman"/>
                </a:rPr>
                <a:t>Mid-Late March</a:t>
              </a:r>
              <a:endParaRPr lang="en-US" sz="2000" dirty="0">
                <a:solidFill>
                  <a:prstClr val="white"/>
                </a:solidFill>
                <a:cs typeface="Times New Roman"/>
              </a:endParaRPr>
            </a:p>
          </p:txBody>
        </p:sp>
        <p:sp>
          <p:nvSpPr>
            <p:cNvPr id="16" name="CasellaDiTesto 38"/>
            <p:cNvSpPr txBox="1"/>
            <p:nvPr/>
          </p:nvSpPr>
          <p:spPr>
            <a:xfrm>
              <a:off x="1172465" y="2834167"/>
              <a:ext cx="1643813" cy="899999"/>
            </a:xfrm>
            <a:prstGeom prst="rect">
              <a:avLst/>
            </a:prstGeom>
            <a:noFill/>
            <a:ln>
              <a:solidFill>
                <a:srgbClr val="00396A"/>
              </a:solidFill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Interviews</a:t>
              </a:r>
              <a:endParaRPr lang="it-IT" dirty="0">
                <a:solidFill>
                  <a:prstClr val="black"/>
                </a:solidFill>
                <a:latin typeface="+mj-lt"/>
              </a:endParaRPr>
            </a:p>
          </p:txBody>
        </p:sp>
      </p:grpSp>
      <p:grpSp>
        <p:nvGrpSpPr>
          <p:cNvPr id="17" name="Gruppo 39"/>
          <p:cNvGrpSpPr/>
          <p:nvPr/>
        </p:nvGrpSpPr>
        <p:grpSpPr>
          <a:xfrm>
            <a:off x="8521223" y="2058515"/>
            <a:ext cx="1662263" cy="1665138"/>
            <a:chOff x="1184188" y="2045582"/>
            <a:chExt cx="1662263" cy="1665138"/>
          </a:xfrm>
        </p:grpSpPr>
        <p:sp>
          <p:nvSpPr>
            <p:cNvPr id="18" name="CasellaDiTesto 40"/>
            <p:cNvSpPr txBox="1"/>
            <p:nvPr/>
          </p:nvSpPr>
          <p:spPr>
            <a:xfrm>
              <a:off x="1184188" y="2045582"/>
              <a:ext cx="1662263" cy="792000"/>
            </a:xfrm>
            <a:prstGeom prst="rect">
              <a:avLst/>
            </a:prstGeom>
            <a:solidFill>
              <a:srgbClr val="00396A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+mj-lt"/>
                  <a:cs typeface="Times New Roman"/>
                </a:rPr>
                <a:t>Early April </a:t>
              </a:r>
            </a:p>
          </p:txBody>
        </p:sp>
        <p:sp>
          <p:nvSpPr>
            <p:cNvPr id="19" name="CasellaDiTesto 41"/>
            <p:cNvSpPr txBox="1"/>
            <p:nvPr/>
          </p:nvSpPr>
          <p:spPr>
            <a:xfrm>
              <a:off x="1184188" y="2810721"/>
              <a:ext cx="1643813" cy="899999"/>
            </a:xfrm>
            <a:prstGeom prst="rect">
              <a:avLst/>
            </a:prstGeom>
            <a:noFill/>
            <a:ln>
              <a:solidFill>
                <a:srgbClr val="00396A"/>
              </a:solidFill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Decisions about admissions</a:t>
              </a:r>
              <a:endParaRPr lang="it-IT" dirty="0">
                <a:solidFill>
                  <a:prstClr val="black"/>
                </a:solidFill>
                <a:latin typeface="+mj-lt"/>
              </a:endParaRPr>
            </a:p>
          </p:txBody>
        </p:sp>
      </p:grpSp>
      <p:grpSp>
        <p:nvGrpSpPr>
          <p:cNvPr id="20" name="Gruppo 42"/>
          <p:cNvGrpSpPr/>
          <p:nvPr/>
        </p:nvGrpSpPr>
        <p:grpSpPr>
          <a:xfrm>
            <a:off x="869725" y="3874391"/>
            <a:ext cx="1656000" cy="1691999"/>
            <a:chOff x="1184188" y="2018721"/>
            <a:chExt cx="1656000" cy="1691999"/>
          </a:xfrm>
        </p:grpSpPr>
        <p:sp>
          <p:nvSpPr>
            <p:cNvPr id="21" name="CasellaDiTesto 43"/>
            <p:cNvSpPr txBox="1"/>
            <p:nvPr/>
          </p:nvSpPr>
          <p:spPr>
            <a:xfrm>
              <a:off x="1184188" y="2018721"/>
              <a:ext cx="1656000" cy="792000"/>
            </a:xfrm>
            <a:prstGeom prst="rect">
              <a:avLst/>
            </a:prstGeom>
            <a:solidFill>
              <a:srgbClr val="00396A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+mj-lt"/>
                  <a:cs typeface="Times New Roman" pitchFamily="18" charset="0"/>
                </a:rPr>
                <a:t>End of </a:t>
              </a:r>
            </a:p>
            <a:p>
              <a:pPr algn="ctr"/>
              <a:r>
                <a:rPr lang="en-US" sz="2000" dirty="0">
                  <a:solidFill>
                    <a:prstClr val="white"/>
                  </a:solidFill>
                  <a:latin typeface="+mj-lt"/>
                  <a:cs typeface="Times New Roman"/>
                </a:rPr>
                <a:t>August</a:t>
              </a:r>
              <a:endParaRPr lang="it-IT" sz="2000" dirty="0">
                <a:solidFill>
                  <a:prstClr val="white"/>
                </a:solidFill>
                <a:latin typeface="+mj-lt"/>
                <a:cs typeface="Times New Roman"/>
              </a:endParaRPr>
            </a:p>
          </p:txBody>
        </p:sp>
        <p:sp>
          <p:nvSpPr>
            <p:cNvPr id="22" name="CasellaDiTesto 44"/>
            <p:cNvSpPr txBox="1"/>
            <p:nvPr/>
          </p:nvSpPr>
          <p:spPr>
            <a:xfrm>
              <a:off x="1184188" y="2810721"/>
              <a:ext cx="1643813" cy="899999"/>
            </a:xfrm>
            <a:prstGeom prst="rect">
              <a:avLst/>
            </a:prstGeom>
            <a:noFill/>
            <a:ln>
              <a:solidFill>
                <a:srgbClr val="00396A"/>
              </a:solidFill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Registration</a:t>
              </a:r>
              <a:endParaRPr lang="it-IT" dirty="0">
                <a:solidFill>
                  <a:prstClr val="black"/>
                </a:solidFill>
                <a:latin typeface="+mj-lt"/>
              </a:endParaRPr>
            </a:p>
          </p:txBody>
        </p:sp>
      </p:grpSp>
      <p:grpSp>
        <p:nvGrpSpPr>
          <p:cNvPr id="23" name="Gruppo 45"/>
          <p:cNvGrpSpPr/>
          <p:nvPr/>
        </p:nvGrpSpPr>
        <p:grpSpPr>
          <a:xfrm>
            <a:off x="2893126" y="3874391"/>
            <a:ext cx="1649906" cy="1676227"/>
            <a:chOff x="1184188" y="2034493"/>
            <a:chExt cx="1649906" cy="1676227"/>
          </a:xfrm>
        </p:grpSpPr>
        <p:sp>
          <p:nvSpPr>
            <p:cNvPr id="24" name="CasellaDiTesto 46"/>
            <p:cNvSpPr txBox="1"/>
            <p:nvPr/>
          </p:nvSpPr>
          <p:spPr>
            <a:xfrm>
              <a:off x="1184188" y="2034493"/>
              <a:ext cx="1649906" cy="792000"/>
            </a:xfrm>
            <a:prstGeom prst="rect">
              <a:avLst/>
            </a:prstGeom>
            <a:solidFill>
              <a:srgbClr val="00396A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+mj-lt"/>
                  <a:cs typeface="Times New Roman"/>
                </a:rPr>
                <a:t>1 September</a:t>
              </a:r>
            </a:p>
          </p:txBody>
        </p:sp>
        <p:sp>
          <p:nvSpPr>
            <p:cNvPr id="25" name="CasellaDiTesto 47"/>
            <p:cNvSpPr txBox="1"/>
            <p:nvPr/>
          </p:nvSpPr>
          <p:spPr>
            <a:xfrm>
              <a:off x="1184188" y="2810721"/>
              <a:ext cx="1643813" cy="899999"/>
            </a:xfrm>
            <a:prstGeom prst="rect">
              <a:avLst/>
            </a:prstGeom>
            <a:noFill/>
            <a:ln>
              <a:solidFill>
                <a:srgbClr val="00396A"/>
              </a:solidFill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Introductions and start of the academic year</a:t>
              </a:r>
              <a:endParaRPr lang="it-IT" dirty="0">
                <a:solidFill>
                  <a:prstClr val="black"/>
                </a:solidFill>
                <a:latin typeface="+mj-lt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4719618" y="3874391"/>
            <a:ext cx="464028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spc="-10" dirty="0">
                <a:solidFill>
                  <a:srgbClr val="00396A"/>
                </a:solidFill>
                <a:cs typeface="Times New Roman" pitchFamily="18" charset="0"/>
              </a:rPr>
              <a:t>Funding Eligibility criteria: </a:t>
            </a:r>
            <a:r>
              <a:rPr lang="en-US" sz="1600" spc="-10" dirty="0">
                <a:solidFill>
                  <a:srgbClr val="00396A"/>
                </a:solidFill>
                <a:cs typeface="Times New Roman" pitchFamily="18" charset="0"/>
              </a:rPr>
              <a:t>Set by funding authorities</a:t>
            </a:r>
          </a:p>
          <a:p>
            <a:endParaRPr lang="en-US" sz="1600" b="1" spc="-10" dirty="0">
              <a:solidFill>
                <a:srgbClr val="00396A"/>
              </a:solidFill>
              <a:cs typeface="Times New Roman" pitchFamily="18" charset="0"/>
            </a:endParaRPr>
          </a:p>
          <a:p>
            <a:r>
              <a:rPr lang="en-US" sz="1600" b="1" spc="-10" dirty="0">
                <a:solidFill>
                  <a:srgbClr val="00396A"/>
                </a:solidFill>
                <a:latin typeface="+mj-lt"/>
                <a:cs typeface="Times New Roman" pitchFamily="18" charset="0"/>
              </a:rPr>
              <a:t>Selection criteria (EUI):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spc="-10" dirty="0">
                <a:solidFill>
                  <a:srgbClr val="00396A"/>
                </a:solidFill>
                <a:latin typeface="+mj-lt"/>
                <a:cs typeface="Times New Roman" pitchFamily="18" charset="0"/>
              </a:rPr>
              <a:t>Academic record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spc="-10" dirty="0">
                <a:solidFill>
                  <a:srgbClr val="00396A"/>
                </a:solidFill>
                <a:latin typeface="+mj-lt"/>
                <a:cs typeface="Times New Roman" pitchFamily="18" charset="0"/>
              </a:rPr>
              <a:t>Quality of the research proposal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spc="-10" dirty="0">
                <a:solidFill>
                  <a:srgbClr val="00396A"/>
                </a:solidFill>
                <a:latin typeface="+mj-lt"/>
                <a:cs typeface="Times New Roman" pitchFamily="18" charset="0"/>
              </a:rPr>
              <a:t>Potential supervision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spc="-10" dirty="0">
                <a:solidFill>
                  <a:srgbClr val="00396A"/>
                </a:solidFill>
                <a:latin typeface="+mj-lt"/>
                <a:cs typeface="Times New Roman" pitchFamily="18" charset="0"/>
              </a:rPr>
              <a:t>Language abilities</a:t>
            </a:r>
            <a:endParaRPr lang="en-US" spc="-10" dirty="0">
              <a:solidFill>
                <a:srgbClr val="00396A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DA57C478-25FE-3854-CE46-9113E9CD0CAB}"/>
              </a:ext>
            </a:extLst>
          </p:cNvPr>
          <p:cNvSpPr/>
          <p:nvPr/>
        </p:nvSpPr>
        <p:spPr>
          <a:xfrm>
            <a:off x="712089" y="2622767"/>
            <a:ext cx="11175466" cy="3020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D7FD47C9-32C2-0537-4933-9BBFF9C907BC}"/>
              </a:ext>
            </a:extLst>
          </p:cNvPr>
          <p:cNvSpPr/>
          <p:nvPr/>
        </p:nvSpPr>
        <p:spPr>
          <a:xfrm>
            <a:off x="-571280" y="4480976"/>
            <a:ext cx="5293361" cy="3020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85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5"/>
          <p:cNvGrpSpPr/>
          <p:nvPr/>
        </p:nvGrpSpPr>
        <p:grpSpPr>
          <a:xfrm>
            <a:off x="509296" y="2518167"/>
            <a:ext cx="1865649" cy="1490515"/>
            <a:chOff x="304800" y="1577182"/>
            <a:chExt cx="3419021" cy="2214588"/>
          </a:xfrm>
        </p:grpSpPr>
        <p:sp>
          <p:nvSpPr>
            <p:cNvPr id="252" name="Google Shape;252;p5"/>
            <p:cNvSpPr/>
            <p:nvPr/>
          </p:nvSpPr>
          <p:spPr>
            <a:xfrm>
              <a:off x="304800" y="1577182"/>
              <a:ext cx="3419021" cy="179548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0"/>
                <a:buFont typeface="Nunito Sans"/>
                <a:buNone/>
                <a:tabLst/>
                <a:defRPr/>
              </a:pPr>
              <a:endParaRPr kumimoji="0" sz="7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04800" y="3372670"/>
              <a:ext cx="3419021" cy="419100"/>
            </a:xfrm>
            <a:prstGeom prst="rect">
              <a:avLst/>
            </a:prstGeom>
            <a:solidFill>
              <a:srgbClr val="244F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Nunito Sans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unito Sans"/>
                  <a:ea typeface="Nunito Sans"/>
                  <a:cs typeface="Nunito Sans"/>
                  <a:sym typeface="Nunito Sans"/>
                </a:rPr>
                <a:t>Italy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254;p5"/>
          <p:cNvGrpSpPr/>
          <p:nvPr/>
        </p:nvGrpSpPr>
        <p:grpSpPr>
          <a:xfrm>
            <a:off x="2720421" y="2518167"/>
            <a:ext cx="1865649" cy="1490515"/>
            <a:chOff x="304800" y="1577182"/>
            <a:chExt cx="3419021" cy="2214588"/>
          </a:xfrm>
        </p:grpSpPr>
        <p:sp>
          <p:nvSpPr>
            <p:cNvPr id="255" name="Google Shape;255;p5"/>
            <p:cNvSpPr/>
            <p:nvPr/>
          </p:nvSpPr>
          <p:spPr>
            <a:xfrm>
              <a:off x="304800" y="1577182"/>
              <a:ext cx="3419021" cy="179548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Nunito Sans"/>
                <a:buNone/>
                <a:tabLst/>
                <a:defRPr/>
              </a:pP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04800" y="3372670"/>
              <a:ext cx="3419021" cy="419100"/>
            </a:xfrm>
            <a:prstGeom prst="rect">
              <a:avLst/>
            </a:prstGeom>
            <a:solidFill>
              <a:srgbClr val="244F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Nunito Sans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unito Sans"/>
                  <a:ea typeface="Nunito Sans"/>
                  <a:cs typeface="Nunito Sans"/>
                  <a:sym typeface="Nunito Sans"/>
                </a:rPr>
                <a:t>Austria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7" name="Google Shape;257;p5"/>
          <p:cNvSpPr/>
          <p:nvPr/>
        </p:nvSpPr>
        <p:spPr>
          <a:xfrm>
            <a:off x="971215" y="5672963"/>
            <a:ext cx="222836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unito Sans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rPr>
              <a:t>teaching languages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5"/>
          <p:cNvSpPr/>
          <p:nvPr/>
        </p:nvSpPr>
        <p:spPr>
          <a:xfrm>
            <a:off x="3848383" y="5694981"/>
            <a:ext cx="246655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unito Sans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rPr>
              <a:t>international students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9" name="Google Shape;259;p5"/>
          <p:cNvGrpSpPr/>
          <p:nvPr/>
        </p:nvGrpSpPr>
        <p:grpSpPr>
          <a:xfrm>
            <a:off x="4931546" y="2518167"/>
            <a:ext cx="1865649" cy="1490515"/>
            <a:chOff x="304800" y="1577182"/>
            <a:chExt cx="3419021" cy="2214588"/>
          </a:xfrm>
        </p:grpSpPr>
        <p:sp>
          <p:nvSpPr>
            <p:cNvPr id="260" name="Google Shape;260;p5"/>
            <p:cNvSpPr/>
            <p:nvPr/>
          </p:nvSpPr>
          <p:spPr>
            <a:xfrm>
              <a:off x="304800" y="1577182"/>
              <a:ext cx="3419021" cy="179548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0"/>
                <a:buFont typeface="Nunito Sans"/>
                <a:buNone/>
                <a:tabLst/>
                <a:defRPr/>
              </a:pPr>
              <a:endParaRPr kumimoji="0" sz="7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04800" y="3372670"/>
              <a:ext cx="3419021" cy="419100"/>
            </a:xfrm>
            <a:prstGeom prst="rect">
              <a:avLst/>
            </a:prstGeom>
            <a:solidFill>
              <a:srgbClr val="244F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Nunito Sans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unito Sans"/>
                  <a:ea typeface="Nunito Sans"/>
                  <a:cs typeface="Nunito Sans"/>
                  <a:sym typeface="Nunito Sans"/>
                </a:rPr>
                <a:t>Intergovernmental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262;p5"/>
          <p:cNvGrpSpPr/>
          <p:nvPr/>
        </p:nvGrpSpPr>
        <p:grpSpPr>
          <a:xfrm>
            <a:off x="7142671" y="2518167"/>
            <a:ext cx="1865649" cy="1490515"/>
            <a:chOff x="-163473" y="1602415"/>
            <a:chExt cx="3419021" cy="2214588"/>
          </a:xfrm>
        </p:grpSpPr>
        <p:sp>
          <p:nvSpPr>
            <p:cNvPr id="263" name="Google Shape;263;p5"/>
            <p:cNvSpPr/>
            <p:nvPr/>
          </p:nvSpPr>
          <p:spPr>
            <a:xfrm>
              <a:off x="-163473" y="1602415"/>
              <a:ext cx="3419021" cy="179548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Nunito Sans"/>
                <a:buNone/>
                <a:tabLst/>
                <a:defRPr/>
              </a:pP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-163473" y="3397903"/>
              <a:ext cx="3419021" cy="419100"/>
            </a:xfrm>
            <a:prstGeom prst="rect">
              <a:avLst/>
            </a:prstGeom>
            <a:solidFill>
              <a:srgbClr val="244F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Nunito Sans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unito Sans"/>
                  <a:ea typeface="Nunito Sans"/>
                  <a:cs typeface="Nunito Sans"/>
                  <a:sym typeface="Nunito Sans"/>
                </a:rPr>
                <a:t>Germany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5"/>
          <p:cNvGrpSpPr/>
          <p:nvPr/>
        </p:nvGrpSpPr>
        <p:grpSpPr>
          <a:xfrm>
            <a:off x="509296" y="4647395"/>
            <a:ext cx="1865650" cy="1490515"/>
            <a:chOff x="304799" y="1577182"/>
            <a:chExt cx="3419022" cy="2214588"/>
          </a:xfrm>
        </p:grpSpPr>
        <p:sp>
          <p:nvSpPr>
            <p:cNvPr id="266" name="Google Shape;266;p5"/>
            <p:cNvSpPr/>
            <p:nvPr/>
          </p:nvSpPr>
          <p:spPr>
            <a:xfrm>
              <a:off x="304800" y="1577182"/>
              <a:ext cx="3419021" cy="179548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0"/>
                <a:buFont typeface="Nunito Sans"/>
                <a:buNone/>
                <a:tabLst/>
                <a:defRPr/>
              </a:pPr>
              <a:endParaRPr kumimoji="0" sz="7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304799" y="3372670"/>
              <a:ext cx="3419022" cy="419100"/>
            </a:xfrm>
            <a:prstGeom prst="rect">
              <a:avLst/>
            </a:prstGeom>
            <a:solidFill>
              <a:srgbClr val="244F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Nunito Sans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unito Sans"/>
                  <a:ea typeface="Nunito Sans"/>
                  <a:cs typeface="Nunito Sans"/>
                  <a:sym typeface="Nunito Sans"/>
                </a:rPr>
                <a:t>Romania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grpSp>
        <p:nvGrpSpPr>
          <p:cNvPr id="268" name="Google Shape;268;p5"/>
          <p:cNvGrpSpPr/>
          <p:nvPr/>
        </p:nvGrpSpPr>
        <p:grpSpPr>
          <a:xfrm>
            <a:off x="2720421" y="4647395"/>
            <a:ext cx="1865649" cy="1490515"/>
            <a:chOff x="304800" y="1577182"/>
            <a:chExt cx="3419021" cy="2214588"/>
          </a:xfrm>
        </p:grpSpPr>
        <p:sp>
          <p:nvSpPr>
            <p:cNvPr id="269" name="Google Shape;269;p5"/>
            <p:cNvSpPr/>
            <p:nvPr/>
          </p:nvSpPr>
          <p:spPr>
            <a:xfrm>
              <a:off x="304800" y="1577182"/>
              <a:ext cx="3419021" cy="179548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Nunito Sans"/>
                <a:buNone/>
                <a:tabLst/>
                <a:defRPr/>
              </a:pP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04800" y="3372670"/>
              <a:ext cx="3419021" cy="419100"/>
            </a:xfrm>
            <a:prstGeom prst="rect">
              <a:avLst/>
            </a:prstGeom>
            <a:solidFill>
              <a:srgbClr val="244F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Nunito Sans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unito Sans"/>
                  <a:ea typeface="Nunito Sans"/>
                  <a:cs typeface="Nunito Sans"/>
                  <a:sym typeface="Nunito Sans"/>
                </a:rPr>
                <a:t>France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5"/>
          <p:cNvGrpSpPr/>
          <p:nvPr/>
        </p:nvGrpSpPr>
        <p:grpSpPr>
          <a:xfrm>
            <a:off x="7142670" y="4647395"/>
            <a:ext cx="1865649" cy="1490515"/>
            <a:chOff x="304800" y="1577182"/>
            <a:chExt cx="3419021" cy="2214588"/>
          </a:xfrm>
        </p:grpSpPr>
        <p:sp>
          <p:nvSpPr>
            <p:cNvPr id="272" name="Google Shape;272;p5"/>
            <p:cNvSpPr/>
            <p:nvPr/>
          </p:nvSpPr>
          <p:spPr>
            <a:xfrm>
              <a:off x="304800" y="1577182"/>
              <a:ext cx="3419021" cy="179548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0"/>
                <a:buFont typeface="Nunito Sans"/>
                <a:buNone/>
                <a:tabLst/>
                <a:defRPr/>
              </a:pPr>
              <a:endParaRPr kumimoji="0" sz="7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304800" y="3372670"/>
              <a:ext cx="3419021" cy="419100"/>
            </a:xfrm>
            <a:prstGeom prst="rect">
              <a:avLst/>
            </a:prstGeom>
            <a:solidFill>
              <a:srgbClr val="244F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Nunito Sans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unito Sans"/>
                  <a:ea typeface="Nunito Sans"/>
                  <a:cs typeface="Nunito Sans"/>
                  <a:sym typeface="Nunito Sans"/>
                </a:rPr>
                <a:t>Sweden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5"/>
          <p:cNvGrpSpPr/>
          <p:nvPr/>
        </p:nvGrpSpPr>
        <p:grpSpPr>
          <a:xfrm>
            <a:off x="9353796" y="4647395"/>
            <a:ext cx="1865649" cy="1490515"/>
            <a:chOff x="-163473" y="1602415"/>
            <a:chExt cx="3419021" cy="2214588"/>
          </a:xfrm>
        </p:grpSpPr>
        <p:sp>
          <p:nvSpPr>
            <p:cNvPr id="275" name="Google Shape;275;p5"/>
            <p:cNvSpPr/>
            <p:nvPr/>
          </p:nvSpPr>
          <p:spPr>
            <a:xfrm>
              <a:off x="-163473" y="1602415"/>
              <a:ext cx="3419021" cy="179548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Nunito Sans"/>
                <a:buNone/>
                <a:tabLst/>
                <a:defRPr/>
              </a:pP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-163473" y="3397903"/>
              <a:ext cx="3419021" cy="419100"/>
            </a:xfrm>
            <a:prstGeom prst="rect">
              <a:avLst/>
            </a:prstGeom>
            <a:solidFill>
              <a:srgbClr val="244F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Nunito Sans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unito Sans"/>
                  <a:ea typeface="Nunito Sans"/>
                  <a:cs typeface="Nunito Sans"/>
                  <a:sym typeface="Nunito Sans"/>
                </a:rPr>
                <a:t>United Kingdom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7" name="Google Shape;27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496" y="2856120"/>
            <a:ext cx="1635077" cy="817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0066" y="2786819"/>
            <a:ext cx="1610769" cy="806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24693" y="3131818"/>
            <a:ext cx="1740752" cy="235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1222" y="4840228"/>
            <a:ext cx="851745" cy="81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77645" y="5193947"/>
            <a:ext cx="1539832" cy="241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70521" y="4840228"/>
            <a:ext cx="786090" cy="80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41093" y="4926812"/>
            <a:ext cx="1494406" cy="714581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5"/>
          <p:cNvSpPr txBox="1">
            <a:spLocks noGrp="1"/>
          </p:cNvSpPr>
          <p:nvPr>
            <p:ph type="body" idx="1"/>
          </p:nvPr>
        </p:nvSpPr>
        <p:spPr>
          <a:xfrm>
            <a:off x="690265" y="1416004"/>
            <a:ext cx="10013227" cy="90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A ten-member alliance founded on long-standing ties, reflecting the diversity of European higher education</a:t>
            </a:r>
            <a:endParaRPr dirty="0"/>
          </a:p>
          <a:p>
            <a:pPr marL="0" lvl="0" indent="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285" name="Google Shape;285;p5"/>
          <p:cNvSpPr txBox="1">
            <a:spLocks noGrp="1"/>
          </p:cNvSpPr>
          <p:nvPr>
            <p:ph type="title"/>
          </p:nvPr>
        </p:nvSpPr>
        <p:spPr>
          <a:xfrm>
            <a:off x="343928" y="626523"/>
            <a:ext cx="10080000" cy="773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unito Sans"/>
              <a:buNone/>
            </a:pPr>
            <a:r>
              <a:rPr lang="en-US" dirty="0">
                <a:latin typeface="Nunito Sans"/>
                <a:ea typeface="Nunito Sans"/>
                <a:cs typeface="Nunito Sans"/>
                <a:sym typeface="Nunito Sans"/>
              </a:rPr>
              <a:t>CIVICA members</a:t>
            </a:r>
            <a:endParaRPr dirty="0"/>
          </a:p>
        </p:txBody>
      </p:sp>
      <p:pic>
        <p:nvPicPr>
          <p:cNvPr id="286" name="Google Shape;286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050314" y="2943834"/>
            <a:ext cx="1693251" cy="4829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" name="Google Shape;287;p5"/>
          <p:cNvGrpSpPr/>
          <p:nvPr/>
        </p:nvGrpSpPr>
        <p:grpSpPr>
          <a:xfrm>
            <a:off x="9353797" y="2537779"/>
            <a:ext cx="1865649" cy="1490515"/>
            <a:chOff x="-163473" y="1602415"/>
            <a:chExt cx="3419021" cy="2214588"/>
          </a:xfrm>
        </p:grpSpPr>
        <p:sp>
          <p:nvSpPr>
            <p:cNvPr id="288" name="Google Shape;288;p5"/>
            <p:cNvSpPr/>
            <p:nvPr/>
          </p:nvSpPr>
          <p:spPr>
            <a:xfrm>
              <a:off x="-163473" y="1602415"/>
              <a:ext cx="3419021" cy="179548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Nunito Sans"/>
                <a:buNone/>
                <a:tabLst/>
                <a:defRPr/>
              </a:pP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-163473" y="3397903"/>
              <a:ext cx="3419021" cy="419100"/>
            </a:xfrm>
            <a:prstGeom prst="rect">
              <a:avLst/>
            </a:prstGeom>
            <a:solidFill>
              <a:srgbClr val="244F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Nunito Sans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unito Sans"/>
                  <a:ea typeface="Nunito Sans"/>
                  <a:cs typeface="Nunito Sans"/>
                  <a:sym typeface="Nunito Sans"/>
                </a:rPr>
                <a:t>Spain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5"/>
          <p:cNvGrpSpPr/>
          <p:nvPr/>
        </p:nvGrpSpPr>
        <p:grpSpPr>
          <a:xfrm>
            <a:off x="4931545" y="4649869"/>
            <a:ext cx="1865649" cy="1490515"/>
            <a:chOff x="304800" y="1577182"/>
            <a:chExt cx="3419021" cy="2214588"/>
          </a:xfrm>
        </p:grpSpPr>
        <p:sp>
          <p:nvSpPr>
            <p:cNvPr id="291" name="Google Shape;291;p5"/>
            <p:cNvSpPr/>
            <p:nvPr/>
          </p:nvSpPr>
          <p:spPr>
            <a:xfrm>
              <a:off x="304800" y="1577182"/>
              <a:ext cx="3419021" cy="179548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Nunito Sans"/>
                <a:buNone/>
                <a:tabLst/>
                <a:defRPr/>
              </a:pP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304800" y="3372670"/>
              <a:ext cx="3419021" cy="419100"/>
            </a:xfrm>
            <a:prstGeom prst="rect">
              <a:avLst/>
            </a:prstGeom>
            <a:solidFill>
              <a:srgbClr val="244F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Nunito Sans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unito Sans"/>
                  <a:ea typeface="Nunito Sans"/>
                  <a:cs typeface="Nunito Sans"/>
                  <a:sym typeface="Nunito Sans"/>
                </a:rPr>
                <a:t>Poland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3" name="Google Shape;293;p5" descr="Logo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178331" y="4742011"/>
            <a:ext cx="1360309" cy="1222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5" descr="Logo, company name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901824" y="2850963"/>
            <a:ext cx="801668" cy="665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418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95179"/>
            <a:ext cx="12192000" cy="5745687"/>
          </a:xfrm>
          <a:prstGeom prst="rect">
            <a:avLst/>
          </a:prstGeom>
          <a:solidFill>
            <a:srgbClr val="244F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9" name="Google Shape;299;p6"/>
          <p:cNvSpPr/>
          <p:nvPr/>
        </p:nvSpPr>
        <p:spPr>
          <a:xfrm>
            <a:off x="494233" y="2314409"/>
            <a:ext cx="2772000" cy="179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ECA523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rPr>
              <a:t>10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6"/>
          <p:cNvSpPr/>
          <p:nvPr/>
        </p:nvSpPr>
        <p:spPr>
          <a:xfrm>
            <a:off x="1154023" y="3762314"/>
            <a:ext cx="174759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rPr>
              <a:t>universities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6"/>
          <p:cNvSpPr/>
          <p:nvPr/>
        </p:nvSpPr>
        <p:spPr>
          <a:xfrm>
            <a:off x="7790543" y="2272075"/>
            <a:ext cx="3188574" cy="179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rPr>
              <a:t>72,000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6"/>
          <p:cNvSpPr/>
          <p:nvPr/>
        </p:nvSpPr>
        <p:spPr>
          <a:xfrm>
            <a:off x="7880831" y="3699683"/>
            <a:ext cx="3073688" cy="9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rPr>
              <a:t>students &amp; 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rPr>
              <a:t>doctoral researchers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6"/>
          <p:cNvSpPr/>
          <p:nvPr/>
        </p:nvSpPr>
        <p:spPr>
          <a:xfrm>
            <a:off x="3979175" y="2434683"/>
            <a:ext cx="3188700" cy="16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rPr>
              <a:t>13,000</a:t>
            </a:r>
            <a:endParaRPr kumimoji="0" sz="7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04" name="Google Shape;304;p6"/>
          <p:cNvSpPr/>
          <p:nvPr/>
        </p:nvSpPr>
        <p:spPr>
          <a:xfrm>
            <a:off x="4302679" y="3884777"/>
            <a:ext cx="2177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rPr>
              <a:t>academic staff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6"/>
          <p:cNvSpPr/>
          <p:nvPr/>
        </p:nvSpPr>
        <p:spPr>
          <a:xfrm>
            <a:off x="2092184" y="4932238"/>
            <a:ext cx="2772000" cy="179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>
                <a:ln>
                  <a:noFill/>
                </a:ln>
                <a:solidFill>
                  <a:srgbClr val="7796CE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rPr>
              <a:t>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6"/>
          <p:cNvSpPr/>
          <p:nvPr/>
        </p:nvSpPr>
        <p:spPr>
          <a:xfrm>
            <a:off x="2127824" y="6292341"/>
            <a:ext cx="274305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rPr>
              <a:t>thematic priorities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6"/>
          <p:cNvSpPr txBox="1">
            <a:spLocks noGrp="1"/>
          </p:cNvSpPr>
          <p:nvPr>
            <p:ph type="title"/>
          </p:nvPr>
        </p:nvSpPr>
        <p:spPr>
          <a:xfrm>
            <a:off x="399004" y="1359642"/>
            <a:ext cx="10080000" cy="773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Nunito Sans"/>
              <a:buNone/>
            </a:pPr>
            <a:r>
              <a:rPr lang="en-US" dirty="0"/>
              <a:t>CIVICA at a glance</a:t>
            </a:r>
            <a:endParaRPr dirty="0"/>
          </a:p>
        </p:txBody>
      </p:sp>
      <p:sp>
        <p:nvSpPr>
          <p:cNvPr id="308" name="Google Shape;308;p6"/>
          <p:cNvSpPr/>
          <p:nvPr/>
        </p:nvSpPr>
        <p:spPr>
          <a:xfrm>
            <a:off x="5990604" y="4935580"/>
            <a:ext cx="3188574" cy="179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>
                <a:ln>
                  <a:noFill/>
                </a:ln>
                <a:solidFill>
                  <a:srgbClr val="7796CE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rPr>
              <a:t>168</a:t>
            </a:r>
            <a:endParaRPr kumimoji="0" sz="7000" b="1" i="0" u="none" strike="noStrike" kern="0" cap="none" spc="0" normalizeH="0" baseline="0" noProof="0">
              <a:ln>
                <a:noFill/>
              </a:ln>
              <a:solidFill>
                <a:srgbClr val="7796CE"/>
              </a:solidFill>
              <a:effectLst/>
              <a:uLnTx/>
              <a:uFillTx/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09" name="Google Shape;309;p6"/>
          <p:cNvSpPr/>
          <p:nvPr/>
        </p:nvSpPr>
        <p:spPr>
          <a:xfrm>
            <a:off x="6292095" y="6283985"/>
            <a:ext cx="27126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rPr>
              <a:t>research institutes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Google Shape;310;p6" descr="Graduation cap outl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9004" y="3574800"/>
            <a:ext cx="496639" cy="528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6" descr="Diploma roll out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24371" y="3884781"/>
            <a:ext cx="560694" cy="539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6" descr="Bank outl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63799" y="3161216"/>
            <a:ext cx="438150" cy="44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6" descr="Atom outlin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32800" y="5859966"/>
            <a:ext cx="43815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6" descr="Teacher outlin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79732" y="3609956"/>
            <a:ext cx="501651" cy="50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6" descr="Research with solid fill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92551" y="5838799"/>
            <a:ext cx="385234" cy="3958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842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977" y="1292459"/>
            <a:ext cx="10699186" cy="1082442"/>
          </a:xfrm>
        </p:spPr>
        <p:txBody>
          <a:bodyPr/>
          <a:lstStyle/>
          <a:p>
            <a:r>
              <a:rPr lang="en-GB" dirty="0"/>
              <a:t>Contact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977" y="2374900"/>
            <a:ext cx="10699186" cy="35458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/>
              <a:t>Admissions office</a:t>
            </a:r>
          </a:p>
          <a:p>
            <a:pPr marL="0" indent="0">
              <a:buNone/>
            </a:pPr>
            <a:r>
              <a:rPr lang="en-US" dirty="0">
                <a:solidFill>
                  <a:srgbClr val="00396A"/>
                </a:solidFill>
              </a:rPr>
              <a:t>Email: applyres@eui.eu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www.eui.eu/phd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F1E5-F080-0048-9372-CF230FDE727D}" type="slidenum">
              <a:rPr lang="es-ES" smtClean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42546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29300" y="-3"/>
            <a:ext cx="6362700" cy="6858000"/>
            <a:chOff x="5829300" y="-3"/>
            <a:chExt cx="6362700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53175" y="-3"/>
              <a:ext cx="5838825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38825" y="1619250"/>
              <a:ext cx="1171575" cy="1333500"/>
            </a:xfrm>
            <a:custGeom>
              <a:avLst/>
              <a:gdLst/>
              <a:ahLst/>
              <a:cxnLst/>
              <a:rect l="l" t="t" r="r" b="b"/>
              <a:pathLst>
                <a:path w="1171575" h="1333500">
                  <a:moveTo>
                    <a:pt x="585724" y="0"/>
                  </a:moveTo>
                  <a:lnTo>
                    <a:pt x="517398" y="3555"/>
                  </a:lnTo>
                  <a:lnTo>
                    <a:pt x="451358" y="13842"/>
                  </a:lnTo>
                  <a:lnTo>
                    <a:pt x="388112" y="30734"/>
                  </a:lnTo>
                  <a:lnTo>
                    <a:pt x="328167" y="53466"/>
                  </a:lnTo>
                  <a:lnTo>
                    <a:pt x="271652" y="81914"/>
                  </a:lnTo>
                  <a:lnTo>
                    <a:pt x="219328" y="115697"/>
                  </a:lnTo>
                  <a:lnTo>
                    <a:pt x="171576" y="154177"/>
                  </a:lnTo>
                  <a:lnTo>
                    <a:pt x="128650" y="197230"/>
                  </a:lnTo>
                  <a:lnTo>
                    <a:pt x="91186" y="244221"/>
                  </a:lnTo>
                  <a:lnTo>
                    <a:pt x="59562" y="294894"/>
                  </a:lnTo>
                  <a:lnTo>
                    <a:pt x="34162" y="348869"/>
                  </a:lnTo>
                  <a:lnTo>
                    <a:pt x="15494" y="405764"/>
                  </a:lnTo>
                  <a:lnTo>
                    <a:pt x="3937" y="465074"/>
                  </a:lnTo>
                  <a:lnTo>
                    <a:pt x="0" y="526414"/>
                  </a:lnTo>
                  <a:lnTo>
                    <a:pt x="1142" y="546862"/>
                  </a:lnTo>
                  <a:lnTo>
                    <a:pt x="0" y="546862"/>
                  </a:lnTo>
                  <a:lnTo>
                    <a:pt x="0" y="1333119"/>
                  </a:lnTo>
                  <a:lnTo>
                    <a:pt x="1171321" y="1333119"/>
                  </a:lnTo>
                  <a:lnTo>
                    <a:pt x="1171321" y="546862"/>
                  </a:lnTo>
                  <a:lnTo>
                    <a:pt x="1170177" y="546862"/>
                  </a:lnTo>
                  <a:lnTo>
                    <a:pt x="1171321" y="526414"/>
                  </a:lnTo>
                  <a:lnTo>
                    <a:pt x="1167383" y="465074"/>
                  </a:lnTo>
                  <a:lnTo>
                    <a:pt x="1155827" y="405764"/>
                  </a:lnTo>
                  <a:lnTo>
                    <a:pt x="1137157" y="348869"/>
                  </a:lnTo>
                  <a:lnTo>
                    <a:pt x="1111757" y="294894"/>
                  </a:lnTo>
                  <a:lnTo>
                    <a:pt x="1080134" y="244221"/>
                  </a:lnTo>
                  <a:lnTo>
                    <a:pt x="1042670" y="197230"/>
                  </a:lnTo>
                  <a:lnTo>
                    <a:pt x="999871" y="154177"/>
                  </a:lnTo>
                  <a:lnTo>
                    <a:pt x="951992" y="115697"/>
                  </a:lnTo>
                  <a:lnTo>
                    <a:pt x="899668" y="81914"/>
                  </a:lnTo>
                  <a:lnTo>
                    <a:pt x="843279" y="53466"/>
                  </a:lnTo>
                  <a:lnTo>
                    <a:pt x="783208" y="30734"/>
                  </a:lnTo>
                  <a:lnTo>
                    <a:pt x="719963" y="13842"/>
                  </a:lnTo>
                  <a:lnTo>
                    <a:pt x="653923" y="3555"/>
                  </a:lnTo>
                  <a:lnTo>
                    <a:pt x="620140" y="888"/>
                  </a:lnTo>
                  <a:lnTo>
                    <a:pt x="585724" y="0"/>
                  </a:lnTo>
                  <a:close/>
                </a:path>
              </a:pathLst>
            </a:custGeom>
            <a:solidFill>
              <a:srgbClr val="F0C4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838825" y="1619250"/>
              <a:ext cx="1171575" cy="1333500"/>
            </a:xfrm>
            <a:custGeom>
              <a:avLst/>
              <a:gdLst/>
              <a:ahLst/>
              <a:cxnLst/>
              <a:rect l="l" t="t" r="r" b="b"/>
              <a:pathLst>
                <a:path w="1171575" h="1333500">
                  <a:moveTo>
                    <a:pt x="1171321" y="1333119"/>
                  </a:moveTo>
                  <a:lnTo>
                    <a:pt x="0" y="1333119"/>
                  </a:lnTo>
                  <a:lnTo>
                    <a:pt x="0" y="546862"/>
                  </a:lnTo>
                  <a:lnTo>
                    <a:pt x="1142" y="546862"/>
                  </a:lnTo>
                  <a:lnTo>
                    <a:pt x="0" y="526414"/>
                  </a:lnTo>
                  <a:lnTo>
                    <a:pt x="3937" y="465074"/>
                  </a:lnTo>
                  <a:lnTo>
                    <a:pt x="15494" y="405764"/>
                  </a:lnTo>
                  <a:lnTo>
                    <a:pt x="34162" y="348869"/>
                  </a:lnTo>
                  <a:lnTo>
                    <a:pt x="59562" y="294894"/>
                  </a:lnTo>
                  <a:lnTo>
                    <a:pt x="91186" y="244221"/>
                  </a:lnTo>
                  <a:lnTo>
                    <a:pt x="128650" y="197230"/>
                  </a:lnTo>
                  <a:lnTo>
                    <a:pt x="171576" y="154177"/>
                  </a:lnTo>
                  <a:lnTo>
                    <a:pt x="219328" y="115697"/>
                  </a:lnTo>
                  <a:lnTo>
                    <a:pt x="271652" y="81914"/>
                  </a:lnTo>
                  <a:lnTo>
                    <a:pt x="328167" y="53466"/>
                  </a:lnTo>
                  <a:lnTo>
                    <a:pt x="388112" y="30734"/>
                  </a:lnTo>
                  <a:lnTo>
                    <a:pt x="451358" y="13842"/>
                  </a:lnTo>
                  <a:lnTo>
                    <a:pt x="517398" y="3555"/>
                  </a:lnTo>
                  <a:lnTo>
                    <a:pt x="585724" y="0"/>
                  </a:lnTo>
                  <a:lnTo>
                    <a:pt x="620140" y="888"/>
                  </a:lnTo>
                  <a:lnTo>
                    <a:pt x="687324" y="7874"/>
                  </a:lnTo>
                  <a:lnTo>
                    <a:pt x="751967" y="21462"/>
                  </a:lnTo>
                  <a:lnTo>
                    <a:pt x="813689" y="41401"/>
                  </a:lnTo>
                  <a:lnTo>
                    <a:pt x="871981" y="67055"/>
                  </a:lnTo>
                  <a:lnTo>
                    <a:pt x="926338" y="98171"/>
                  </a:lnTo>
                  <a:lnTo>
                    <a:pt x="976502" y="134365"/>
                  </a:lnTo>
                  <a:lnTo>
                    <a:pt x="1021842" y="175133"/>
                  </a:lnTo>
                  <a:lnTo>
                    <a:pt x="1062101" y="220217"/>
                  </a:lnTo>
                  <a:lnTo>
                    <a:pt x="1096772" y="269113"/>
                  </a:lnTo>
                  <a:lnTo>
                    <a:pt x="1125347" y="321563"/>
                  </a:lnTo>
                  <a:lnTo>
                    <a:pt x="1147445" y="376936"/>
                  </a:lnTo>
                  <a:lnTo>
                    <a:pt x="1162557" y="435101"/>
                  </a:lnTo>
                  <a:lnTo>
                    <a:pt x="1170304" y="495553"/>
                  </a:lnTo>
                  <a:lnTo>
                    <a:pt x="1171321" y="526414"/>
                  </a:lnTo>
                  <a:lnTo>
                    <a:pt x="1170177" y="546862"/>
                  </a:lnTo>
                  <a:lnTo>
                    <a:pt x="1171321" y="546862"/>
                  </a:lnTo>
                  <a:lnTo>
                    <a:pt x="1171321" y="1333119"/>
                  </a:lnTo>
                  <a:close/>
                </a:path>
              </a:pathLst>
            </a:custGeom>
            <a:ln w="19050">
              <a:solidFill>
                <a:srgbClr val="0046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7210425" y="1609725"/>
            <a:ext cx="1209675" cy="1371600"/>
            <a:chOff x="7210425" y="1609725"/>
            <a:chExt cx="1209675" cy="1371600"/>
          </a:xfrm>
        </p:grpSpPr>
        <p:sp>
          <p:nvSpPr>
            <p:cNvPr id="9" name="object 9"/>
            <p:cNvSpPr/>
            <p:nvPr/>
          </p:nvSpPr>
          <p:spPr>
            <a:xfrm>
              <a:off x="7219950" y="1619250"/>
              <a:ext cx="1190625" cy="1352550"/>
            </a:xfrm>
            <a:custGeom>
              <a:avLst/>
              <a:gdLst/>
              <a:ahLst/>
              <a:cxnLst/>
              <a:rect l="l" t="t" r="r" b="b"/>
              <a:pathLst>
                <a:path w="1190625" h="1352550">
                  <a:moveTo>
                    <a:pt x="595249" y="0"/>
                  </a:moveTo>
                  <a:lnTo>
                    <a:pt x="525779" y="3555"/>
                  </a:lnTo>
                  <a:lnTo>
                    <a:pt x="458724" y="14097"/>
                  </a:lnTo>
                  <a:lnTo>
                    <a:pt x="394461" y="31114"/>
                  </a:lnTo>
                  <a:lnTo>
                    <a:pt x="333501" y="54228"/>
                  </a:lnTo>
                  <a:lnTo>
                    <a:pt x="276098" y="83185"/>
                  </a:lnTo>
                  <a:lnTo>
                    <a:pt x="222884" y="117348"/>
                  </a:lnTo>
                  <a:lnTo>
                    <a:pt x="174371" y="156337"/>
                  </a:lnTo>
                  <a:lnTo>
                    <a:pt x="130809" y="200025"/>
                  </a:lnTo>
                  <a:lnTo>
                    <a:pt x="92709" y="247776"/>
                  </a:lnTo>
                  <a:lnTo>
                    <a:pt x="60451" y="299212"/>
                  </a:lnTo>
                  <a:lnTo>
                    <a:pt x="34671" y="353949"/>
                  </a:lnTo>
                  <a:lnTo>
                    <a:pt x="15748" y="411607"/>
                  </a:lnTo>
                  <a:lnTo>
                    <a:pt x="4064" y="471677"/>
                  </a:lnTo>
                  <a:lnTo>
                    <a:pt x="0" y="534035"/>
                  </a:lnTo>
                  <a:lnTo>
                    <a:pt x="1143" y="554736"/>
                  </a:lnTo>
                  <a:lnTo>
                    <a:pt x="0" y="554736"/>
                  </a:lnTo>
                  <a:lnTo>
                    <a:pt x="0" y="1352169"/>
                  </a:lnTo>
                  <a:lnTo>
                    <a:pt x="1190371" y="1352169"/>
                  </a:lnTo>
                  <a:lnTo>
                    <a:pt x="1190371" y="554736"/>
                  </a:lnTo>
                  <a:lnTo>
                    <a:pt x="1189227" y="554736"/>
                  </a:lnTo>
                  <a:lnTo>
                    <a:pt x="1190371" y="534035"/>
                  </a:lnTo>
                  <a:lnTo>
                    <a:pt x="1186433" y="471677"/>
                  </a:lnTo>
                  <a:lnTo>
                    <a:pt x="1174623" y="411607"/>
                  </a:lnTo>
                  <a:lnTo>
                    <a:pt x="1155700" y="353949"/>
                  </a:lnTo>
                  <a:lnTo>
                    <a:pt x="1129919" y="299212"/>
                  </a:lnTo>
                  <a:lnTo>
                    <a:pt x="1097788" y="247776"/>
                  </a:lnTo>
                  <a:lnTo>
                    <a:pt x="1059688" y="200025"/>
                  </a:lnTo>
                  <a:lnTo>
                    <a:pt x="1016126" y="156337"/>
                  </a:lnTo>
                  <a:lnTo>
                    <a:pt x="967485" y="117348"/>
                  </a:lnTo>
                  <a:lnTo>
                    <a:pt x="914273" y="83185"/>
                  </a:lnTo>
                  <a:lnTo>
                    <a:pt x="856996" y="54228"/>
                  </a:lnTo>
                  <a:lnTo>
                    <a:pt x="795908" y="31114"/>
                  </a:lnTo>
                  <a:lnTo>
                    <a:pt x="731647" y="14097"/>
                  </a:lnTo>
                  <a:lnTo>
                    <a:pt x="664591" y="3555"/>
                  </a:lnTo>
                  <a:lnTo>
                    <a:pt x="630174" y="888"/>
                  </a:lnTo>
                  <a:lnTo>
                    <a:pt x="595249" y="0"/>
                  </a:lnTo>
                  <a:close/>
                </a:path>
              </a:pathLst>
            </a:custGeom>
            <a:solidFill>
              <a:srgbClr val="F0C4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219950" y="1619250"/>
              <a:ext cx="1190625" cy="1352550"/>
            </a:xfrm>
            <a:custGeom>
              <a:avLst/>
              <a:gdLst/>
              <a:ahLst/>
              <a:cxnLst/>
              <a:rect l="l" t="t" r="r" b="b"/>
              <a:pathLst>
                <a:path w="1190625" h="1352550">
                  <a:moveTo>
                    <a:pt x="1190371" y="1352169"/>
                  </a:moveTo>
                  <a:lnTo>
                    <a:pt x="0" y="1352169"/>
                  </a:lnTo>
                  <a:lnTo>
                    <a:pt x="0" y="554736"/>
                  </a:lnTo>
                  <a:lnTo>
                    <a:pt x="1143" y="554736"/>
                  </a:lnTo>
                  <a:lnTo>
                    <a:pt x="0" y="534035"/>
                  </a:lnTo>
                  <a:lnTo>
                    <a:pt x="4064" y="471677"/>
                  </a:lnTo>
                  <a:lnTo>
                    <a:pt x="15748" y="411607"/>
                  </a:lnTo>
                  <a:lnTo>
                    <a:pt x="34671" y="353949"/>
                  </a:lnTo>
                  <a:lnTo>
                    <a:pt x="60451" y="299212"/>
                  </a:lnTo>
                  <a:lnTo>
                    <a:pt x="92709" y="247776"/>
                  </a:lnTo>
                  <a:lnTo>
                    <a:pt x="130809" y="200025"/>
                  </a:lnTo>
                  <a:lnTo>
                    <a:pt x="174371" y="156337"/>
                  </a:lnTo>
                  <a:lnTo>
                    <a:pt x="222884" y="117348"/>
                  </a:lnTo>
                  <a:lnTo>
                    <a:pt x="276098" y="83185"/>
                  </a:lnTo>
                  <a:lnTo>
                    <a:pt x="333501" y="54228"/>
                  </a:lnTo>
                  <a:lnTo>
                    <a:pt x="394461" y="31114"/>
                  </a:lnTo>
                  <a:lnTo>
                    <a:pt x="458724" y="14097"/>
                  </a:lnTo>
                  <a:lnTo>
                    <a:pt x="525779" y="3555"/>
                  </a:lnTo>
                  <a:lnTo>
                    <a:pt x="595249" y="0"/>
                  </a:lnTo>
                  <a:lnTo>
                    <a:pt x="630174" y="888"/>
                  </a:lnTo>
                  <a:lnTo>
                    <a:pt x="698500" y="8000"/>
                  </a:lnTo>
                  <a:lnTo>
                    <a:pt x="764158" y="21844"/>
                  </a:lnTo>
                  <a:lnTo>
                    <a:pt x="826897" y="41910"/>
                  </a:lnTo>
                  <a:lnTo>
                    <a:pt x="886078" y="68072"/>
                  </a:lnTo>
                  <a:lnTo>
                    <a:pt x="941451" y="99567"/>
                  </a:lnTo>
                  <a:lnTo>
                    <a:pt x="992377" y="136271"/>
                  </a:lnTo>
                  <a:lnTo>
                    <a:pt x="1038478" y="177673"/>
                  </a:lnTo>
                  <a:lnTo>
                    <a:pt x="1079373" y="223392"/>
                  </a:lnTo>
                  <a:lnTo>
                    <a:pt x="1114552" y="273050"/>
                  </a:lnTo>
                  <a:lnTo>
                    <a:pt x="1143634" y="326136"/>
                  </a:lnTo>
                  <a:lnTo>
                    <a:pt x="1166114" y="382397"/>
                  </a:lnTo>
                  <a:lnTo>
                    <a:pt x="1181480" y="441325"/>
                  </a:lnTo>
                  <a:lnTo>
                    <a:pt x="1189354" y="502665"/>
                  </a:lnTo>
                  <a:lnTo>
                    <a:pt x="1190371" y="534035"/>
                  </a:lnTo>
                  <a:lnTo>
                    <a:pt x="1189227" y="554736"/>
                  </a:lnTo>
                  <a:lnTo>
                    <a:pt x="1190371" y="554736"/>
                  </a:lnTo>
                  <a:lnTo>
                    <a:pt x="1190371" y="1352169"/>
                  </a:lnTo>
                  <a:close/>
                </a:path>
              </a:pathLst>
            </a:custGeom>
            <a:ln w="19050">
              <a:solidFill>
                <a:srgbClr val="0046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324725" y="2022760"/>
            <a:ext cx="996950" cy="593111"/>
          </a:xfrm>
          <a:prstGeom prst="rect">
            <a:avLst/>
          </a:prstGeom>
        </p:spPr>
        <p:txBody>
          <a:bodyPr vert="horz" wrap="square" lIns="0" tIns="43815" rIns="0" bIns="0" rtlCol="0" anchor="t">
            <a:spAutoFit/>
          </a:bodyPr>
          <a:lstStyle/>
          <a:p>
            <a:pPr marL="11430" algn="ctr">
              <a:spcBef>
                <a:spcPts val="345"/>
              </a:spcBef>
            </a:pPr>
            <a:r>
              <a:rPr lang="en-US" sz="2400" b="1" spc="-25" dirty="0">
                <a:solidFill>
                  <a:srgbClr val="004676"/>
                </a:solidFill>
                <a:latin typeface="Arial"/>
                <a:cs typeface="Arial"/>
              </a:rPr>
              <a:t>100+</a:t>
            </a:r>
            <a:endParaRPr lang="en-US" sz="1200" dirty="0">
              <a:solidFill>
                <a:srgbClr val="004575"/>
              </a:solidFill>
              <a:latin typeface="Arial"/>
              <a:cs typeface="Arial"/>
            </a:endParaRPr>
          </a:p>
          <a:p>
            <a:pPr algn="ctr">
              <a:lnSpc>
                <a:spcPts val="1430"/>
              </a:lnSpc>
            </a:pPr>
            <a:r>
              <a:rPr lang="en-US" sz="1200" spc="-10" dirty="0">
                <a:solidFill>
                  <a:srgbClr val="004676"/>
                </a:solidFill>
                <a:latin typeface="Arial"/>
                <a:cs typeface="Arial"/>
              </a:rPr>
              <a:t>Countries</a:t>
            </a:r>
            <a:endParaRPr sz="1200" spc="-10" dirty="0">
              <a:solidFill>
                <a:srgbClr val="004676"/>
              </a:solidFill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629650" y="1609725"/>
            <a:ext cx="1296775" cy="1463413"/>
            <a:chOff x="8629650" y="1609725"/>
            <a:chExt cx="1209675" cy="1371600"/>
          </a:xfrm>
        </p:grpSpPr>
        <p:sp>
          <p:nvSpPr>
            <p:cNvPr id="13" name="object 13"/>
            <p:cNvSpPr/>
            <p:nvPr/>
          </p:nvSpPr>
          <p:spPr>
            <a:xfrm>
              <a:off x="8639175" y="1619250"/>
              <a:ext cx="1190625" cy="1352550"/>
            </a:xfrm>
            <a:custGeom>
              <a:avLst/>
              <a:gdLst/>
              <a:ahLst/>
              <a:cxnLst/>
              <a:rect l="l" t="t" r="r" b="b"/>
              <a:pathLst>
                <a:path w="1190625" h="1352550">
                  <a:moveTo>
                    <a:pt x="595249" y="0"/>
                  </a:moveTo>
                  <a:lnTo>
                    <a:pt x="525779" y="3555"/>
                  </a:lnTo>
                  <a:lnTo>
                    <a:pt x="458724" y="14097"/>
                  </a:lnTo>
                  <a:lnTo>
                    <a:pt x="394461" y="31114"/>
                  </a:lnTo>
                  <a:lnTo>
                    <a:pt x="333501" y="54228"/>
                  </a:lnTo>
                  <a:lnTo>
                    <a:pt x="276098" y="83185"/>
                  </a:lnTo>
                  <a:lnTo>
                    <a:pt x="222884" y="117348"/>
                  </a:lnTo>
                  <a:lnTo>
                    <a:pt x="174371" y="156337"/>
                  </a:lnTo>
                  <a:lnTo>
                    <a:pt x="130809" y="200025"/>
                  </a:lnTo>
                  <a:lnTo>
                    <a:pt x="92709" y="247776"/>
                  </a:lnTo>
                  <a:lnTo>
                    <a:pt x="60451" y="299212"/>
                  </a:lnTo>
                  <a:lnTo>
                    <a:pt x="34671" y="353949"/>
                  </a:lnTo>
                  <a:lnTo>
                    <a:pt x="15748" y="411607"/>
                  </a:lnTo>
                  <a:lnTo>
                    <a:pt x="4064" y="471677"/>
                  </a:lnTo>
                  <a:lnTo>
                    <a:pt x="0" y="534035"/>
                  </a:lnTo>
                  <a:lnTo>
                    <a:pt x="1143" y="554736"/>
                  </a:lnTo>
                  <a:lnTo>
                    <a:pt x="0" y="554736"/>
                  </a:lnTo>
                  <a:lnTo>
                    <a:pt x="0" y="1352169"/>
                  </a:lnTo>
                  <a:lnTo>
                    <a:pt x="1190371" y="1352169"/>
                  </a:lnTo>
                  <a:lnTo>
                    <a:pt x="1190371" y="554736"/>
                  </a:lnTo>
                  <a:lnTo>
                    <a:pt x="1189227" y="554736"/>
                  </a:lnTo>
                  <a:lnTo>
                    <a:pt x="1190371" y="534035"/>
                  </a:lnTo>
                  <a:lnTo>
                    <a:pt x="1186433" y="471677"/>
                  </a:lnTo>
                  <a:lnTo>
                    <a:pt x="1174623" y="411607"/>
                  </a:lnTo>
                  <a:lnTo>
                    <a:pt x="1155700" y="353949"/>
                  </a:lnTo>
                  <a:lnTo>
                    <a:pt x="1129919" y="299212"/>
                  </a:lnTo>
                  <a:lnTo>
                    <a:pt x="1097788" y="247776"/>
                  </a:lnTo>
                  <a:lnTo>
                    <a:pt x="1059688" y="200025"/>
                  </a:lnTo>
                  <a:lnTo>
                    <a:pt x="1016126" y="156337"/>
                  </a:lnTo>
                  <a:lnTo>
                    <a:pt x="967485" y="117348"/>
                  </a:lnTo>
                  <a:lnTo>
                    <a:pt x="914273" y="83185"/>
                  </a:lnTo>
                  <a:lnTo>
                    <a:pt x="856996" y="54228"/>
                  </a:lnTo>
                  <a:lnTo>
                    <a:pt x="795908" y="31114"/>
                  </a:lnTo>
                  <a:lnTo>
                    <a:pt x="731647" y="14097"/>
                  </a:lnTo>
                  <a:lnTo>
                    <a:pt x="664591" y="3555"/>
                  </a:lnTo>
                  <a:lnTo>
                    <a:pt x="630174" y="888"/>
                  </a:lnTo>
                  <a:lnTo>
                    <a:pt x="595249" y="0"/>
                  </a:lnTo>
                  <a:close/>
                </a:path>
              </a:pathLst>
            </a:custGeom>
            <a:solidFill>
              <a:srgbClr val="F0C4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639175" y="1619250"/>
              <a:ext cx="1190625" cy="1352550"/>
            </a:xfrm>
            <a:custGeom>
              <a:avLst/>
              <a:gdLst/>
              <a:ahLst/>
              <a:cxnLst/>
              <a:rect l="l" t="t" r="r" b="b"/>
              <a:pathLst>
                <a:path w="1190625" h="1352550">
                  <a:moveTo>
                    <a:pt x="1190371" y="1352169"/>
                  </a:moveTo>
                  <a:lnTo>
                    <a:pt x="0" y="1352169"/>
                  </a:lnTo>
                  <a:lnTo>
                    <a:pt x="0" y="554736"/>
                  </a:lnTo>
                  <a:lnTo>
                    <a:pt x="1143" y="554736"/>
                  </a:lnTo>
                  <a:lnTo>
                    <a:pt x="0" y="534035"/>
                  </a:lnTo>
                  <a:lnTo>
                    <a:pt x="4064" y="471677"/>
                  </a:lnTo>
                  <a:lnTo>
                    <a:pt x="15748" y="411607"/>
                  </a:lnTo>
                  <a:lnTo>
                    <a:pt x="34671" y="353949"/>
                  </a:lnTo>
                  <a:lnTo>
                    <a:pt x="60451" y="299212"/>
                  </a:lnTo>
                  <a:lnTo>
                    <a:pt x="92709" y="247776"/>
                  </a:lnTo>
                  <a:lnTo>
                    <a:pt x="130809" y="200025"/>
                  </a:lnTo>
                  <a:lnTo>
                    <a:pt x="174371" y="156337"/>
                  </a:lnTo>
                  <a:lnTo>
                    <a:pt x="222884" y="117348"/>
                  </a:lnTo>
                  <a:lnTo>
                    <a:pt x="276098" y="83185"/>
                  </a:lnTo>
                  <a:lnTo>
                    <a:pt x="333501" y="54228"/>
                  </a:lnTo>
                  <a:lnTo>
                    <a:pt x="394461" y="31114"/>
                  </a:lnTo>
                  <a:lnTo>
                    <a:pt x="458724" y="14097"/>
                  </a:lnTo>
                  <a:lnTo>
                    <a:pt x="525779" y="3555"/>
                  </a:lnTo>
                  <a:lnTo>
                    <a:pt x="595249" y="0"/>
                  </a:lnTo>
                  <a:lnTo>
                    <a:pt x="630174" y="888"/>
                  </a:lnTo>
                  <a:lnTo>
                    <a:pt x="698500" y="8000"/>
                  </a:lnTo>
                  <a:lnTo>
                    <a:pt x="764158" y="21844"/>
                  </a:lnTo>
                  <a:lnTo>
                    <a:pt x="826897" y="41910"/>
                  </a:lnTo>
                  <a:lnTo>
                    <a:pt x="886078" y="68072"/>
                  </a:lnTo>
                  <a:lnTo>
                    <a:pt x="941451" y="99567"/>
                  </a:lnTo>
                  <a:lnTo>
                    <a:pt x="992377" y="136271"/>
                  </a:lnTo>
                  <a:lnTo>
                    <a:pt x="1038478" y="177673"/>
                  </a:lnTo>
                  <a:lnTo>
                    <a:pt x="1079373" y="223392"/>
                  </a:lnTo>
                  <a:lnTo>
                    <a:pt x="1114552" y="273050"/>
                  </a:lnTo>
                  <a:lnTo>
                    <a:pt x="1143634" y="326136"/>
                  </a:lnTo>
                  <a:lnTo>
                    <a:pt x="1166114" y="382397"/>
                  </a:lnTo>
                  <a:lnTo>
                    <a:pt x="1181480" y="441325"/>
                  </a:lnTo>
                  <a:lnTo>
                    <a:pt x="1189354" y="502665"/>
                  </a:lnTo>
                  <a:lnTo>
                    <a:pt x="1190371" y="534035"/>
                  </a:lnTo>
                  <a:lnTo>
                    <a:pt x="1189227" y="554736"/>
                  </a:lnTo>
                  <a:lnTo>
                    <a:pt x="1190371" y="554736"/>
                  </a:lnTo>
                  <a:lnTo>
                    <a:pt x="1190371" y="1352169"/>
                  </a:lnTo>
                  <a:close/>
                </a:path>
              </a:pathLst>
            </a:custGeom>
            <a:ln w="19050">
              <a:solidFill>
                <a:srgbClr val="0046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763817" y="2022760"/>
            <a:ext cx="948958" cy="821379"/>
          </a:xfrm>
          <a:prstGeom prst="rect">
            <a:avLst/>
          </a:prstGeom>
        </p:spPr>
        <p:txBody>
          <a:bodyPr vert="horz" wrap="square" lIns="0" tIns="43815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b="1" spc="-10" dirty="0">
                <a:solidFill>
                  <a:srgbClr val="004676"/>
                </a:solidFill>
                <a:latin typeface="Arial"/>
                <a:cs typeface="Arial"/>
              </a:rPr>
              <a:t>370</a:t>
            </a:r>
          </a:p>
          <a:p>
            <a:pPr algn="ctr">
              <a:spcBef>
                <a:spcPts val="345"/>
              </a:spcBef>
            </a:pPr>
            <a:r>
              <a:rPr lang="en-US" sz="1200" spc="-10" dirty="0">
                <a:solidFill>
                  <a:srgbClr val="004676"/>
                </a:solidFill>
                <a:latin typeface="Arial"/>
                <a:cs typeface="Arial"/>
              </a:rPr>
              <a:t>Academic and teaching staff</a:t>
            </a:r>
            <a:endParaRPr sz="1200" spc="-10" dirty="0">
              <a:solidFill>
                <a:srgbClr val="004676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4752" y="696350"/>
            <a:ext cx="5049211" cy="566052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603885">
              <a:spcBef>
                <a:spcPts val="100"/>
              </a:spcBef>
            </a:pPr>
            <a:r>
              <a:rPr lang="en-US" sz="3200" b="1" dirty="0">
                <a:solidFill>
                  <a:srgbClr val="004575"/>
                </a:solidFill>
                <a:latin typeface="Arial"/>
                <a:cs typeface="Arial"/>
              </a:rPr>
              <a:t>The EUI</a:t>
            </a:r>
            <a:endParaRPr lang="en-US" dirty="0"/>
          </a:p>
          <a:p>
            <a:pPr marL="12700" marR="603885">
              <a:spcBef>
                <a:spcPts val="100"/>
              </a:spcBef>
            </a:pPr>
            <a:endParaRPr lang="en-US" sz="1500" dirty="0">
              <a:solidFill>
                <a:srgbClr val="004575"/>
              </a:solidFill>
              <a:latin typeface="Arial"/>
              <a:cs typeface="Arial"/>
            </a:endParaRPr>
          </a:p>
          <a:p>
            <a:pPr marL="12700" marR="603885">
              <a:spcBef>
                <a:spcPts val="100"/>
              </a:spcBef>
            </a:pPr>
            <a:r>
              <a:rPr lang="en-US" sz="1500" dirty="0">
                <a:solidFill>
                  <a:srgbClr val="004575"/>
                </a:solidFill>
                <a:latin typeface="Arial"/>
                <a:cs typeface="Arial"/>
              </a:rPr>
              <a:t>Situated in the hills above Florence, Italy, the EUI </a:t>
            </a:r>
            <a:r>
              <a:rPr lang="en-US" sz="1500" b="1" dirty="0"/>
              <a:t>Europe’s postgraduate and postdoctoral research university </a:t>
            </a:r>
            <a:r>
              <a:rPr lang="en-US" sz="1500" dirty="0"/>
              <a:t>dedicated to the social sciences and humanities. </a:t>
            </a:r>
          </a:p>
          <a:p>
            <a:pPr marL="12700" marR="603885">
              <a:spcBef>
                <a:spcPts val="100"/>
              </a:spcBef>
            </a:pPr>
            <a:endParaRPr lang="en-US" sz="1500" dirty="0"/>
          </a:p>
          <a:p>
            <a:pPr marL="12700" marR="603885">
              <a:spcBef>
                <a:spcPts val="100"/>
              </a:spcBef>
            </a:pPr>
            <a:r>
              <a:rPr lang="en-US" sz="1500" dirty="0"/>
              <a:t>Established in </a:t>
            </a:r>
            <a:r>
              <a:rPr lang="en-US" sz="1500" b="1" dirty="0"/>
              <a:t>1972</a:t>
            </a:r>
            <a:r>
              <a:rPr lang="en-US" sz="1500" dirty="0"/>
              <a:t> by the European Union’s founding member states, the EUI is an </a:t>
            </a:r>
            <a:r>
              <a:rPr lang="en-US" sz="1500" b="1" dirty="0"/>
              <a:t>intergovernmental </a:t>
            </a:r>
            <a:r>
              <a:rPr lang="en-US" sz="1500" b="1" dirty="0" err="1"/>
              <a:t>organisation</a:t>
            </a:r>
            <a:r>
              <a:rPr lang="en-US" sz="1500" b="1" dirty="0"/>
              <a:t> </a:t>
            </a:r>
            <a:r>
              <a:rPr lang="en-US" sz="1500" dirty="0"/>
              <a:t>providing advanced academic training and cutting-edge research opportunities.</a:t>
            </a:r>
            <a:endParaRPr lang="en-US" sz="1500" dirty="0">
              <a:cs typeface="Arial"/>
            </a:endParaRPr>
          </a:p>
          <a:p>
            <a:pPr>
              <a:spcBef>
                <a:spcPts val="235"/>
              </a:spcBef>
            </a:pPr>
            <a:endParaRPr lang="en-US" sz="1500" dirty="0">
              <a:solidFill>
                <a:srgbClr val="004575"/>
              </a:solidFill>
              <a:cs typeface="Arial"/>
            </a:endParaRPr>
          </a:p>
          <a:p>
            <a:pPr marL="31750" marR="5080"/>
            <a:r>
              <a:rPr sz="1500" dirty="0">
                <a:solidFill>
                  <a:srgbClr val="004677"/>
                </a:solidFill>
                <a:latin typeface="Arial"/>
                <a:cs typeface="Arial"/>
              </a:rPr>
              <a:t>The</a:t>
            </a:r>
            <a:r>
              <a:rPr sz="1500" spc="-65" dirty="0">
                <a:solidFill>
                  <a:srgbClr val="004677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4677"/>
                </a:solidFill>
                <a:latin typeface="Arial"/>
                <a:cs typeface="Arial"/>
              </a:rPr>
              <a:t>Institute</a:t>
            </a:r>
            <a:r>
              <a:rPr sz="1500" spc="-80" dirty="0">
                <a:solidFill>
                  <a:srgbClr val="004677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4677"/>
                </a:solidFill>
                <a:latin typeface="Arial"/>
                <a:cs typeface="Arial"/>
              </a:rPr>
              <a:t>is</a:t>
            </a:r>
            <a:r>
              <a:rPr sz="1500" spc="-105" dirty="0">
                <a:solidFill>
                  <a:srgbClr val="004677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4677"/>
                </a:solidFill>
                <a:latin typeface="Arial"/>
                <a:cs typeface="Arial"/>
              </a:rPr>
              <a:t>composed</a:t>
            </a:r>
            <a:r>
              <a:rPr sz="1500" spc="-55" dirty="0">
                <a:solidFill>
                  <a:srgbClr val="004677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4677"/>
                </a:solidFill>
                <a:latin typeface="Arial"/>
                <a:cs typeface="Arial"/>
              </a:rPr>
              <a:t>of</a:t>
            </a:r>
            <a:r>
              <a:rPr sz="1500" spc="-100" dirty="0">
                <a:solidFill>
                  <a:srgbClr val="004677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4677"/>
                </a:solidFill>
                <a:latin typeface="Arial"/>
                <a:cs typeface="Arial"/>
              </a:rPr>
              <a:t>four</a:t>
            </a:r>
            <a:r>
              <a:rPr sz="1500" spc="-90" dirty="0">
                <a:solidFill>
                  <a:srgbClr val="004677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4677"/>
                </a:solidFill>
                <a:latin typeface="Arial"/>
                <a:cs typeface="Arial"/>
              </a:rPr>
              <a:t>departments:</a:t>
            </a:r>
            <a:r>
              <a:rPr sz="1500" spc="-35" dirty="0">
                <a:solidFill>
                  <a:srgbClr val="004677"/>
                </a:solidFill>
                <a:latin typeface="Arial"/>
                <a:cs typeface="Arial"/>
              </a:rPr>
              <a:t> </a:t>
            </a:r>
            <a:endParaRPr lang="en-US" sz="1500" dirty="0">
              <a:solidFill>
                <a:srgbClr val="004575"/>
              </a:solidFill>
              <a:latin typeface="Arial"/>
              <a:cs typeface="Arial"/>
            </a:endParaRPr>
          </a:p>
          <a:p>
            <a:pPr marL="31750" marR="5080"/>
            <a:endParaRPr lang="en-US" sz="1500" spc="-35" dirty="0">
              <a:solidFill>
                <a:srgbClr val="004677"/>
              </a:solidFill>
              <a:latin typeface="Arial"/>
              <a:cs typeface="Arial"/>
            </a:endParaRPr>
          </a:p>
          <a:p>
            <a:pPr marL="374650" marR="5080" indent="-342900">
              <a:buFont typeface="Arial"/>
              <a:buChar char="•"/>
            </a:pPr>
            <a:r>
              <a:rPr lang="en-US" sz="1500" i="1" spc="-10" dirty="0">
                <a:solidFill>
                  <a:srgbClr val="2481C4"/>
                </a:solidFill>
                <a:latin typeface="Arial"/>
                <a:cs typeface="Arial"/>
              </a:rPr>
              <a:t>Economics</a:t>
            </a:r>
            <a:endParaRPr lang="en-US" sz="1500" dirty="0">
              <a:solidFill>
                <a:srgbClr val="004575"/>
              </a:solidFill>
              <a:latin typeface="Arial"/>
              <a:cs typeface="Arial"/>
            </a:endParaRPr>
          </a:p>
          <a:p>
            <a:pPr marL="374650" marR="5080" indent="-342900">
              <a:buFont typeface="Arial"/>
              <a:buChar char="•"/>
            </a:pPr>
            <a:r>
              <a:rPr sz="1500" i="1" dirty="0">
                <a:solidFill>
                  <a:srgbClr val="2481C4"/>
                </a:solidFill>
                <a:latin typeface="Arial"/>
                <a:cs typeface="Arial"/>
              </a:rPr>
              <a:t>History</a:t>
            </a:r>
            <a:endParaRPr lang="en-US" sz="1500" i="1" spc="-65" dirty="0">
              <a:solidFill>
                <a:srgbClr val="2481C4"/>
              </a:solidFill>
              <a:latin typeface="Arial"/>
              <a:cs typeface="Arial"/>
            </a:endParaRPr>
          </a:p>
          <a:p>
            <a:pPr marL="374650" marR="5080" indent="-342900">
              <a:buFont typeface="Arial"/>
              <a:buChar char="•"/>
            </a:pPr>
            <a:r>
              <a:rPr sz="1500" i="1" spc="-20" dirty="0">
                <a:solidFill>
                  <a:srgbClr val="2481C4"/>
                </a:solidFill>
                <a:latin typeface="Arial"/>
                <a:cs typeface="Arial"/>
              </a:rPr>
              <a:t>Law</a:t>
            </a:r>
            <a:r>
              <a:rPr sz="1500" i="1" spc="-80" dirty="0">
                <a:solidFill>
                  <a:srgbClr val="2481C4"/>
                </a:solidFill>
                <a:latin typeface="Arial"/>
                <a:cs typeface="Arial"/>
              </a:rPr>
              <a:t> </a:t>
            </a:r>
            <a:endParaRPr lang="en-US" sz="1500" dirty="0">
              <a:solidFill>
                <a:srgbClr val="004575"/>
              </a:solidFill>
              <a:latin typeface="Arial"/>
              <a:cs typeface="Arial"/>
            </a:endParaRPr>
          </a:p>
          <a:p>
            <a:pPr marL="374650" marR="5080" indent="-342900">
              <a:buFont typeface="Arial"/>
              <a:buChar char="•"/>
            </a:pPr>
            <a:r>
              <a:rPr sz="1500" i="1" dirty="0">
                <a:solidFill>
                  <a:srgbClr val="2481C4"/>
                </a:solidFill>
                <a:latin typeface="Arial"/>
                <a:cs typeface="Arial"/>
              </a:rPr>
              <a:t>Political</a:t>
            </a:r>
            <a:r>
              <a:rPr sz="1500" i="1" spc="-70" dirty="0">
                <a:solidFill>
                  <a:srgbClr val="2481C4"/>
                </a:solidFill>
                <a:latin typeface="Arial"/>
                <a:cs typeface="Arial"/>
              </a:rPr>
              <a:t> </a:t>
            </a:r>
            <a:r>
              <a:rPr sz="1500" i="1" dirty="0">
                <a:solidFill>
                  <a:srgbClr val="2481C4"/>
                </a:solidFill>
                <a:latin typeface="Arial"/>
                <a:cs typeface="Arial"/>
              </a:rPr>
              <a:t>and</a:t>
            </a:r>
            <a:r>
              <a:rPr sz="1500" i="1" spc="-30" dirty="0">
                <a:solidFill>
                  <a:srgbClr val="2481C4"/>
                </a:solidFill>
                <a:latin typeface="Arial"/>
                <a:cs typeface="Arial"/>
              </a:rPr>
              <a:t> </a:t>
            </a:r>
            <a:r>
              <a:rPr sz="1500" i="1" spc="-10" dirty="0">
                <a:solidFill>
                  <a:srgbClr val="2481C4"/>
                </a:solidFill>
                <a:latin typeface="Arial"/>
                <a:cs typeface="Arial"/>
              </a:rPr>
              <a:t>Social Sciences</a:t>
            </a:r>
            <a:r>
              <a:rPr sz="1500" i="1" spc="-20" dirty="0">
                <a:solidFill>
                  <a:srgbClr val="2481C4"/>
                </a:solidFill>
                <a:latin typeface="Arial"/>
                <a:cs typeface="Arial"/>
              </a:rPr>
              <a:t> </a:t>
            </a:r>
            <a:endParaRPr lang="en-US" sz="1500" dirty="0">
              <a:solidFill>
                <a:srgbClr val="004575"/>
              </a:solidFill>
              <a:latin typeface="Arial"/>
              <a:cs typeface="Arial"/>
            </a:endParaRPr>
          </a:p>
          <a:p>
            <a:pPr marL="31750" marR="5080"/>
            <a:endParaRPr lang="en-US" sz="1500" i="1" dirty="0">
              <a:solidFill>
                <a:srgbClr val="004575"/>
              </a:solidFill>
              <a:latin typeface="Arial"/>
              <a:cs typeface="Arial"/>
            </a:endParaRPr>
          </a:p>
          <a:p>
            <a:pPr marL="31750" marR="5080"/>
            <a:r>
              <a:rPr sz="1500" dirty="0">
                <a:solidFill>
                  <a:srgbClr val="004676"/>
                </a:solidFill>
                <a:latin typeface="Arial"/>
                <a:cs typeface="Arial"/>
              </a:rPr>
              <a:t>and </a:t>
            </a:r>
            <a:r>
              <a:rPr lang="en-US" sz="1500" dirty="0">
                <a:solidFill>
                  <a:srgbClr val="004676"/>
                </a:solidFill>
                <a:latin typeface="Arial"/>
                <a:cs typeface="Arial"/>
              </a:rPr>
              <a:t>it is home to the</a:t>
            </a:r>
            <a:r>
              <a:rPr sz="1500" dirty="0">
                <a:solidFill>
                  <a:srgbClr val="004676"/>
                </a:solidFill>
                <a:latin typeface="Arial"/>
                <a:cs typeface="Arial"/>
              </a:rPr>
              <a:t> </a:t>
            </a:r>
            <a:r>
              <a:rPr sz="1500" i="1" spc="-20" dirty="0">
                <a:solidFill>
                  <a:srgbClr val="2481C4"/>
                </a:solidFill>
                <a:latin typeface="Arial"/>
                <a:cs typeface="Arial"/>
              </a:rPr>
              <a:t>Florence</a:t>
            </a:r>
            <a:r>
              <a:rPr sz="1500" i="1" spc="-70" dirty="0">
                <a:solidFill>
                  <a:srgbClr val="2481C4"/>
                </a:solidFill>
                <a:latin typeface="Arial"/>
                <a:cs typeface="Arial"/>
              </a:rPr>
              <a:t> </a:t>
            </a:r>
            <a:r>
              <a:rPr sz="1500" i="1" spc="-10" dirty="0">
                <a:solidFill>
                  <a:srgbClr val="2481C4"/>
                </a:solidFill>
                <a:latin typeface="Arial"/>
                <a:cs typeface="Arial"/>
              </a:rPr>
              <a:t>School</a:t>
            </a:r>
            <a:r>
              <a:rPr sz="1500" i="1" spc="-20" dirty="0">
                <a:solidFill>
                  <a:srgbClr val="2481C4"/>
                </a:solidFill>
                <a:latin typeface="Arial"/>
                <a:cs typeface="Arial"/>
              </a:rPr>
              <a:t> </a:t>
            </a:r>
            <a:r>
              <a:rPr sz="1500" i="1" dirty="0">
                <a:solidFill>
                  <a:srgbClr val="2481C4"/>
                </a:solidFill>
                <a:latin typeface="Arial"/>
                <a:cs typeface="Arial"/>
              </a:rPr>
              <a:t>of</a:t>
            </a:r>
            <a:r>
              <a:rPr sz="1500" i="1" spc="-20" dirty="0">
                <a:solidFill>
                  <a:srgbClr val="2481C4"/>
                </a:solidFill>
                <a:latin typeface="Arial"/>
                <a:cs typeface="Arial"/>
              </a:rPr>
              <a:t> </a:t>
            </a:r>
            <a:r>
              <a:rPr sz="1500" i="1" spc="-10" dirty="0">
                <a:solidFill>
                  <a:srgbClr val="2481C4"/>
                </a:solidFill>
                <a:latin typeface="Arial"/>
                <a:cs typeface="Arial"/>
              </a:rPr>
              <a:t>Transnational </a:t>
            </a:r>
            <a:r>
              <a:rPr lang="en-US" sz="1500" i="1" spc="-20" dirty="0">
                <a:solidFill>
                  <a:srgbClr val="2481C4"/>
                </a:solidFill>
                <a:latin typeface="Arial"/>
                <a:cs typeface="Arial"/>
              </a:rPr>
              <a:t>Governance</a:t>
            </a:r>
            <a:r>
              <a:rPr lang="en-US" sz="1500" dirty="0">
                <a:solidFill>
                  <a:srgbClr val="004676"/>
                </a:solidFill>
                <a:latin typeface="Arial"/>
                <a:cs typeface="Arial"/>
              </a:rPr>
              <a:t>,</a:t>
            </a:r>
            <a:r>
              <a:rPr lang="en-US" sz="1500" i="1" spc="-20" dirty="0">
                <a:solidFill>
                  <a:srgbClr val="004677"/>
                </a:solidFill>
                <a:latin typeface="Arial"/>
                <a:cs typeface="Arial"/>
              </a:rPr>
              <a:t> </a:t>
            </a:r>
            <a:r>
              <a:rPr lang="en-US" sz="1500" dirty="0">
                <a:solidFill>
                  <a:srgbClr val="004676"/>
                </a:solidFill>
                <a:latin typeface="Arial"/>
                <a:cs typeface="Arial"/>
              </a:rPr>
              <a:t>the</a:t>
            </a:r>
            <a:r>
              <a:rPr sz="1500" i="1" spc="-35" dirty="0">
                <a:solidFill>
                  <a:srgbClr val="004677"/>
                </a:solidFill>
                <a:latin typeface="Arial"/>
                <a:cs typeface="Arial"/>
              </a:rPr>
              <a:t> </a:t>
            </a:r>
            <a:r>
              <a:rPr sz="1500" i="1" spc="-10" dirty="0">
                <a:solidFill>
                  <a:srgbClr val="2481C4"/>
                </a:solidFill>
                <a:latin typeface="Arial"/>
                <a:cs typeface="Arial"/>
              </a:rPr>
              <a:t>Robert</a:t>
            </a:r>
            <a:r>
              <a:rPr sz="1500" i="1" spc="-65" dirty="0">
                <a:solidFill>
                  <a:srgbClr val="2481C4"/>
                </a:solidFill>
                <a:latin typeface="Arial"/>
                <a:cs typeface="Arial"/>
              </a:rPr>
              <a:t> </a:t>
            </a:r>
            <a:r>
              <a:rPr sz="1500" i="1" spc="-10" dirty="0">
                <a:solidFill>
                  <a:srgbClr val="2481C4"/>
                </a:solidFill>
                <a:latin typeface="Arial"/>
                <a:cs typeface="Arial"/>
              </a:rPr>
              <a:t>Schuman</a:t>
            </a:r>
            <a:r>
              <a:rPr sz="1500" i="1" spc="-80" dirty="0">
                <a:solidFill>
                  <a:srgbClr val="2481C4"/>
                </a:solidFill>
                <a:latin typeface="Arial"/>
                <a:cs typeface="Arial"/>
              </a:rPr>
              <a:t> </a:t>
            </a:r>
            <a:r>
              <a:rPr sz="1500" i="1" dirty="0">
                <a:solidFill>
                  <a:srgbClr val="2481C4"/>
                </a:solidFill>
                <a:latin typeface="Arial"/>
                <a:cs typeface="Arial"/>
              </a:rPr>
              <a:t>Centre</a:t>
            </a:r>
            <a:r>
              <a:rPr sz="1500" i="1" spc="-25" dirty="0">
                <a:solidFill>
                  <a:srgbClr val="2481C4"/>
                </a:solidFill>
                <a:latin typeface="Arial"/>
                <a:cs typeface="Arial"/>
              </a:rPr>
              <a:t> </a:t>
            </a:r>
            <a:r>
              <a:rPr lang="en-US" sz="1500" i="1" spc="-25" dirty="0">
                <a:solidFill>
                  <a:srgbClr val="2481C4"/>
                </a:solidFill>
                <a:latin typeface="Arial"/>
                <a:cs typeface="Arial"/>
              </a:rPr>
              <a:t>for </a:t>
            </a:r>
            <a:r>
              <a:rPr lang="en-US" sz="1500" i="1" spc="-10" dirty="0">
                <a:solidFill>
                  <a:srgbClr val="2481C4"/>
                </a:solidFill>
                <a:latin typeface="Arial"/>
                <a:cs typeface="Arial"/>
              </a:rPr>
              <a:t>Advanced</a:t>
            </a:r>
            <a:r>
              <a:rPr sz="1500" i="1" spc="-80" dirty="0">
                <a:solidFill>
                  <a:srgbClr val="2481C4"/>
                </a:solidFill>
                <a:latin typeface="Arial"/>
                <a:cs typeface="Arial"/>
              </a:rPr>
              <a:t> </a:t>
            </a:r>
            <a:r>
              <a:rPr sz="1500" i="1" spc="-10" dirty="0">
                <a:solidFill>
                  <a:srgbClr val="2481C4"/>
                </a:solidFill>
                <a:latin typeface="Arial"/>
                <a:cs typeface="Arial"/>
              </a:rPr>
              <a:t>Studies</a:t>
            </a:r>
            <a:r>
              <a:rPr lang="en-US" sz="1500" dirty="0">
                <a:solidFill>
                  <a:srgbClr val="004676"/>
                </a:solidFill>
                <a:latin typeface="Arial"/>
                <a:cs typeface="Arial"/>
              </a:rPr>
              <a:t>, and the</a:t>
            </a:r>
            <a:r>
              <a:rPr lang="en-US" sz="1500" i="1" spc="-55" dirty="0">
                <a:solidFill>
                  <a:srgbClr val="004677"/>
                </a:solidFill>
                <a:latin typeface="Arial"/>
                <a:cs typeface="Arial"/>
              </a:rPr>
              <a:t> </a:t>
            </a:r>
            <a:r>
              <a:rPr lang="en-US" sz="1500" i="1" spc="-10" dirty="0">
                <a:solidFill>
                  <a:srgbClr val="2481C4"/>
                </a:solidFill>
                <a:latin typeface="Arial"/>
                <a:cs typeface="Arial"/>
              </a:rPr>
              <a:t>Historical</a:t>
            </a:r>
            <a:r>
              <a:rPr sz="1500" i="1" spc="-160" dirty="0">
                <a:solidFill>
                  <a:srgbClr val="2481C4"/>
                </a:solidFill>
                <a:latin typeface="Arial"/>
                <a:cs typeface="Arial"/>
              </a:rPr>
              <a:t> </a:t>
            </a:r>
            <a:r>
              <a:rPr sz="1500" i="1" dirty="0">
                <a:solidFill>
                  <a:srgbClr val="2481C4"/>
                </a:solidFill>
                <a:latin typeface="Arial"/>
                <a:cs typeface="Arial"/>
              </a:rPr>
              <a:t>Archives</a:t>
            </a:r>
            <a:r>
              <a:rPr sz="1500" i="1" spc="-55" dirty="0">
                <a:solidFill>
                  <a:srgbClr val="2481C4"/>
                </a:solidFill>
                <a:latin typeface="Arial"/>
                <a:cs typeface="Arial"/>
              </a:rPr>
              <a:t> </a:t>
            </a:r>
            <a:r>
              <a:rPr sz="1500" i="1" dirty="0">
                <a:solidFill>
                  <a:srgbClr val="2481C4"/>
                </a:solidFill>
                <a:latin typeface="Arial"/>
                <a:cs typeface="Arial"/>
              </a:rPr>
              <a:t>of</a:t>
            </a:r>
            <a:r>
              <a:rPr sz="1500" i="1" spc="-25" dirty="0">
                <a:solidFill>
                  <a:srgbClr val="2481C4"/>
                </a:solidFill>
                <a:latin typeface="Arial"/>
                <a:cs typeface="Arial"/>
              </a:rPr>
              <a:t> </a:t>
            </a:r>
            <a:r>
              <a:rPr sz="1500" i="1" spc="-20" dirty="0">
                <a:solidFill>
                  <a:srgbClr val="2481C4"/>
                </a:solidFill>
                <a:latin typeface="Arial"/>
                <a:cs typeface="Arial"/>
              </a:rPr>
              <a:t>the</a:t>
            </a:r>
            <a:r>
              <a:rPr sz="1500" i="1" spc="-65" dirty="0">
                <a:solidFill>
                  <a:srgbClr val="2481C4"/>
                </a:solidFill>
                <a:latin typeface="Arial"/>
                <a:cs typeface="Arial"/>
              </a:rPr>
              <a:t> </a:t>
            </a:r>
            <a:r>
              <a:rPr sz="1500" i="1" dirty="0">
                <a:solidFill>
                  <a:srgbClr val="2481C4"/>
                </a:solidFill>
                <a:latin typeface="Arial"/>
                <a:cs typeface="Arial"/>
              </a:rPr>
              <a:t>European</a:t>
            </a:r>
            <a:r>
              <a:rPr sz="1500" i="1" spc="-45" dirty="0">
                <a:solidFill>
                  <a:srgbClr val="2481C4"/>
                </a:solidFill>
                <a:latin typeface="Arial"/>
                <a:cs typeface="Arial"/>
              </a:rPr>
              <a:t> </a:t>
            </a:r>
            <a:r>
              <a:rPr sz="1500" i="1" spc="-10" dirty="0">
                <a:solidFill>
                  <a:srgbClr val="2481C4"/>
                </a:solidFill>
                <a:latin typeface="Arial"/>
                <a:cs typeface="Arial"/>
              </a:rPr>
              <a:t>Union</a:t>
            </a:r>
            <a:r>
              <a:rPr lang="en-US" sz="1500" dirty="0">
                <a:solidFill>
                  <a:srgbClr val="004676"/>
                </a:solidFill>
                <a:latin typeface="Arial"/>
                <a:cs typeface="Arial"/>
              </a:rPr>
              <a:t>.</a:t>
            </a:r>
          </a:p>
        </p:txBody>
      </p:sp>
      <p:grpSp>
        <p:nvGrpSpPr>
          <p:cNvPr id="18" name="object 12">
            <a:extLst>
              <a:ext uri="{FF2B5EF4-FFF2-40B4-BE49-F238E27FC236}">
                <a16:creationId xmlns:a16="http://schemas.microsoft.com/office/drawing/2014/main" id="{E13F09B6-3E6C-EC2B-3DB3-D6B30D6FAD60}"/>
              </a:ext>
            </a:extLst>
          </p:cNvPr>
          <p:cNvGrpSpPr/>
          <p:nvPr/>
        </p:nvGrpSpPr>
        <p:grpSpPr>
          <a:xfrm>
            <a:off x="10100422" y="1619250"/>
            <a:ext cx="1190625" cy="1352550"/>
            <a:chOff x="8639175" y="1619250"/>
            <a:chExt cx="1190625" cy="1352550"/>
          </a:xfrm>
        </p:grpSpPr>
        <p:sp>
          <p:nvSpPr>
            <p:cNvPr id="19" name="object 13">
              <a:extLst>
                <a:ext uri="{FF2B5EF4-FFF2-40B4-BE49-F238E27FC236}">
                  <a16:creationId xmlns:a16="http://schemas.microsoft.com/office/drawing/2014/main" id="{5A7DCD88-C425-755E-AA70-5CE1CA548709}"/>
                </a:ext>
              </a:extLst>
            </p:cNvPr>
            <p:cNvSpPr/>
            <p:nvPr/>
          </p:nvSpPr>
          <p:spPr>
            <a:xfrm>
              <a:off x="8639175" y="1619250"/>
              <a:ext cx="1190625" cy="1352550"/>
            </a:xfrm>
            <a:custGeom>
              <a:avLst/>
              <a:gdLst/>
              <a:ahLst/>
              <a:cxnLst/>
              <a:rect l="l" t="t" r="r" b="b"/>
              <a:pathLst>
                <a:path w="1190625" h="1352550">
                  <a:moveTo>
                    <a:pt x="595249" y="0"/>
                  </a:moveTo>
                  <a:lnTo>
                    <a:pt x="525779" y="3555"/>
                  </a:lnTo>
                  <a:lnTo>
                    <a:pt x="458724" y="14097"/>
                  </a:lnTo>
                  <a:lnTo>
                    <a:pt x="394461" y="31114"/>
                  </a:lnTo>
                  <a:lnTo>
                    <a:pt x="333501" y="54228"/>
                  </a:lnTo>
                  <a:lnTo>
                    <a:pt x="276098" y="83185"/>
                  </a:lnTo>
                  <a:lnTo>
                    <a:pt x="222884" y="117348"/>
                  </a:lnTo>
                  <a:lnTo>
                    <a:pt x="174371" y="156337"/>
                  </a:lnTo>
                  <a:lnTo>
                    <a:pt x="130809" y="200025"/>
                  </a:lnTo>
                  <a:lnTo>
                    <a:pt x="92709" y="247776"/>
                  </a:lnTo>
                  <a:lnTo>
                    <a:pt x="60451" y="299212"/>
                  </a:lnTo>
                  <a:lnTo>
                    <a:pt x="34671" y="353949"/>
                  </a:lnTo>
                  <a:lnTo>
                    <a:pt x="15748" y="411607"/>
                  </a:lnTo>
                  <a:lnTo>
                    <a:pt x="4064" y="471677"/>
                  </a:lnTo>
                  <a:lnTo>
                    <a:pt x="0" y="534035"/>
                  </a:lnTo>
                  <a:lnTo>
                    <a:pt x="1143" y="554736"/>
                  </a:lnTo>
                  <a:lnTo>
                    <a:pt x="0" y="554736"/>
                  </a:lnTo>
                  <a:lnTo>
                    <a:pt x="0" y="1352169"/>
                  </a:lnTo>
                  <a:lnTo>
                    <a:pt x="1190371" y="1352169"/>
                  </a:lnTo>
                  <a:lnTo>
                    <a:pt x="1190371" y="554736"/>
                  </a:lnTo>
                  <a:lnTo>
                    <a:pt x="1189227" y="554736"/>
                  </a:lnTo>
                  <a:lnTo>
                    <a:pt x="1190371" y="534035"/>
                  </a:lnTo>
                  <a:lnTo>
                    <a:pt x="1186433" y="471677"/>
                  </a:lnTo>
                  <a:lnTo>
                    <a:pt x="1174623" y="411607"/>
                  </a:lnTo>
                  <a:lnTo>
                    <a:pt x="1155700" y="353949"/>
                  </a:lnTo>
                  <a:lnTo>
                    <a:pt x="1129919" y="299212"/>
                  </a:lnTo>
                  <a:lnTo>
                    <a:pt x="1097788" y="247776"/>
                  </a:lnTo>
                  <a:lnTo>
                    <a:pt x="1059688" y="200025"/>
                  </a:lnTo>
                  <a:lnTo>
                    <a:pt x="1016126" y="156337"/>
                  </a:lnTo>
                  <a:lnTo>
                    <a:pt x="967485" y="117348"/>
                  </a:lnTo>
                  <a:lnTo>
                    <a:pt x="914273" y="83185"/>
                  </a:lnTo>
                  <a:lnTo>
                    <a:pt x="856996" y="54228"/>
                  </a:lnTo>
                  <a:lnTo>
                    <a:pt x="795908" y="31114"/>
                  </a:lnTo>
                  <a:lnTo>
                    <a:pt x="731647" y="14097"/>
                  </a:lnTo>
                  <a:lnTo>
                    <a:pt x="664591" y="3555"/>
                  </a:lnTo>
                  <a:lnTo>
                    <a:pt x="630174" y="888"/>
                  </a:lnTo>
                  <a:lnTo>
                    <a:pt x="595249" y="0"/>
                  </a:lnTo>
                  <a:close/>
                </a:path>
              </a:pathLst>
            </a:custGeom>
            <a:solidFill>
              <a:srgbClr val="F0C4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814678E8-2E26-74A6-1AC2-EB69878EAB2C}"/>
                </a:ext>
              </a:extLst>
            </p:cNvPr>
            <p:cNvSpPr/>
            <p:nvPr/>
          </p:nvSpPr>
          <p:spPr>
            <a:xfrm>
              <a:off x="8639175" y="1619250"/>
              <a:ext cx="1190625" cy="1352550"/>
            </a:xfrm>
            <a:custGeom>
              <a:avLst/>
              <a:gdLst/>
              <a:ahLst/>
              <a:cxnLst/>
              <a:rect l="l" t="t" r="r" b="b"/>
              <a:pathLst>
                <a:path w="1190625" h="1352550">
                  <a:moveTo>
                    <a:pt x="1190371" y="1352169"/>
                  </a:moveTo>
                  <a:lnTo>
                    <a:pt x="0" y="1352169"/>
                  </a:lnTo>
                  <a:lnTo>
                    <a:pt x="0" y="554736"/>
                  </a:lnTo>
                  <a:lnTo>
                    <a:pt x="1143" y="554736"/>
                  </a:lnTo>
                  <a:lnTo>
                    <a:pt x="0" y="534035"/>
                  </a:lnTo>
                  <a:lnTo>
                    <a:pt x="4064" y="471677"/>
                  </a:lnTo>
                  <a:lnTo>
                    <a:pt x="15748" y="411607"/>
                  </a:lnTo>
                  <a:lnTo>
                    <a:pt x="34671" y="353949"/>
                  </a:lnTo>
                  <a:lnTo>
                    <a:pt x="60451" y="299212"/>
                  </a:lnTo>
                  <a:lnTo>
                    <a:pt x="92709" y="247776"/>
                  </a:lnTo>
                  <a:lnTo>
                    <a:pt x="130809" y="200025"/>
                  </a:lnTo>
                  <a:lnTo>
                    <a:pt x="174371" y="156337"/>
                  </a:lnTo>
                  <a:lnTo>
                    <a:pt x="222884" y="117348"/>
                  </a:lnTo>
                  <a:lnTo>
                    <a:pt x="276098" y="83185"/>
                  </a:lnTo>
                  <a:lnTo>
                    <a:pt x="333501" y="54228"/>
                  </a:lnTo>
                  <a:lnTo>
                    <a:pt x="394461" y="31114"/>
                  </a:lnTo>
                  <a:lnTo>
                    <a:pt x="458724" y="14097"/>
                  </a:lnTo>
                  <a:lnTo>
                    <a:pt x="525779" y="3555"/>
                  </a:lnTo>
                  <a:lnTo>
                    <a:pt x="595249" y="0"/>
                  </a:lnTo>
                  <a:lnTo>
                    <a:pt x="630174" y="888"/>
                  </a:lnTo>
                  <a:lnTo>
                    <a:pt x="698500" y="8000"/>
                  </a:lnTo>
                  <a:lnTo>
                    <a:pt x="764158" y="21844"/>
                  </a:lnTo>
                  <a:lnTo>
                    <a:pt x="826897" y="41910"/>
                  </a:lnTo>
                  <a:lnTo>
                    <a:pt x="886078" y="68072"/>
                  </a:lnTo>
                  <a:lnTo>
                    <a:pt x="941451" y="99567"/>
                  </a:lnTo>
                  <a:lnTo>
                    <a:pt x="992377" y="136271"/>
                  </a:lnTo>
                  <a:lnTo>
                    <a:pt x="1038478" y="177673"/>
                  </a:lnTo>
                  <a:lnTo>
                    <a:pt x="1079373" y="223392"/>
                  </a:lnTo>
                  <a:lnTo>
                    <a:pt x="1114552" y="273050"/>
                  </a:lnTo>
                  <a:lnTo>
                    <a:pt x="1143634" y="326136"/>
                  </a:lnTo>
                  <a:lnTo>
                    <a:pt x="1166114" y="382397"/>
                  </a:lnTo>
                  <a:lnTo>
                    <a:pt x="1181480" y="441325"/>
                  </a:lnTo>
                  <a:lnTo>
                    <a:pt x="1189354" y="502665"/>
                  </a:lnTo>
                  <a:lnTo>
                    <a:pt x="1190371" y="534035"/>
                  </a:lnTo>
                  <a:lnTo>
                    <a:pt x="1189227" y="554736"/>
                  </a:lnTo>
                  <a:lnTo>
                    <a:pt x="1190371" y="554736"/>
                  </a:lnTo>
                  <a:lnTo>
                    <a:pt x="1190371" y="1352169"/>
                  </a:lnTo>
                  <a:close/>
                </a:path>
              </a:pathLst>
            </a:custGeom>
            <a:ln w="19050">
              <a:solidFill>
                <a:srgbClr val="0046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11">
            <a:extLst>
              <a:ext uri="{FF2B5EF4-FFF2-40B4-BE49-F238E27FC236}">
                <a16:creationId xmlns:a16="http://schemas.microsoft.com/office/drawing/2014/main" id="{818C928D-A843-12B9-C9C6-8DA2FC75638C}"/>
              </a:ext>
            </a:extLst>
          </p:cNvPr>
          <p:cNvSpPr txBox="1"/>
          <p:nvPr/>
        </p:nvSpPr>
        <p:spPr>
          <a:xfrm>
            <a:off x="5908049" y="2022760"/>
            <a:ext cx="996950" cy="593111"/>
          </a:xfrm>
          <a:prstGeom prst="rect">
            <a:avLst/>
          </a:prstGeom>
        </p:spPr>
        <p:txBody>
          <a:bodyPr vert="horz" wrap="square" lIns="0" tIns="43815" rIns="0" bIns="0" rtlCol="0" anchor="t">
            <a:spAutoFit/>
          </a:bodyPr>
          <a:lstStyle/>
          <a:p>
            <a:pPr marL="11430" algn="ctr">
              <a:lnSpc>
                <a:spcPct val="100000"/>
              </a:lnSpc>
              <a:spcBef>
                <a:spcPts val="345"/>
              </a:spcBef>
            </a:pPr>
            <a:r>
              <a:rPr lang="en-US" sz="2400" b="1" spc="-25">
                <a:solidFill>
                  <a:srgbClr val="004676"/>
                </a:solidFill>
                <a:latin typeface="Arial"/>
                <a:cs typeface="Arial"/>
              </a:rPr>
              <a:t>1000+</a:t>
            </a:r>
            <a:endParaRPr lang="en-US" sz="2400" spc="-25">
              <a:latin typeface="Arial"/>
              <a:cs typeface="Arial"/>
            </a:endParaRPr>
          </a:p>
          <a:p>
            <a:pPr algn="ctr">
              <a:lnSpc>
                <a:spcPts val="1430"/>
              </a:lnSpc>
            </a:pPr>
            <a:r>
              <a:rPr lang="en-US" sz="1200" spc="-25">
                <a:solidFill>
                  <a:srgbClr val="004676"/>
                </a:solidFill>
                <a:latin typeface="Arial"/>
                <a:cs typeface="Arial"/>
              </a:rPr>
              <a:t>Scholars</a:t>
            </a:r>
            <a:endParaRPr/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99036D77-3BD4-37CD-864C-12737BFAC7FD}"/>
              </a:ext>
            </a:extLst>
          </p:cNvPr>
          <p:cNvSpPr txBox="1"/>
          <p:nvPr/>
        </p:nvSpPr>
        <p:spPr>
          <a:xfrm>
            <a:off x="10201007" y="2022760"/>
            <a:ext cx="996950" cy="782907"/>
          </a:xfrm>
          <a:prstGeom prst="rect">
            <a:avLst/>
          </a:prstGeom>
        </p:spPr>
        <p:txBody>
          <a:bodyPr vert="horz" wrap="square" lIns="0" tIns="43815" rIns="0" bIns="0" rtlCol="0" anchor="t">
            <a:spAutoFit/>
          </a:bodyPr>
          <a:lstStyle/>
          <a:p>
            <a:pPr marL="11430" algn="ctr">
              <a:spcBef>
                <a:spcPts val="345"/>
              </a:spcBef>
            </a:pPr>
            <a:r>
              <a:rPr lang="en-US" sz="2400" b="1" spc="-25">
                <a:solidFill>
                  <a:srgbClr val="004676"/>
                </a:solidFill>
                <a:latin typeface="Arial"/>
                <a:cs typeface="Arial"/>
              </a:rPr>
              <a:t>344 </a:t>
            </a:r>
            <a:r>
              <a:rPr lang="en-US" sz="1200" spc="-10">
                <a:solidFill>
                  <a:srgbClr val="004676"/>
                </a:solidFill>
                <a:latin typeface="Arial"/>
                <a:cs typeface="Arial"/>
              </a:rPr>
              <a:t>Administrative staff</a:t>
            </a:r>
          </a:p>
        </p:txBody>
      </p:sp>
    </p:spTree>
    <p:extLst>
      <p:ext uri="{BB962C8B-B14F-4D97-AF65-F5344CB8AC3E}">
        <p14:creationId xmlns:p14="http://schemas.microsoft.com/office/powerpoint/2010/main" val="3446994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DC7B6-7274-5445-AB10-683A8E54A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557" y="2269352"/>
            <a:ext cx="6940267" cy="2387600"/>
          </a:xfrm>
        </p:spPr>
        <p:txBody>
          <a:bodyPr/>
          <a:lstStyle/>
          <a:p>
            <a:r>
              <a:rPr lang="es-ES" b="0" dirty="0"/>
              <a:t>Thank you!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017C71A-7909-7748-A386-373F11372B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557" y="4373271"/>
            <a:ext cx="5150536" cy="156724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endParaRPr lang="en-US" sz="2000" dirty="0">
              <a:solidFill>
                <a:srgbClr val="00396A"/>
              </a:solidFill>
            </a:endParaRPr>
          </a:p>
          <a:p>
            <a:endParaRPr lang="es-E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346" y="5859558"/>
            <a:ext cx="1878227" cy="58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56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academic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977" y="1854200"/>
            <a:ext cx="10699186" cy="406654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Join our culturally diverse academic community – study alongside 1000+ scholars </a:t>
            </a:r>
            <a:r>
              <a:rPr lang="en-GB"/>
              <a:t>from 100+ </a:t>
            </a:r>
            <a:r>
              <a:rPr lang="en-GB" dirty="0"/>
              <a:t>countries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F1E5-F080-0048-9372-CF230FDE727D}" type="slidenum">
              <a:rPr lang="es-ES" smtClean="0"/>
              <a:t>3</a:t>
            </a:fld>
            <a:endParaRPr lang="es-ES" dirty="0"/>
          </a:p>
        </p:txBody>
      </p:sp>
      <p:grpSp>
        <p:nvGrpSpPr>
          <p:cNvPr id="5" name="Gruppo 2"/>
          <p:cNvGrpSpPr/>
          <p:nvPr/>
        </p:nvGrpSpPr>
        <p:grpSpPr>
          <a:xfrm>
            <a:off x="1956275" y="2857378"/>
            <a:ext cx="3561322" cy="1015662"/>
            <a:chOff x="368434" y="2019457"/>
            <a:chExt cx="3561322" cy="599371"/>
          </a:xfrm>
        </p:grpSpPr>
        <p:sp>
          <p:nvSpPr>
            <p:cNvPr id="6" name="CasellaDiTesto 7"/>
            <p:cNvSpPr txBox="1"/>
            <p:nvPr/>
          </p:nvSpPr>
          <p:spPr>
            <a:xfrm>
              <a:off x="368434" y="2073826"/>
              <a:ext cx="891428" cy="424415"/>
            </a:xfrm>
            <a:prstGeom prst="rect">
              <a:avLst/>
            </a:prstGeom>
            <a:solidFill>
              <a:srgbClr val="00396A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it-IT" sz="2800" dirty="0">
                  <a:solidFill>
                    <a:schemeClr val="bg1"/>
                  </a:solidFill>
                  <a:latin typeface="+mj-lt"/>
                  <a:cs typeface="Times New Roman"/>
                </a:rPr>
                <a:t>590+</a:t>
              </a: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1280460" y="2019457"/>
              <a:ext cx="2649296" cy="599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+mj-lt"/>
                  <a:cs typeface="Times New Roman" pitchFamily="18" charset="0"/>
                </a:rPr>
                <a:t>Full-time researchers (PhD, LLM and MRes)</a:t>
              </a:r>
              <a:endParaRPr lang="it-IT" sz="2000" dirty="0">
                <a:solidFill>
                  <a:schemeClr val="tx2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8" name="Gruppo 3"/>
          <p:cNvGrpSpPr/>
          <p:nvPr/>
        </p:nvGrpSpPr>
        <p:grpSpPr>
          <a:xfrm>
            <a:off x="1956275" y="3968052"/>
            <a:ext cx="3263767" cy="739744"/>
            <a:chOff x="370003" y="2733646"/>
            <a:chExt cx="3263767" cy="739744"/>
          </a:xfrm>
        </p:grpSpPr>
        <p:sp>
          <p:nvSpPr>
            <p:cNvPr id="9" name="CasellaDiTesto 4"/>
            <p:cNvSpPr txBox="1"/>
            <p:nvPr/>
          </p:nvSpPr>
          <p:spPr>
            <a:xfrm>
              <a:off x="370003" y="2733646"/>
              <a:ext cx="891428" cy="739744"/>
            </a:xfrm>
            <a:prstGeom prst="rect">
              <a:avLst/>
            </a:prstGeom>
            <a:solidFill>
              <a:srgbClr val="2164A2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it-IT" sz="2800" dirty="0">
                  <a:solidFill>
                    <a:schemeClr val="bg1"/>
                  </a:solidFill>
                  <a:latin typeface="+mj-lt"/>
                  <a:cs typeface="Times New Roman"/>
                </a:rPr>
                <a:t>150+</a:t>
              </a:r>
            </a:p>
          </p:txBody>
        </p:sp>
        <p:sp>
          <p:nvSpPr>
            <p:cNvPr id="10" name="CasellaDiTesto 11"/>
            <p:cNvSpPr txBox="1"/>
            <p:nvPr/>
          </p:nvSpPr>
          <p:spPr>
            <a:xfrm>
              <a:off x="1261431" y="2765504"/>
              <a:ext cx="2372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+mj-lt"/>
                  <a:cs typeface="Times New Roman" pitchFamily="18" charset="0"/>
                </a:rPr>
                <a:t>Full- and part-time professors </a:t>
              </a:r>
              <a:endParaRPr lang="en-US" sz="10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11" name="Gruppo 5"/>
          <p:cNvGrpSpPr/>
          <p:nvPr/>
        </p:nvGrpSpPr>
        <p:grpSpPr>
          <a:xfrm>
            <a:off x="1976873" y="4923555"/>
            <a:ext cx="3243169" cy="736601"/>
            <a:chOff x="370002" y="3529925"/>
            <a:chExt cx="3243169" cy="736601"/>
          </a:xfrm>
        </p:grpSpPr>
        <p:sp>
          <p:nvSpPr>
            <p:cNvPr id="12" name="CasellaDiTesto 9"/>
            <p:cNvSpPr txBox="1"/>
            <p:nvPr/>
          </p:nvSpPr>
          <p:spPr>
            <a:xfrm>
              <a:off x="370002" y="3529926"/>
              <a:ext cx="891428" cy="736600"/>
            </a:xfrm>
            <a:prstGeom prst="rect">
              <a:avLst/>
            </a:prstGeom>
            <a:solidFill>
              <a:srgbClr val="00396A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it-IT" sz="2800" dirty="0">
                  <a:solidFill>
                    <a:schemeClr val="bg1"/>
                  </a:solidFill>
                  <a:latin typeface="+mj-lt"/>
                  <a:cs typeface="Times New Roman"/>
                </a:rPr>
                <a:t>120+</a:t>
              </a: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1261430" y="3529925"/>
              <a:ext cx="23517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+mj-lt"/>
                  <a:cs typeface="Times New Roman" pitchFamily="18" charset="0"/>
                </a:rPr>
                <a:t>Full-time fellows</a:t>
              </a:r>
            </a:p>
            <a:p>
              <a:r>
                <a:rPr lang="en-US" sz="1600" dirty="0">
                  <a:solidFill>
                    <a:schemeClr val="tx2">
                      <a:lumMod val="75000"/>
                    </a:schemeClr>
                  </a:solidFill>
                  <a:latin typeface="+mj-lt"/>
                  <a:cs typeface="Times New Roman" pitchFamily="18" charset="0"/>
                </a:rPr>
                <a:t>(post-doctoral and senior)</a:t>
              </a:r>
              <a:endParaRPr lang="it-IT" sz="1600" dirty="0">
                <a:solidFill>
                  <a:schemeClr val="tx2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14" name="Gruppo 14"/>
          <p:cNvGrpSpPr/>
          <p:nvPr/>
        </p:nvGrpSpPr>
        <p:grpSpPr>
          <a:xfrm>
            <a:off x="6071036" y="2965805"/>
            <a:ext cx="2778203" cy="707888"/>
            <a:chOff x="385769" y="4418145"/>
            <a:chExt cx="2778203" cy="707888"/>
          </a:xfrm>
        </p:grpSpPr>
        <p:sp>
          <p:nvSpPr>
            <p:cNvPr id="15" name="CasellaDiTesto 10"/>
            <p:cNvSpPr txBox="1"/>
            <p:nvPr/>
          </p:nvSpPr>
          <p:spPr>
            <a:xfrm>
              <a:off x="385769" y="4418145"/>
              <a:ext cx="877230" cy="707888"/>
            </a:xfrm>
            <a:prstGeom prst="rect">
              <a:avLst/>
            </a:prstGeom>
            <a:solidFill>
              <a:srgbClr val="2164A2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it-IT" sz="2800" dirty="0">
                  <a:solidFill>
                    <a:schemeClr val="bg1"/>
                  </a:solidFill>
                  <a:latin typeface="+mj-lt"/>
                  <a:cs typeface="Times New Roman"/>
                </a:rPr>
                <a:t>60+</a:t>
              </a:r>
            </a:p>
          </p:txBody>
        </p:sp>
        <p:sp>
          <p:nvSpPr>
            <p:cNvPr id="16" name="CasellaDiTesto 13"/>
            <p:cNvSpPr txBox="1"/>
            <p:nvPr/>
          </p:nvSpPr>
          <p:spPr>
            <a:xfrm>
              <a:off x="1262999" y="4418145"/>
              <a:ext cx="19009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+mj-lt"/>
                  <a:cs typeface="Times New Roman" pitchFamily="18" charset="0"/>
                </a:rPr>
                <a:t>Visiting Students</a:t>
              </a:r>
            </a:p>
          </p:txBody>
        </p:sp>
      </p:grpSp>
      <p:grpSp>
        <p:nvGrpSpPr>
          <p:cNvPr id="17" name="Gruppo 5">
            <a:extLst>
              <a:ext uri="{FF2B5EF4-FFF2-40B4-BE49-F238E27FC236}">
                <a16:creationId xmlns:a16="http://schemas.microsoft.com/office/drawing/2014/main" id="{77FD6241-F4DC-C04C-8EB7-CB5335BEB021}"/>
              </a:ext>
            </a:extLst>
          </p:cNvPr>
          <p:cNvGrpSpPr/>
          <p:nvPr/>
        </p:nvGrpSpPr>
        <p:grpSpPr>
          <a:xfrm>
            <a:off x="6071036" y="3999910"/>
            <a:ext cx="3217922" cy="707886"/>
            <a:chOff x="262069" y="3545833"/>
            <a:chExt cx="3217922" cy="707886"/>
          </a:xfrm>
        </p:grpSpPr>
        <p:sp>
          <p:nvSpPr>
            <p:cNvPr id="18" name="CasellaDiTesto 9">
              <a:extLst>
                <a:ext uri="{FF2B5EF4-FFF2-40B4-BE49-F238E27FC236}">
                  <a16:creationId xmlns:a16="http://schemas.microsoft.com/office/drawing/2014/main" id="{BAD057D9-D39C-EC45-955B-2C5CA2E89348}"/>
                </a:ext>
              </a:extLst>
            </p:cNvPr>
            <p:cNvSpPr txBox="1"/>
            <p:nvPr/>
          </p:nvSpPr>
          <p:spPr>
            <a:xfrm>
              <a:off x="262069" y="3545833"/>
              <a:ext cx="874914" cy="707886"/>
            </a:xfrm>
            <a:prstGeom prst="rect">
              <a:avLst/>
            </a:prstGeom>
            <a:solidFill>
              <a:srgbClr val="00396A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it-IT" sz="2800" dirty="0">
                  <a:solidFill>
                    <a:schemeClr val="bg1"/>
                  </a:solidFill>
                  <a:latin typeface="+mj-lt"/>
                  <a:cs typeface="Times New Roman"/>
                </a:rPr>
                <a:t>100+</a:t>
              </a:r>
            </a:p>
          </p:txBody>
        </p:sp>
        <p:sp>
          <p:nvSpPr>
            <p:cNvPr id="19" name="CasellaDiTesto 12">
              <a:extLst>
                <a:ext uri="{FF2B5EF4-FFF2-40B4-BE49-F238E27FC236}">
                  <a16:creationId xmlns:a16="http://schemas.microsoft.com/office/drawing/2014/main" id="{2B14561C-44D5-4042-8F18-F6704A212E7F}"/>
                </a:ext>
              </a:extLst>
            </p:cNvPr>
            <p:cNvSpPr txBox="1"/>
            <p:nvPr/>
          </p:nvSpPr>
          <p:spPr>
            <a:xfrm>
              <a:off x="1128250" y="3690983"/>
              <a:ext cx="23517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+mj-lt"/>
                  <a:cs typeface="Times New Roman" pitchFamily="18" charset="0"/>
                </a:rPr>
                <a:t>STG Master Students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3230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431ED-0567-D729-8130-75D5C8DB0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F1E5-F080-0048-9372-CF230FDE727D}" type="slidenum">
              <a:rPr lang="es-ES" smtClean="0"/>
              <a:t>4</a:t>
            </a:fld>
            <a:endParaRPr lang="es-E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9E4F370-C209-8769-6AAD-F0C004465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61" y="686371"/>
            <a:ext cx="10699186" cy="1325563"/>
          </a:xfrm>
        </p:spPr>
        <p:txBody>
          <a:bodyPr/>
          <a:lstStyle/>
          <a:p>
            <a:r>
              <a:rPr lang="en-GB" dirty="0"/>
              <a:t>Internationally Recognised</a:t>
            </a:r>
            <a:br>
              <a:rPr lang="en-GB" sz="2000" dirty="0"/>
            </a:br>
            <a:endParaRPr lang="en-GB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447C19-206B-E7B9-EDE6-AD2852BDC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759" y="1952685"/>
            <a:ext cx="4386902" cy="451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4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72275" y="619124"/>
              <a:ext cx="5419725" cy="2905125"/>
            </a:xfrm>
            <a:custGeom>
              <a:avLst/>
              <a:gdLst/>
              <a:ahLst/>
              <a:cxnLst/>
              <a:rect l="l" t="t" r="r" b="b"/>
              <a:pathLst>
                <a:path w="5419725" h="2905125">
                  <a:moveTo>
                    <a:pt x="5419725" y="0"/>
                  </a:moveTo>
                  <a:lnTo>
                    <a:pt x="1428750" y="0"/>
                  </a:lnTo>
                  <a:lnTo>
                    <a:pt x="1428750" y="8470"/>
                  </a:lnTo>
                  <a:lnTo>
                    <a:pt x="1425181" y="8013"/>
                  </a:lnTo>
                  <a:lnTo>
                    <a:pt x="1376083" y="3594"/>
                  </a:lnTo>
                  <a:lnTo>
                    <a:pt x="1326451" y="901"/>
                  </a:lnTo>
                  <a:lnTo>
                    <a:pt x="1276350" y="0"/>
                  </a:lnTo>
                  <a:lnTo>
                    <a:pt x="1226235" y="901"/>
                  </a:lnTo>
                  <a:lnTo>
                    <a:pt x="1176604" y="3594"/>
                  </a:lnTo>
                  <a:lnTo>
                    <a:pt x="1127506" y="8013"/>
                  </a:lnTo>
                  <a:lnTo>
                    <a:pt x="1078966" y="14160"/>
                  </a:lnTo>
                  <a:lnTo>
                    <a:pt x="1031024" y="21983"/>
                  </a:lnTo>
                  <a:lnTo>
                    <a:pt x="983703" y="31445"/>
                  </a:lnTo>
                  <a:lnTo>
                    <a:pt x="937056" y="42532"/>
                  </a:lnTo>
                  <a:lnTo>
                    <a:pt x="891108" y="55194"/>
                  </a:lnTo>
                  <a:lnTo>
                    <a:pt x="845908" y="69418"/>
                  </a:lnTo>
                  <a:lnTo>
                    <a:pt x="801471" y="85140"/>
                  </a:lnTo>
                  <a:lnTo>
                    <a:pt x="757847" y="102349"/>
                  </a:lnTo>
                  <a:lnTo>
                    <a:pt x="715060" y="121018"/>
                  </a:lnTo>
                  <a:lnTo>
                    <a:pt x="673163" y="141097"/>
                  </a:lnTo>
                  <a:lnTo>
                    <a:pt x="632167" y="162547"/>
                  </a:lnTo>
                  <a:lnTo>
                    <a:pt x="592137" y="185356"/>
                  </a:lnTo>
                  <a:lnTo>
                    <a:pt x="553085" y="209486"/>
                  </a:lnTo>
                  <a:lnTo>
                    <a:pt x="515048" y="234899"/>
                  </a:lnTo>
                  <a:lnTo>
                    <a:pt x="478078" y="261556"/>
                  </a:lnTo>
                  <a:lnTo>
                    <a:pt x="442188" y="289433"/>
                  </a:lnTo>
                  <a:lnTo>
                    <a:pt x="407441" y="318503"/>
                  </a:lnTo>
                  <a:lnTo>
                    <a:pt x="373849" y="348716"/>
                  </a:lnTo>
                  <a:lnTo>
                    <a:pt x="341452" y="380047"/>
                  </a:lnTo>
                  <a:lnTo>
                    <a:pt x="310299" y="412470"/>
                  </a:lnTo>
                  <a:lnTo>
                    <a:pt x="280416" y="445935"/>
                  </a:lnTo>
                  <a:lnTo>
                    <a:pt x="251828" y="480428"/>
                  </a:lnTo>
                  <a:lnTo>
                    <a:pt x="224586" y="515899"/>
                  </a:lnTo>
                  <a:lnTo>
                    <a:pt x="198716" y="552335"/>
                  </a:lnTo>
                  <a:lnTo>
                    <a:pt x="174269" y="589686"/>
                  </a:lnTo>
                  <a:lnTo>
                    <a:pt x="151257" y="627913"/>
                  </a:lnTo>
                  <a:lnTo>
                    <a:pt x="129730" y="667004"/>
                  </a:lnTo>
                  <a:lnTo>
                    <a:pt x="109728" y="706920"/>
                  </a:lnTo>
                  <a:lnTo>
                    <a:pt x="91274" y="747610"/>
                  </a:lnTo>
                  <a:lnTo>
                    <a:pt x="74409" y="789063"/>
                  </a:lnTo>
                  <a:lnTo>
                    <a:pt x="59169" y="831240"/>
                  </a:lnTo>
                  <a:lnTo>
                    <a:pt x="45593" y="874102"/>
                  </a:lnTo>
                  <a:lnTo>
                    <a:pt x="33705" y="917613"/>
                  </a:lnTo>
                  <a:lnTo>
                    <a:pt x="23558" y="961758"/>
                  </a:lnTo>
                  <a:lnTo>
                    <a:pt x="15163" y="1006487"/>
                  </a:lnTo>
                  <a:lnTo>
                    <a:pt x="8585" y="1051775"/>
                  </a:lnTo>
                  <a:lnTo>
                    <a:pt x="3835" y="1097584"/>
                  </a:lnTo>
                  <a:lnTo>
                    <a:pt x="965" y="1143876"/>
                  </a:lnTo>
                  <a:lnTo>
                    <a:pt x="0" y="1190625"/>
                  </a:lnTo>
                  <a:lnTo>
                    <a:pt x="1270" y="1201928"/>
                  </a:lnTo>
                  <a:lnTo>
                    <a:pt x="0" y="1201928"/>
                  </a:lnTo>
                  <a:lnTo>
                    <a:pt x="0" y="2905125"/>
                  </a:lnTo>
                  <a:lnTo>
                    <a:pt x="1428750" y="2905125"/>
                  </a:lnTo>
                  <a:lnTo>
                    <a:pt x="2552700" y="2905125"/>
                  </a:lnTo>
                  <a:lnTo>
                    <a:pt x="5419725" y="2905125"/>
                  </a:lnTo>
                  <a:lnTo>
                    <a:pt x="5419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414874" y="1737887"/>
            <a:ext cx="4140106" cy="1331775"/>
          </a:xfrm>
          <a:prstGeom prst="rect">
            <a:avLst/>
          </a:prstGeom>
        </p:spPr>
        <p:txBody>
          <a:bodyPr vert="horz" wrap="square" lIns="0" tIns="15875" rIns="0" bIns="0" rtlCol="0" anchor="t">
            <a:spAutoFit/>
          </a:bodyPr>
          <a:lstStyle/>
          <a:p>
            <a:pPr marL="298450" indent="-285750">
              <a:spcBef>
                <a:spcPts val="125"/>
              </a:spcBef>
              <a:buClr>
                <a:srgbClr val="004575"/>
              </a:buClr>
              <a:buFont typeface="Arial"/>
              <a:buChar char="•"/>
              <a:tabLst>
                <a:tab pos="298450" algn="l"/>
              </a:tabLst>
            </a:pPr>
            <a:r>
              <a:rPr sz="1400" b="1" dirty="0">
                <a:solidFill>
                  <a:srgbClr val="004575"/>
                </a:solidFill>
                <a:latin typeface="Arial"/>
                <a:cs typeface="Arial"/>
              </a:rPr>
              <a:t>PhD</a:t>
            </a:r>
            <a:r>
              <a:rPr sz="1400" spc="15" dirty="0">
                <a:solidFill>
                  <a:srgbClr val="004575"/>
                </a:solidFill>
                <a:latin typeface="Arial"/>
                <a:cs typeface="Arial"/>
              </a:rPr>
              <a:t> </a:t>
            </a:r>
            <a:r>
              <a:rPr sz="1400" spc="-10" dirty="0" err="1">
                <a:solidFill>
                  <a:srgbClr val="004575"/>
                </a:solidFill>
                <a:latin typeface="Arial"/>
                <a:cs typeface="Arial"/>
              </a:rPr>
              <a:t>programmes</a:t>
            </a:r>
            <a:r>
              <a:rPr lang="en-US" sz="1400" spc="-10" dirty="0">
                <a:solidFill>
                  <a:srgbClr val="004575"/>
                </a:solidFill>
                <a:latin typeface="Arial"/>
                <a:cs typeface="Arial"/>
              </a:rPr>
              <a:t> (fully-funded)</a:t>
            </a:r>
            <a:endParaRPr sz="1400" dirty="0">
              <a:latin typeface="Arial"/>
              <a:cs typeface="Arial"/>
            </a:endParaRPr>
          </a:p>
          <a:p>
            <a:pPr marL="298450" indent="-285750">
              <a:lnSpc>
                <a:spcPts val="1650"/>
              </a:lnSpc>
              <a:buChar char="•"/>
              <a:tabLst>
                <a:tab pos="298450" algn="l"/>
              </a:tabLst>
            </a:pPr>
            <a:r>
              <a:rPr sz="1400" b="1" dirty="0">
                <a:solidFill>
                  <a:srgbClr val="004575"/>
                </a:solidFill>
                <a:latin typeface="Arial"/>
                <a:cs typeface="Arial"/>
              </a:rPr>
              <a:t>Master</a:t>
            </a:r>
            <a:r>
              <a:rPr sz="1400" b="1" spc="-60" dirty="0">
                <a:solidFill>
                  <a:srgbClr val="004575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4575"/>
                </a:solidFill>
                <a:latin typeface="Arial"/>
                <a:cs typeface="Arial"/>
              </a:rPr>
              <a:t>of</a:t>
            </a:r>
            <a:r>
              <a:rPr sz="1400" b="1" spc="-55" dirty="0">
                <a:solidFill>
                  <a:srgbClr val="004575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4575"/>
                </a:solidFill>
                <a:latin typeface="Arial"/>
                <a:cs typeface="Arial"/>
              </a:rPr>
              <a:t>Arts</a:t>
            </a:r>
            <a:r>
              <a:rPr sz="1400" spc="5" dirty="0">
                <a:solidFill>
                  <a:srgbClr val="00457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4575"/>
                </a:solidFill>
                <a:latin typeface="Arial"/>
                <a:cs typeface="Arial"/>
              </a:rPr>
              <a:t>in</a:t>
            </a:r>
            <a:r>
              <a:rPr sz="1400" spc="-75" dirty="0">
                <a:solidFill>
                  <a:srgbClr val="004575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4575"/>
                </a:solidFill>
                <a:latin typeface="Arial"/>
                <a:cs typeface="Arial"/>
              </a:rPr>
              <a:t>Transnational</a:t>
            </a:r>
            <a:r>
              <a:rPr sz="1400" spc="-55" dirty="0">
                <a:solidFill>
                  <a:srgbClr val="004575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4575"/>
                </a:solidFill>
                <a:latin typeface="Arial"/>
                <a:cs typeface="Arial"/>
              </a:rPr>
              <a:t>Governance</a:t>
            </a:r>
            <a:endParaRPr sz="1400" dirty="0">
              <a:latin typeface="Arial"/>
              <a:cs typeface="Arial"/>
            </a:endParaRPr>
          </a:p>
          <a:p>
            <a:pPr marL="298450" indent="-285750">
              <a:lnSpc>
                <a:spcPts val="1650"/>
              </a:lnSpc>
              <a:buFontTx/>
              <a:buChar char="•"/>
              <a:tabLst>
                <a:tab pos="298450" algn="l"/>
              </a:tabLst>
            </a:pPr>
            <a:r>
              <a:rPr lang="en-US" sz="1400" b="1" spc="-10" dirty="0">
                <a:solidFill>
                  <a:srgbClr val="004575"/>
                </a:solidFill>
                <a:latin typeface="Arial"/>
                <a:cs typeface="Arial"/>
              </a:rPr>
              <a:t>Master of Research</a:t>
            </a:r>
            <a:r>
              <a:rPr lang="en-US" sz="1400" spc="-10" dirty="0">
                <a:solidFill>
                  <a:srgbClr val="004575"/>
                </a:solidFill>
                <a:latin typeface="Arial"/>
                <a:cs typeface="Arial"/>
              </a:rPr>
              <a:t> in Economics</a:t>
            </a:r>
          </a:p>
          <a:p>
            <a:pPr marL="298450" indent="-285750">
              <a:lnSpc>
                <a:spcPts val="1664"/>
              </a:lnSpc>
              <a:buFont typeface="Arial"/>
              <a:buChar char="•"/>
              <a:tabLst>
                <a:tab pos="298450" algn="l"/>
              </a:tabLst>
            </a:pPr>
            <a:r>
              <a:rPr lang="en-US" sz="1400" b="1" dirty="0">
                <a:solidFill>
                  <a:srgbClr val="004575"/>
                </a:solidFill>
                <a:latin typeface="Arial"/>
                <a:cs typeface="Arial"/>
              </a:rPr>
              <a:t>Fellowship</a:t>
            </a:r>
            <a:r>
              <a:rPr lang="en-US" sz="1400" dirty="0">
                <a:solidFill>
                  <a:srgbClr val="004575"/>
                </a:solidFill>
                <a:latin typeface="Arial"/>
                <a:cs typeface="Arial"/>
              </a:rPr>
              <a:t> opportunities</a:t>
            </a:r>
          </a:p>
          <a:p>
            <a:pPr marL="298450" indent="-285750">
              <a:lnSpc>
                <a:spcPts val="1664"/>
              </a:lnSpc>
              <a:buFont typeface="Arial"/>
              <a:buChar char="•"/>
              <a:tabLst>
                <a:tab pos="298450" algn="l"/>
              </a:tabLst>
            </a:pPr>
            <a:r>
              <a:rPr sz="1400" b="1" dirty="0">
                <a:solidFill>
                  <a:srgbClr val="004575"/>
                </a:solidFill>
                <a:latin typeface="Arial"/>
                <a:cs typeface="Arial"/>
              </a:rPr>
              <a:t>Executive</a:t>
            </a:r>
            <a:r>
              <a:rPr sz="1400" b="1" spc="-65" dirty="0">
                <a:solidFill>
                  <a:srgbClr val="004575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4575"/>
                </a:solidFill>
                <a:latin typeface="Arial"/>
                <a:cs typeface="Arial"/>
              </a:rPr>
              <a:t>Education</a:t>
            </a:r>
            <a:endParaRPr sz="1400" b="1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50"/>
              </a:spcBef>
              <a:buFont typeface="Arial"/>
              <a:buChar char="•"/>
              <a:tabLst>
                <a:tab pos="298450" algn="l"/>
              </a:tabLst>
            </a:pPr>
            <a:r>
              <a:rPr sz="1400" b="1" dirty="0">
                <a:solidFill>
                  <a:srgbClr val="004575"/>
                </a:solidFill>
                <a:latin typeface="Arial"/>
                <a:cs typeface="Arial"/>
              </a:rPr>
              <a:t>Global</a:t>
            </a:r>
            <a:r>
              <a:rPr sz="1400" b="1" spc="-40" dirty="0">
                <a:solidFill>
                  <a:srgbClr val="004575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4575"/>
                </a:solidFill>
                <a:latin typeface="Arial"/>
                <a:cs typeface="Arial"/>
              </a:rPr>
              <a:t>Executive</a:t>
            </a:r>
            <a:r>
              <a:rPr sz="1400" b="1" spc="-65" dirty="0">
                <a:solidFill>
                  <a:srgbClr val="004575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4575"/>
                </a:solidFill>
                <a:latin typeface="Arial"/>
                <a:cs typeface="Arial"/>
              </a:rPr>
              <a:t>Master</a:t>
            </a:r>
            <a:endParaRPr sz="1400" b="1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418705" y="1103249"/>
            <a:ext cx="4130040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>
                <a:solidFill>
                  <a:srgbClr val="004575"/>
                </a:solidFill>
              </a:rPr>
              <a:t>Our</a:t>
            </a:r>
            <a:r>
              <a:rPr sz="3200" spc="-30">
                <a:solidFill>
                  <a:srgbClr val="004575"/>
                </a:solidFill>
              </a:rPr>
              <a:t> </a:t>
            </a:r>
            <a:r>
              <a:rPr sz="3200">
                <a:solidFill>
                  <a:srgbClr val="004575"/>
                </a:solidFill>
              </a:rPr>
              <a:t>educational</a:t>
            </a:r>
            <a:r>
              <a:rPr sz="3200" spc="-50">
                <a:solidFill>
                  <a:srgbClr val="004575"/>
                </a:solidFill>
              </a:rPr>
              <a:t> </a:t>
            </a:r>
            <a:r>
              <a:rPr sz="3200" spc="-10">
                <a:solidFill>
                  <a:srgbClr val="004575"/>
                </a:solidFill>
              </a:rPr>
              <a:t>offer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4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202887" y="3825073"/>
            <a:ext cx="2273193" cy="381002"/>
          </a:xfrm>
          <a:prstGeom prst="rect">
            <a:avLst/>
          </a:prstGeom>
        </p:spPr>
        <p:txBody>
          <a:bodyPr vert="horz" wrap="square" lIns="0" tIns="15240" rIns="0" bIns="0" rtlCol="0" anchor="t">
            <a:spAutoFit/>
          </a:bodyPr>
          <a:lstStyle/>
          <a:p>
            <a:pPr marL="12700" marR="5080" lvl="0" indent="-118745" algn="ctr" defTabSz="914400" rtl="0" eaLnBrk="1" fontAlgn="auto" latinLnBrk="0" hangingPunct="1">
              <a:lnSpc>
                <a:spcPct val="991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0" normalizeH="0" baseline="0" noProof="0">
                <a:ln>
                  <a:noFill/>
                </a:ln>
                <a:solidFill>
                  <a:srgbClr val="F1C4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Economics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1C46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6410" y="426055"/>
            <a:ext cx="10699186" cy="159883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50000"/>
              </a:lnSpc>
            </a:pPr>
            <a:r>
              <a:rPr lang="en-GB" spc="-10">
                <a:solidFill>
                  <a:schemeClr val="bg2"/>
                </a:solidFill>
                <a:cs typeface="Arial"/>
              </a:rPr>
              <a:t>Four-year PhD Programmes</a:t>
            </a:r>
            <a:br>
              <a:rPr lang="en-GB" spc="-10"/>
            </a:br>
            <a:r>
              <a:rPr lang="en-GB" sz="2800" b="0" spc="-10">
                <a:solidFill>
                  <a:srgbClr val="FFFFFF"/>
                </a:solidFill>
              </a:rPr>
              <a:t>Up to </a:t>
            </a:r>
            <a:r>
              <a:rPr lang="en-GB" sz="2800" spc="-10">
                <a:solidFill>
                  <a:srgbClr val="F1C46F"/>
                </a:solidFill>
              </a:rPr>
              <a:t>130 fully-funded</a:t>
            </a:r>
            <a:r>
              <a:rPr lang="en-GB" sz="2800" b="0" spc="-10">
                <a:solidFill>
                  <a:srgbClr val="F1C46F"/>
                </a:solidFill>
              </a:rPr>
              <a:t> </a:t>
            </a:r>
            <a:r>
              <a:rPr lang="en-GB" sz="2800" spc="-10">
                <a:solidFill>
                  <a:srgbClr val="F1C46F"/>
                </a:solidFill>
              </a:rPr>
              <a:t>scholarships</a:t>
            </a:r>
            <a:r>
              <a:rPr lang="en-GB" sz="2800" b="0" spc="-10">
                <a:solidFill>
                  <a:srgbClr val="FFFFFF"/>
                </a:solidFill>
              </a:rPr>
              <a:t> available every year in: </a:t>
            </a:r>
            <a:endParaRPr lang="en-US" sz="2800" b="0">
              <a:cs typeface="Arial" panose="020B06040202020202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58312" y="3825073"/>
            <a:ext cx="2343523" cy="1137876"/>
          </a:xfrm>
          <a:prstGeom prst="rect">
            <a:avLst/>
          </a:prstGeom>
        </p:spPr>
        <p:txBody>
          <a:bodyPr vert="horz" wrap="square" lIns="0" tIns="15240" rIns="0" bIns="0" rtlCol="0" anchor="t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991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0" normalizeH="0" baseline="0" noProof="0">
                <a:ln>
                  <a:noFill/>
                </a:ln>
                <a:solidFill>
                  <a:srgbClr val="F1C4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History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1C46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ctr" defTabSz="914400" rtl="0" eaLnBrk="1" fontAlgn="auto" latinLnBrk="0" hangingPunct="1">
              <a:lnSpc>
                <a:spcPct val="991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-10" normalizeH="0" baseline="0" noProof="0">
              <a:ln>
                <a:noFill/>
              </a:ln>
              <a:solidFill>
                <a:srgbClr val="F1C46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12700" marR="5080" lvl="0" indent="490855" algn="ctr" defTabSz="914400" rtl="0" eaLnBrk="1" fontAlgn="auto" latinLnBrk="0" hangingPunct="1">
              <a:lnSpc>
                <a:spcPct val="991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-10" normalizeH="0" baseline="0" noProof="0">
              <a:ln>
                <a:noFill/>
              </a:ln>
              <a:solidFill>
                <a:srgbClr val="F1C46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54086" y="3834050"/>
            <a:ext cx="2423902" cy="381002"/>
          </a:xfrm>
          <a:prstGeom prst="rect">
            <a:avLst/>
          </a:prstGeom>
        </p:spPr>
        <p:txBody>
          <a:bodyPr vert="horz" wrap="square" lIns="0" tIns="15240" rIns="0" bIns="0" rtlCol="0" anchor="t">
            <a:spAutoFit/>
          </a:bodyPr>
          <a:lstStyle/>
          <a:p>
            <a:pPr marL="12700" marR="5080" lvl="0" indent="-62865" algn="ctr" defTabSz="914400" rtl="0" eaLnBrk="1" fontAlgn="auto" latinLnBrk="0" hangingPunct="1">
              <a:lnSpc>
                <a:spcPct val="991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0" normalizeH="0" baseline="0" noProof="0">
                <a:ln>
                  <a:noFill/>
                </a:ln>
                <a:solidFill>
                  <a:srgbClr val="F1C4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Law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1C46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382754" y="3616551"/>
            <a:ext cx="2038757" cy="1135567"/>
          </a:xfrm>
          <a:prstGeom prst="rect">
            <a:avLst/>
          </a:prstGeom>
        </p:spPr>
        <p:txBody>
          <a:bodyPr vert="horz" wrap="square" lIns="0" tIns="27305" rIns="0" bIns="0" rtlCol="0" anchor="t">
            <a:spAutoFit/>
          </a:bodyPr>
          <a:lstStyle/>
          <a:p>
            <a:pPr marL="215900" marR="0" lvl="0" indent="-203835" algn="ctr" defTabSz="914400" rtl="0" eaLnBrk="1" fontAlgn="auto" latinLnBrk="0" hangingPunct="1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0" normalizeH="0" baseline="0" noProof="0">
                <a:ln>
                  <a:noFill/>
                </a:ln>
                <a:solidFill>
                  <a:srgbClr val="F1C4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Political and Social Sciences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1C46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1" name="Graphic 20" descr="Supply And Demand outline">
            <a:extLst>
              <a:ext uri="{FF2B5EF4-FFF2-40B4-BE49-F238E27FC236}">
                <a16:creationId xmlns:a16="http://schemas.microsoft.com/office/drawing/2014/main" id="{853BA6AA-263A-39AB-9000-D7FB0A2B8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9435" y="3604323"/>
            <a:ext cx="822501" cy="822501"/>
          </a:xfrm>
          <a:prstGeom prst="rect">
            <a:avLst/>
          </a:prstGeom>
        </p:spPr>
      </p:pic>
      <p:pic>
        <p:nvPicPr>
          <p:cNvPr id="23" name="Graphic 22" descr="Storytelling outline">
            <a:extLst>
              <a:ext uri="{FF2B5EF4-FFF2-40B4-BE49-F238E27FC236}">
                <a16:creationId xmlns:a16="http://schemas.microsoft.com/office/drawing/2014/main" id="{6AD26190-7622-5CF1-C652-7D683C5F0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89519" y="3616551"/>
            <a:ext cx="714129" cy="714129"/>
          </a:xfrm>
          <a:prstGeom prst="rect">
            <a:avLst/>
          </a:prstGeom>
        </p:spPr>
      </p:pic>
      <p:pic>
        <p:nvPicPr>
          <p:cNvPr id="25" name="Graphic 24" descr="Scales of justice outline">
            <a:extLst>
              <a:ext uri="{FF2B5EF4-FFF2-40B4-BE49-F238E27FC236}">
                <a16:creationId xmlns:a16="http://schemas.microsoft.com/office/drawing/2014/main" id="{A0CF9726-AA85-8798-F81D-A55DFE451E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40851" y="3658509"/>
            <a:ext cx="714130" cy="714130"/>
          </a:xfrm>
          <a:prstGeom prst="rect">
            <a:avLst/>
          </a:prstGeom>
        </p:spPr>
      </p:pic>
      <p:pic>
        <p:nvPicPr>
          <p:cNvPr id="29" name="Graphic 28" descr="Bank outline">
            <a:extLst>
              <a:ext uri="{FF2B5EF4-FFF2-40B4-BE49-F238E27FC236}">
                <a16:creationId xmlns:a16="http://schemas.microsoft.com/office/drawing/2014/main" id="{15BBFC40-8002-A539-F623-BBC991FAB9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84087" y="3679881"/>
            <a:ext cx="714130" cy="71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03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Structured PhD Programme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2708" y="2038897"/>
            <a:ext cx="1652159" cy="5608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F1E5-F080-0048-9372-CF230FDE727D}" type="slidenum">
              <a:rPr lang="es-ES" smtClean="0"/>
              <a:t>7</a:t>
            </a:fld>
            <a:endParaRPr lang="es-E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572" y="2038897"/>
            <a:ext cx="1658256" cy="560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772" y="2062004"/>
            <a:ext cx="1658256" cy="5547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920" y="2038897"/>
            <a:ext cx="1652159" cy="5547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3800" y="2038897"/>
            <a:ext cx="1066892" cy="554784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745878" y="2786899"/>
            <a:ext cx="1808989" cy="3606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spc="-20" dirty="0">
                <a:solidFill>
                  <a:srgbClr val="00396A"/>
                </a:solidFill>
              </a:rPr>
              <a:t>Laying the foundations for your doctoral work.</a:t>
            </a:r>
          </a:p>
          <a:p>
            <a:pPr marL="0" indent="0">
              <a:buNone/>
            </a:pPr>
            <a:r>
              <a:rPr lang="en-US" sz="1400" spc="-20" dirty="0">
                <a:solidFill>
                  <a:srgbClr val="00396A"/>
                </a:solidFill>
              </a:rPr>
              <a:t>Structured </a:t>
            </a:r>
            <a:r>
              <a:rPr lang="en-US" sz="1400" spc="-20" dirty="0" err="1">
                <a:solidFill>
                  <a:srgbClr val="00396A"/>
                </a:solidFill>
              </a:rPr>
              <a:t>programme</a:t>
            </a:r>
            <a:r>
              <a:rPr lang="en-US" sz="1400" spc="-20" dirty="0">
                <a:solidFill>
                  <a:srgbClr val="00396A"/>
                </a:solidFill>
              </a:rPr>
              <a:t> of taught courses and/or seminars defined by each department.</a:t>
            </a:r>
            <a:endParaRPr lang="en-US" sz="1400" spc="-20" dirty="0">
              <a:solidFill>
                <a:srgbClr val="00396A"/>
              </a:solidFill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en-US" sz="1400" spc="-20" dirty="0">
              <a:solidFill>
                <a:srgbClr val="00396A"/>
              </a:solidFill>
            </a:endParaRPr>
          </a:p>
          <a:p>
            <a:endParaRPr lang="en-US" sz="1400" spc="-20" dirty="0">
              <a:solidFill>
                <a:srgbClr val="00396A"/>
              </a:solidFill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2726872" y="2813681"/>
            <a:ext cx="1606841" cy="3524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hangingPunct="0"/>
            <a:r>
              <a:rPr lang="en-US" sz="1400" spc="-20" dirty="0">
                <a:solidFill>
                  <a:srgbClr val="00396A"/>
                </a:solidFill>
                <a:cs typeface="Times New Roman" panose="02020603050405020304" pitchFamily="18" charset="0"/>
              </a:rPr>
              <a:t>Each department defines content of activities, </a:t>
            </a:r>
            <a:r>
              <a:rPr lang="en-US" sz="1400" dirty="0">
                <a:solidFill>
                  <a:srgbClr val="00396A"/>
                </a:solidFill>
                <a:cs typeface="Times New Roman" panose="02020603050405020304" pitchFamily="18" charset="0"/>
              </a:rPr>
              <a:t>seminars, workshops, and </a:t>
            </a:r>
            <a:r>
              <a:rPr lang="en-US" sz="1400" spc="-20" dirty="0">
                <a:solidFill>
                  <a:srgbClr val="00396A"/>
                </a:solidFill>
                <a:cs typeface="Times New Roman" panose="02020603050405020304" pitchFamily="18" charset="0"/>
              </a:rPr>
              <a:t>research missions. </a:t>
            </a:r>
          </a:p>
          <a:p>
            <a:pPr algn="l" eaLnBrk="0" hangingPunct="0"/>
            <a:endParaRPr lang="en-US" sz="1400" spc="-20" dirty="0">
              <a:solidFill>
                <a:srgbClr val="00396A"/>
              </a:solidFill>
              <a:cs typeface="Times New Roman" panose="02020603050405020304" pitchFamily="18" charset="0"/>
            </a:endParaRPr>
          </a:p>
          <a:p>
            <a:pPr algn="l" eaLnBrk="0" hangingPunct="0"/>
            <a:endParaRPr lang="en-US" sz="1400" spc="-20" dirty="0">
              <a:solidFill>
                <a:srgbClr val="00396A"/>
              </a:solidFill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 eaLnBrk="0" hangingPunct="0"/>
            <a:endParaRPr lang="en-US" sz="1400" spc="-20" dirty="0">
              <a:solidFill>
                <a:srgbClr val="00396A"/>
              </a:solidFill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 eaLnBrk="0" hangingPunct="0"/>
            <a:endParaRPr lang="en-US" sz="1400" spc="-20" dirty="0">
              <a:solidFill>
                <a:srgbClr val="00396A"/>
              </a:solidFill>
              <a:cs typeface="Times New Roman" panose="02020603050405020304" pitchFamily="18" charset="0"/>
            </a:endParaRPr>
          </a:p>
          <a:p>
            <a:pPr algn="l" eaLnBrk="0" hangingPunct="0"/>
            <a:endParaRPr lang="en-US" sz="1400" b="1" spc="-20" dirty="0">
              <a:solidFill>
                <a:srgbClr val="00396A"/>
              </a:solidFill>
              <a:cs typeface="Times New Roman" panose="02020603050405020304" pitchFamily="18" charset="0"/>
            </a:endParaRPr>
          </a:p>
          <a:p>
            <a:pPr algn="l" eaLnBrk="0" hangingPunct="0"/>
            <a:endParaRPr lang="en-US" sz="1400" b="1" spc="-20" dirty="0">
              <a:solidFill>
                <a:srgbClr val="00396A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938" y="5553129"/>
            <a:ext cx="5738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Interdepartmental courses, </a:t>
            </a:r>
          </a:p>
          <a:p>
            <a:pPr algn="ctr"/>
            <a:r>
              <a:rPr lang="de-DE" sz="1400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academic and professional development</a:t>
            </a:r>
            <a:endParaRPr lang="en-GB" sz="1400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4847584" y="2786899"/>
            <a:ext cx="1606841" cy="3022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spc="-20" dirty="0">
                <a:solidFill>
                  <a:srgbClr val="00396A"/>
                </a:solidFill>
                <a:cs typeface="Times New Roman" panose="02020603050405020304" pitchFamily="18" charset="0"/>
              </a:rPr>
              <a:t>Each department defines content of activities, </a:t>
            </a:r>
            <a:r>
              <a:rPr lang="en-US" sz="1400" dirty="0">
                <a:solidFill>
                  <a:srgbClr val="00396A"/>
                </a:solidFill>
                <a:cs typeface="Times New Roman" panose="02020603050405020304" pitchFamily="18" charset="0"/>
              </a:rPr>
              <a:t>seminars, workshops, research missions and/or exchanges.</a:t>
            </a:r>
          </a:p>
          <a:p>
            <a:pPr algn="l"/>
            <a:endParaRPr lang="en-US" sz="1400" b="1" dirty="0">
              <a:solidFill>
                <a:srgbClr val="00396A"/>
              </a:solidFill>
              <a:cs typeface="Times New Roman" panose="02020603050405020304" pitchFamily="18" charset="0"/>
            </a:endParaRPr>
          </a:p>
          <a:p>
            <a:pPr algn="l"/>
            <a:endParaRPr lang="en-US" sz="1400" dirty="0">
              <a:solidFill>
                <a:srgbClr val="00396A"/>
              </a:solidFill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endParaRPr lang="en-US" sz="1400" dirty="0">
              <a:solidFill>
                <a:srgbClr val="00396A"/>
              </a:solidFill>
              <a:cs typeface="Times New Roman" panose="02020603050405020304" pitchFamily="18" charset="0"/>
            </a:endParaRPr>
          </a:p>
          <a:p>
            <a:pPr algn="l"/>
            <a:endParaRPr lang="en-US" sz="1400" b="1" spc="-20" dirty="0">
              <a:solidFill>
                <a:srgbClr val="00396A"/>
              </a:solidFill>
              <a:cs typeface="Times New Roman" panose="02020603050405020304" pitchFamily="18" charset="0"/>
            </a:endParaRPr>
          </a:p>
          <a:p>
            <a:pPr algn="l"/>
            <a:endParaRPr lang="en-US" sz="1400" b="1" spc="-20" dirty="0">
              <a:solidFill>
                <a:srgbClr val="00396A"/>
              </a:solidFill>
              <a:cs typeface="Times New Roman" panose="02020603050405020304" pitchFamily="18" charset="0"/>
            </a:endParaRPr>
          </a:p>
          <a:p>
            <a:pPr algn="l"/>
            <a:endParaRPr lang="en-US" sz="1400" b="1" spc="-20" dirty="0">
              <a:solidFill>
                <a:srgbClr val="00396A"/>
              </a:solidFill>
              <a:cs typeface="Times New Roman" panose="02020603050405020304" pitchFamily="18" charset="0"/>
            </a:endParaRPr>
          </a:p>
          <a:p>
            <a:pPr algn="l"/>
            <a:endParaRPr lang="en-GB" sz="1400" dirty="0"/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6686300" y="2786899"/>
            <a:ext cx="1606841" cy="3518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rgbClr val="00396A"/>
                </a:solidFill>
                <a:cs typeface="Times New Roman" panose="02020603050405020304" pitchFamily="18" charset="0"/>
              </a:rPr>
              <a:t>Completion of the thesis and job market activities.</a:t>
            </a:r>
          </a:p>
          <a:p>
            <a:pPr algn="l"/>
            <a:endParaRPr lang="en-US" sz="1400" b="1" spc="-20" dirty="0">
              <a:solidFill>
                <a:srgbClr val="00396A"/>
              </a:solidFill>
              <a:cs typeface="Times New Roman" panose="02020603050405020304" pitchFamily="18" charset="0"/>
            </a:endParaRPr>
          </a:p>
          <a:p>
            <a:pPr algn="l"/>
            <a:endParaRPr lang="en-GB" sz="1400" dirty="0">
              <a:solidFill>
                <a:srgbClr val="00396A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13800" y="2822577"/>
            <a:ext cx="977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-20" dirty="0">
                <a:solidFill>
                  <a:srgbClr val="00396A"/>
                </a:solidFill>
                <a:cs typeface="Times New Roman" panose="02020603050405020304" pitchFamily="18" charset="0"/>
              </a:rPr>
              <a:t>Thesis defense.</a:t>
            </a:r>
          </a:p>
          <a:p>
            <a:endParaRPr lang="en-US" sz="1400" spc="-20" dirty="0">
              <a:solidFill>
                <a:srgbClr val="00396A"/>
              </a:solidFill>
              <a:cs typeface="Times New Roman" panose="02020603050405020304" pitchFamily="18" charset="0"/>
            </a:endParaRPr>
          </a:p>
          <a:p>
            <a:r>
              <a:rPr lang="en-US" sz="1400" spc="-20" dirty="0">
                <a:solidFill>
                  <a:srgbClr val="00396A"/>
                </a:solidFill>
                <a:cs typeface="Times New Roman" panose="02020603050405020304" pitchFamily="18" charset="0"/>
              </a:rPr>
              <a:t>Award of the Doctorate.</a:t>
            </a:r>
            <a:endParaRPr lang="en-GB" sz="1400" strike="sngStrike" spc="-20" dirty="0">
              <a:solidFill>
                <a:srgbClr val="00396A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45878" y="4691354"/>
            <a:ext cx="16561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 sz="1400" spc="-20" dirty="0">
                <a:solidFill>
                  <a:srgbClr val="00396A"/>
                </a:solidFill>
                <a:latin typeface="+mn-lt"/>
                <a:cs typeface="Times New Roman" panose="02020603050405020304" pitchFamily="18" charset="0"/>
              </a:rPr>
              <a:t>Submission of</a:t>
            </a:r>
            <a:br>
              <a:rPr lang="en-US" sz="1400" strike="sngStrike" spc="-20" dirty="0">
                <a:solidFill>
                  <a:srgbClr val="00396A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1400" spc="-20" dirty="0">
                <a:solidFill>
                  <a:srgbClr val="00396A"/>
                </a:solidFill>
                <a:latin typeface="+mn-lt"/>
                <a:cs typeface="Times New Roman" panose="02020603050405020304" pitchFamily="18" charset="0"/>
              </a:rPr>
              <a:t>thesis outline (requirements vary across departments)</a:t>
            </a:r>
            <a:endParaRPr lang="en-US" sz="1400" strike="sngStrike" spc="-20" dirty="0">
              <a:solidFill>
                <a:srgbClr val="00396A"/>
              </a:solidFill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buFont typeface="Wingdings"/>
              <a:buChar char="Ø"/>
            </a:pPr>
            <a:endParaRPr lang="en-GB" sz="1400" spc="-20" dirty="0">
              <a:solidFill>
                <a:srgbClr val="00396A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26872" y="4691354"/>
            <a:ext cx="16068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0" hangingPunct="0">
              <a:buFont typeface="Wingdings"/>
              <a:buChar char="Ø"/>
            </a:pPr>
            <a:r>
              <a:rPr lang="en-US" sz="1400" spc="-20" dirty="0">
                <a:solidFill>
                  <a:srgbClr val="00396A"/>
                </a:solidFill>
                <a:latin typeface="+mn-lt"/>
                <a:cs typeface="Times New Roman" panose="02020603050405020304" pitchFamily="18" charset="0"/>
              </a:rPr>
              <a:t>Delivery of 1/4 of thesis</a:t>
            </a:r>
          </a:p>
          <a:p>
            <a:pPr marL="285750" indent="-285750" eaLnBrk="0" hangingPunct="0">
              <a:buFont typeface="Wingdings"/>
              <a:buChar char="Ø"/>
            </a:pPr>
            <a:endParaRPr lang="en-US" sz="1400" spc="-20" dirty="0">
              <a:solidFill>
                <a:srgbClr val="00396A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22913" y="4668442"/>
            <a:ext cx="1631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0" hangingPunct="0">
              <a:buFont typeface="Wingdings"/>
              <a:buChar char="Ø"/>
            </a:pPr>
            <a:r>
              <a:rPr lang="en-US" sz="1400" spc="-20" dirty="0">
                <a:solidFill>
                  <a:srgbClr val="00396A"/>
                </a:solidFill>
                <a:latin typeface="+mn-lt"/>
                <a:cs typeface="Times New Roman" panose="02020603050405020304" pitchFamily="18" charset="0"/>
              </a:rPr>
              <a:t>Delivery of 2/3 of  thesis</a:t>
            </a:r>
          </a:p>
          <a:p>
            <a:pPr eaLnBrk="0" hangingPunct="0"/>
            <a:endParaRPr lang="en-US" sz="1400" spc="-20" dirty="0">
              <a:solidFill>
                <a:srgbClr val="00396A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86300" y="4668442"/>
            <a:ext cx="1656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 sz="1400" spc="-20" dirty="0">
                <a:solidFill>
                  <a:srgbClr val="00396A"/>
                </a:solidFill>
                <a:latin typeface="+mn-lt"/>
                <a:cs typeface="Times New Roman" panose="02020603050405020304" pitchFamily="18" charset="0"/>
              </a:rPr>
              <a:t>Submit full draft of thesis</a:t>
            </a:r>
            <a:endParaRPr lang="en-GB" sz="1400" strike="sngStrike" spc="-20" dirty="0">
              <a:solidFill>
                <a:srgbClr val="00396A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516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Structured PhD Programme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977" y="2478321"/>
            <a:ext cx="10699186" cy="3442419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Close supervision with regular monitoring to assess teaching and quality of supervision</a:t>
            </a:r>
          </a:p>
          <a:p>
            <a:endParaRPr lang="en-GB" dirty="0"/>
          </a:p>
          <a:p>
            <a:r>
              <a:rPr lang="en-GB" dirty="0"/>
              <a:t>PhD Programme governed by</a:t>
            </a:r>
          </a:p>
          <a:p>
            <a:pPr marL="0" indent="0">
              <a:buNone/>
            </a:pPr>
            <a:r>
              <a:rPr lang="en-GB" dirty="0"/>
              <a:t>	- Academic rules and regulations</a:t>
            </a:r>
          </a:p>
          <a:p>
            <a:pPr marL="0" indent="0">
              <a:buNone/>
            </a:pPr>
            <a:r>
              <a:rPr lang="en-GB" dirty="0"/>
              <a:t>	- Code of Supervision</a:t>
            </a:r>
          </a:p>
          <a:p>
            <a:pPr marL="0" indent="0">
              <a:buNone/>
            </a:pPr>
            <a:r>
              <a:rPr lang="en-GB" dirty="0"/>
              <a:t>	- Code of Ethics in Academic Research</a:t>
            </a:r>
          </a:p>
          <a:p>
            <a:pPr marL="0" indent="0">
              <a:buNone/>
            </a:pPr>
            <a:r>
              <a:rPr lang="en-GB" dirty="0"/>
              <a:t>	- Data Protection Practice in Research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F1E5-F080-0048-9372-CF230FDE727D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83576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437" y="466936"/>
            <a:ext cx="10384818" cy="820498"/>
          </a:xfrm>
        </p:spPr>
        <p:txBody>
          <a:bodyPr>
            <a:normAutofit/>
          </a:bodyPr>
          <a:lstStyle/>
          <a:p>
            <a:r>
              <a:rPr lang="en-GB" sz="4000" dirty="0"/>
              <a:t>Academic and Professional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F1E5-F080-0048-9372-CF230FDE727D}" type="slidenum">
              <a:rPr lang="es-ES" smtClean="0"/>
              <a:t>9</a:t>
            </a:fld>
            <a:endParaRPr lang="es-E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5052" y="1692877"/>
            <a:ext cx="10209203" cy="5015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2400" spc="-10" dirty="0">
                <a:solidFill>
                  <a:srgbClr val="00396A"/>
                </a:solidFill>
                <a:cs typeface="Times New Roman" pitchFamily="18" charset="0"/>
              </a:rPr>
              <a:t>Wide range of courses, workshops, services and activities designed to support </a:t>
            </a:r>
            <a:r>
              <a:rPr lang="en-US" sz="2400" spc="-10" dirty="0">
                <a:solidFill>
                  <a:srgbClr val="00396A"/>
                </a:solidFill>
                <a:cs typeface="Times New Roman" pitchFamily="18" charset="0"/>
                <a:hlinkClick r:id="rId2"/>
              </a:rPr>
              <a:t>academic and professional development:</a:t>
            </a:r>
            <a:endParaRPr lang="en-US" sz="2400" spc="-10" dirty="0">
              <a:solidFill>
                <a:srgbClr val="00396A"/>
              </a:solidFill>
              <a:cs typeface="Times New Roman" pitchFamily="18" charset="0"/>
            </a:endParaRPr>
          </a:p>
          <a:p>
            <a:pPr marL="800100" lvl="1" indent="-342900">
              <a:lnSpc>
                <a:spcPts val="22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400" spc="-10" dirty="0">
                <a:solidFill>
                  <a:srgbClr val="00396A"/>
                </a:solidFill>
                <a:cs typeface="Times New Roman" pitchFamily="18" charset="0"/>
              </a:rPr>
              <a:t>Academic writing</a:t>
            </a:r>
          </a:p>
          <a:p>
            <a:pPr marL="800100" lvl="1" indent="-342900">
              <a:lnSpc>
                <a:spcPts val="22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400" spc="-10" dirty="0">
                <a:solidFill>
                  <a:srgbClr val="00396A"/>
                </a:solidFill>
                <a:cs typeface="Times New Roman" pitchFamily="18" charset="0"/>
              </a:rPr>
              <a:t>Introduction to teaching in higher education</a:t>
            </a:r>
            <a:endParaRPr lang="en-US" sz="2400" spc="-10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it-IT" sz="2400" spc="-1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Teaching placements and traineeships</a:t>
            </a:r>
            <a:endParaRPr lang="en-GB" sz="2400" spc="-10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400" spc="-10" dirty="0">
                <a:solidFill>
                  <a:srgbClr val="00396A"/>
                </a:solidFill>
                <a:cs typeface="Times New Roman" pitchFamily="18" charset="0"/>
              </a:rPr>
              <a:t>Exchange programmes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spc="-10" dirty="0">
                <a:solidFill>
                  <a:srgbClr val="00396A"/>
                </a:solidFill>
                <a:cs typeface="Times New Roman" pitchFamily="18" charset="0"/>
              </a:rPr>
              <a:t>Research missions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spc="-10" dirty="0">
                <a:solidFill>
                  <a:srgbClr val="00396A"/>
                </a:solidFill>
                <a:cs typeface="Times New Roman" pitchFamily="18" charset="0"/>
              </a:rPr>
              <a:t>Field work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pc="-10" dirty="0">
                <a:solidFill>
                  <a:srgbClr val="00396A"/>
                </a:solidFill>
                <a:cs typeface="Times New Roman" pitchFamily="18" charset="0"/>
              </a:rPr>
              <a:t>First generation initiative </a:t>
            </a:r>
            <a:endParaRPr lang="en-GB" sz="2400" spc="-10" dirty="0">
              <a:solidFill>
                <a:srgbClr val="00396A"/>
              </a:solidFill>
              <a:cs typeface="Times New Roman" pitchFamily="18" charset="0"/>
            </a:endParaRP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56753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EUI colour palette">
      <a:dk1>
        <a:srgbClr val="004575"/>
      </a:dk1>
      <a:lt1>
        <a:srgbClr val="FFFFFF"/>
      </a:lt1>
      <a:dk2>
        <a:srgbClr val="004575"/>
      </a:dk2>
      <a:lt2>
        <a:srgbClr val="FFFFFF"/>
      </a:lt2>
      <a:accent1>
        <a:srgbClr val="8F932F"/>
      </a:accent1>
      <a:accent2>
        <a:srgbClr val="C85826"/>
      </a:accent2>
      <a:accent3>
        <a:srgbClr val="C3AEA1"/>
      </a:accent3>
      <a:accent4>
        <a:srgbClr val="F1C36F"/>
      </a:accent4>
      <a:accent5>
        <a:srgbClr val="2480C4"/>
      </a:accent5>
      <a:accent6>
        <a:srgbClr val="004575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EUI" id="{28D8CA69-4678-C74E-9E8F-F0BEA4F23C7F}" vid="{02854906-CECA-B142-A5EA-8CD1069E3B58}"/>
    </a:ext>
  </a:extLst>
</a:theme>
</file>

<file path=ppt/theme/theme2.xml><?xml version="1.0" encoding="utf-8"?>
<a:theme xmlns:a="http://schemas.openxmlformats.org/drawingml/2006/main" name="1_Tema de Office">
  <a:themeElements>
    <a:clrScheme name="EUI colour palette">
      <a:dk1>
        <a:srgbClr val="004575"/>
      </a:dk1>
      <a:lt1>
        <a:srgbClr val="FFFFFF"/>
      </a:lt1>
      <a:dk2>
        <a:srgbClr val="004575"/>
      </a:dk2>
      <a:lt2>
        <a:srgbClr val="FFFFFF"/>
      </a:lt2>
      <a:accent1>
        <a:srgbClr val="8F932F"/>
      </a:accent1>
      <a:accent2>
        <a:srgbClr val="C85826"/>
      </a:accent2>
      <a:accent3>
        <a:srgbClr val="C3AEA1"/>
      </a:accent3>
      <a:accent4>
        <a:srgbClr val="F1C36F"/>
      </a:accent4>
      <a:accent5>
        <a:srgbClr val="2480C4"/>
      </a:accent5>
      <a:accent6>
        <a:srgbClr val="004575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Template PPT-EUI" id="{2AE5E456-B2B2-0F48-9A6E-F7D3A7B78BE1}" vid="{FCBFE1FB-3E66-0A4B-8303-0C52929F59E6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7953A2DDDE084582FFE36E66C690F4" ma:contentTypeVersion="13" ma:contentTypeDescription="Create a new document." ma:contentTypeScope="" ma:versionID="55c32aeaddef804301254b8ead7cf27d">
  <xsd:schema xmlns:xsd="http://www.w3.org/2001/XMLSchema" xmlns:xs="http://www.w3.org/2001/XMLSchema" xmlns:p="http://schemas.microsoft.com/office/2006/metadata/properties" xmlns:ns2="452f7233-c995-4c88-8aef-fc3963c131d0" xmlns:ns3="738c0617-d8a4-4cb4-9f91-0ff67434a545" targetNamespace="http://schemas.microsoft.com/office/2006/metadata/properties" ma:root="true" ma:fieldsID="91736d35f6c375b4e59a5a5577ea54e2" ns2:_="" ns3:_="">
    <xsd:import namespace="452f7233-c995-4c88-8aef-fc3963c131d0"/>
    <xsd:import namespace="738c0617-d8a4-4cb4-9f91-0ff67434a5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2f7233-c995-4c88-8aef-fc3963c131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1a43545-49ed-48fb-bdab-64fb7487fb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8c0617-d8a4-4cb4-9f91-0ff67434a54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a4b6ca41-ed55-429d-aa89-dbec2454dcc9}" ma:internalName="TaxCatchAll" ma:showField="CatchAllData" ma:web="738c0617-d8a4-4cb4-9f91-0ff67434a5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52f7233-c995-4c88-8aef-fc3963c131d0">
      <Terms xmlns="http://schemas.microsoft.com/office/infopath/2007/PartnerControls"/>
    </lcf76f155ced4ddcb4097134ff3c332f>
    <TaxCatchAll xmlns="738c0617-d8a4-4cb4-9f91-0ff67434a545" xsi:nil="true"/>
  </documentManagement>
</p:properties>
</file>

<file path=customXml/itemProps1.xml><?xml version="1.0" encoding="utf-8"?>
<ds:datastoreItem xmlns:ds="http://schemas.openxmlformats.org/officeDocument/2006/customXml" ds:itemID="{CBDBD57B-3E5C-4EEE-BCF1-DF52EDF622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2f7233-c995-4c88-8aef-fc3963c131d0"/>
    <ds:schemaRef ds:uri="738c0617-d8a4-4cb4-9f91-0ff67434a5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4814913-701E-43D8-9EEC-F936E45F0F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37DFAA-4227-4E67-98A5-D43C3179751E}">
  <ds:schemaRefs>
    <ds:schemaRef ds:uri="http://schemas.microsoft.com/office/2006/metadata/properties"/>
    <ds:schemaRef ds:uri="http://schemas.microsoft.com/office/infopath/2007/PartnerControls"/>
    <ds:schemaRef ds:uri="452f7233-c995-4c88-8aef-fc3963c131d0"/>
    <ds:schemaRef ds:uri="738c0617-d8a4-4cb4-9f91-0ff67434a54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PPT-EUI</Template>
  <TotalTime>15</TotalTime>
  <Words>650</Words>
  <Application>Microsoft Office PowerPoint</Application>
  <PresentationFormat>Widescreen</PresentationFormat>
  <Paragraphs>174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Nunito Sans</vt:lpstr>
      <vt:lpstr>Times New Roman</vt:lpstr>
      <vt:lpstr>Wingdings</vt:lpstr>
      <vt:lpstr>Tema de Office</vt:lpstr>
      <vt:lpstr>1_Tema de Office</vt:lpstr>
      <vt:lpstr>A PhD at the EUI </vt:lpstr>
      <vt:lpstr>PowerPoint Presentation</vt:lpstr>
      <vt:lpstr>Our academic community</vt:lpstr>
      <vt:lpstr>Internationally Recognised </vt:lpstr>
      <vt:lpstr>Our educational offer</vt:lpstr>
      <vt:lpstr>Four-year PhD Programmes Up to 130 fully-funded scholarships available every year in: </vt:lpstr>
      <vt:lpstr>Structured PhD Programme</vt:lpstr>
      <vt:lpstr>Structured PhD Programme</vt:lpstr>
      <vt:lpstr>Academic and Professional development</vt:lpstr>
      <vt:lpstr>PowerPoint Presentation</vt:lpstr>
      <vt:lpstr>PowerPoint Presentation</vt:lpstr>
      <vt:lpstr>PowerPoint Presentation</vt:lpstr>
      <vt:lpstr>PowerPoint Presentation</vt:lpstr>
      <vt:lpstr>More than just writing a thesis</vt:lpstr>
      <vt:lpstr>Our campus</vt:lpstr>
      <vt:lpstr>Application and Selection</vt:lpstr>
      <vt:lpstr>CIVICA members</vt:lpstr>
      <vt:lpstr>CIVICA at a glance</vt:lpstr>
      <vt:lpstr>Contact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Manco, Alessia</dc:creator>
  <cp:lastModifiedBy>Ghezzi, Lorenzo</cp:lastModifiedBy>
  <cp:revision>3</cp:revision>
  <dcterms:created xsi:type="dcterms:W3CDTF">2025-07-07T15:28:19Z</dcterms:created>
  <dcterms:modified xsi:type="dcterms:W3CDTF">2025-07-08T07:31:05Z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0x0101006D7953A2DDDE084582FFE36E66C690F4</vt:lpwstr>
  </property>
</Properties>
</file>