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65" r:id="rId11"/>
    <p:sldId id="366" r:id="rId12"/>
    <p:sldId id="367" r:id="rId13"/>
    <p:sldId id="369" r:id="rId14"/>
    <p:sldId id="368" r:id="rId15"/>
    <p:sldId id="370" r:id="rId16"/>
    <p:sldId id="371" r:id="rId17"/>
    <p:sldId id="376" r:id="rId18"/>
    <p:sldId id="374" r:id="rId19"/>
    <p:sldId id="372" r:id="rId20"/>
    <p:sldId id="373" r:id="rId21"/>
    <p:sldId id="3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76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Średnio na 1 mieszkańca w litrach 100% alkoholu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Arkusz1!$A$2:$A$30</c:f>
              <c:numCache>
                <c:formatCode>General</c:formatCod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numCache>
            </c:numRef>
          </c:cat>
          <c:val>
            <c:numRef>
              <c:f>Arkusz1!$B$2:$B$30</c:f>
              <c:numCache>
                <c:formatCode>General</c:formatCode>
                <c:ptCount val="29"/>
                <c:pt idx="0">
                  <c:v>6.52</c:v>
                </c:pt>
                <c:pt idx="1">
                  <c:v>6.63</c:v>
                </c:pt>
                <c:pt idx="2">
                  <c:v>6.46</c:v>
                </c:pt>
                <c:pt idx="3">
                  <c:v>6.49</c:v>
                </c:pt>
                <c:pt idx="4">
                  <c:v>7.08</c:v>
                </c:pt>
                <c:pt idx="5">
                  <c:v>7.02</c:v>
                </c:pt>
                <c:pt idx="6">
                  <c:v>7.04</c:v>
                </c:pt>
                <c:pt idx="7">
                  <c:v>7.1199999999999983</c:v>
                </c:pt>
                <c:pt idx="8">
                  <c:v>6.63</c:v>
                </c:pt>
                <c:pt idx="9">
                  <c:v>6.9300000000000015</c:v>
                </c:pt>
                <c:pt idx="10">
                  <c:v>7.8599999999999985</c:v>
                </c:pt>
                <c:pt idx="11">
                  <c:v>8.2800000000000011</c:v>
                </c:pt>
                <c:pt idx="12">
                  <c:v>7.9700000000000015</c:v>
                </c:pt>
                <c:pt idx="13">
                  <c:v>8.7900000000000009</c:v>
                </c:pt>
                <c:pt idx="14">
                  <c:v>9.2100000000000009</c:v>
                </c:pt>
                <c:pt idx="15">
                  <c:v>9.58</c:v>
                </c:pt>
                <c:pt idx="16">
                  <c:v>9.06</c:v>
                </c:pt>
                <c:pt idx="17">
                  <c:v>9.02</c:v>
                </c:pt>
                <c:pt idx="18">
                  <c:v>9.25</c:v>
                </c:pt>
                <c:pt idx="19">
                  <c:v>9.16</c:v>
                </c:pt>
                <c:pt idx="20">
                  <c:v>9.67</c:v>
                </c:pt>
                <c:pt idx="21">
                  <c:v>9.4</c:v>
                </c:pt>
                <c:pt idx="22">
                  <c:v>9.41</c:v>
                </c:pt>
                <c:pt idx="23">
                  <c:v>9.3700000000000028</c:v>
                </c:pt>
                <c:pt idx="24">
                  <c:v>9.4500000000000028</c:v>
                </c:pt>
                <c:pt idx="25">
                  <c:v>9.5500000000000007</c:v>
                </c:pt>
                <c:pt idx="26">
                  <c:v>9.7800000000000011</c:v>
                </c:pt>
                <c:pt idx="27">
                  <c:v>9.620000000000001</c:v>
                </c:pt>
                <c:pt idx="28">
                  <c:v>9.7000000000000011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4-EA48-AC85-D4AB42F54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46208"/>
        <c:axId val="151647744"/>
      </c:barChart>
      <c:catAx>
        <c:axId val="1516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647744"/>
        <c:crosses val="autoZero"/>
        <c:auto val="1"/>
        <c:lblAlgn val="ctr"/>
        <c:lblOffset val="100"/>
        <c:noMultiLvlLbl val="0"/>
      </c:catAx>
      <c:valAx>
        <c:axId val="15164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16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639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7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91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028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3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5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02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78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11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FB9DDA-900A-9541-9DE2-87D81C86C407}" type="datetimeFigureOut">
              <a:rPr lang="pl-PL" smtClean="0"/>
              <a:pPr/>
              <a:t>30.12.2022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C64731-D288-954D-BF7A-945D22979B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914E4-E8D0-516B-A3E1-15D2F190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89214"/>
            <a:ext cx="8991600" cy="1645920"/>
          </a:xfrm>
        </p:spPr>
        <p:txBody>
          <a:bodyPr/>
          <a:lstStyle/>
          <a:p>
            <a:r>
              <a:rPr lang="pl-PL" dirty="0"/>
              <a:t>Alkoholizm jako patologia społeczna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48C626-CE57-CCF1-BE42-679655B19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389" y="5428892"/>
            <a:ext cx="6801612" cy="1239894"/>
          </a:xfrm>
        </p:spPr>
        <p:txBody>
          <a:bodyPr/>
          <a:lstStyle/>
          <a:p>
            <a:r>
              <a:rPr lang="pl-PL" dirty="0"/>
              <a:t>dr Ewelina Wojewoda </a:t>
            </a:r>
          </a:p>
          <a:p>
            <a:r>
              <a:rPr lang="pl-PL" dirty="0"/>
              <a:t>mgr Mateusz Gąsowski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B3695F-E642-D0CF-1152-116265E0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60" y="2078566"/>
            <a:ext cx="8319877" cy="32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4952379-906A-9F65-0087-A0F570773A09}"/>
              </a:ext>
            </a:extLst>
          </p:cNvPr>
          <p:cNvSpPr txBox="1"/>
          <p:nvPr/>
        </p:nvSpPr>
        <p:spPr>
          <a:xfrm>
            <a:off x="165253" y="6415398"/>
            <a:ext cx="672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 grafiki: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www.medicover.pl</a:t>
            </a:r>
            <a:r>
              <a:rPr lang="pl-PL" sz="1200" dirty="0"/>
              <a:t>/o-zdrowiu/alkoholizm-leczenie-i-skutki-uzaleznienia,6178,n,192 </a:t>
            </a:r>
          </a:p>
        </p:txBody>
      </p:sp>
    </p:spTree>
    <p:extLst>
      <p:ext uri="{BB962C8B-B14F-4D97-AF65-F5344CB8AC3E}">
        <p14:creationId xmlns:p14="http://schemas.microsoft.com/office/powerpoint/2010/main" val="218372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804578-15AA-42A7-B40B-B6C8B6DE1A7B}"/>
              </a:ext>
            </a:extLst>
          </p:cNvPr>
          <p:cNvGraphicFramePr>
            <a:graphicFrameLocks noGrp="1"/>
          </p:cNvGraphicFramePr>
          <p:nvPr/>
        </p:nvGraphicFramePr>
        <p:xfrm>
          <a:off x="2641600" y="302159"/>
          <a:ext cx="7711440" cy="5431554"/>
        </p:xfrm>
        <a:graphic>
          <a:graphicData uri="http://schemas.openxmlformats.org/drawingml/2006/table">
            <a:tbl>
              <a:tblPr/>
              <a:tblGrid>
                <a:gridCol w="3855720">
                  <a:extLst>
                    <a:ext uri="{9D8B030D-6E8A-4147-A177-3AD203B41FA5}">
                      <a16:colId xmlns:a16="http://schemas.microsoft.com/office/drawing/2014/main" val="2702804154"/>
                    </a:ext>
                  </a:extLst>
                </a:gridCol>
                <a:gridCol w="3855720">
                  <a:extLst>
                    <a:ext uri="{9D8B030D-6E8A-4147-A177-3AD203B41FA5}">
                      <a16:colId xmlns:a16="http://schemas.microsoft.com/office/drawing/2014/main" val="3604017275"/>
                    </a:ext>
                  </a:extLst>
                </a:gridCol>
              </a:tblGrid>
              <a:tr h="250328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effectLst/>
                        </a:rPr>
                        <a:t>Rok</a:t>
                      </a:r>
                      <a:endParaRPr lang="pl-PL" sz="2000" b="0" dirty="0">
                        <a:effectLst/>
                      </a:endParaRPr>
                    </a:p>
                  </a:txBody>
                  <a:tcPr marL="30617" marR="30617" marT="61235" marB="61235" anchor="ctr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effectLst/>
                        </a:rPr>
                        <a:t>Liczba ujawnionych przez Policję nietrzeźwych osób do 18 roku życia</a:t>
                      </a:r>
                      <a:endParaRPr lang="pl-PL" sz="2000" b="0">
                        <a:effectLst/>
                      </a:endParaRPr>
                    </a:p>
                  </a:txBody>
                  <a:tcPr marL="30617" marR="30617" marT="61235" marB="61235" anchor="ctr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43492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2017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7 672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65246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2016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7 955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70977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 dirty="0">
                          <a:effectLst/>
                        </a:rPr>
                        <a:t>2015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8 503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5689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2014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10 573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72915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2013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12 503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59636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2012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14 645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57994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2011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>
                          <a:effectLst/>
                        </a:rPr>
                        <a:t>15 285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21979"/>
                  </a:ext>
                </a:extLst>
              </a:tr>
              <a:tr h="193502"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b="0">
                          <a:effectLst/>
                        </a:rPr>
                        <a:t>2010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0" dirty="0">
                          <a:effectLst/>
                        </a:rPr>
                        <a:t>15 034</a:t>
                      </a:r>
                    </a:p>
                  </a:txBody>
                  <a:tcPr marL="30617" marR="30617" marT="30617" marB="30617">
                    <a:lnL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2004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A25C1DE-4442-4BD6-BFA8-C64A65ACD518}"/>
              </a:ext>
            </a:extLst>
          </p:cNvPr>
          <p:cNvSpPr txBox="1"/>
          <p:nvPr/>
        </p:nvSpPr>
        <p:spPr>
          <a:xfrm>
            <a:off x="1280160" y="6371175"/>
            <a:ext cx="43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Źródło: Statystyki Komendy Głównej Policji. </a:t>
            </a:r>
          </a:p>
        </p:txBody>
      </p:sp>
    </p:spTree>
    <p:extLst>
      <p:ext uri="{BB962C8B-B14F-4D97-AF65-F5344CB8AC3E}">
        <p14:creationId xmlns:p14="http://schemas.microsoft.com/office/powerpoint/2010/main" val="406244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509CC7F-AA52-5665-9F52-82A562B5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149" y="1878008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dirty="0"/>
              <a:t>Ustawa z dania 26 października 1982 r. o wychowaniu w trzeźwości i przeciwdziałaniu alkoholizmowi w treści preambuły uznaje życie obywateli w trzeźwości za niezbędny warunek moralnego i materialnego dobra Narodu.</a:t>
            </a:r>
          </a:p>
        </p:txBody>
      </p:sp>
    </p:spTree>
    <p:extLst>
      <p:ext uri="{BB962C8B-B14F-4D97-AF65-F5344CB8AC3E}">
        <p14:creationId xmlns:p14="http://schemas.microsoft.com/office/powerpoint/2010/main" val="301586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57D6A4-D99D-82BE-87F6-6A060384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94" y="685800"/>
            <a:ext cx="11072812" cy="3682627"/>
          </a:xfrm>
        </p:spPr>
        <p:txBody>
          <a:bodyPr>
            <a:noAutofit/>
          </a:bodyPr>
          <a:lstStyle/>
          <a:p>
            <a:pPr algn="l"/>
            <a:r>
              <a:rPr lang="pl-PL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  2.  [Sposoby realizacji zadań w zakresie przeciwdziałania alkoholizmowi]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1. Zadania w zakresie przeciwdziałania alkoholizmowi wykonuje się przez odpowiednie kształtowanie polityki społecznej, w szczególności:</a:t>
            </a:r>
            <a:b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1) tworzenie warunków sprzyjających realizacji potrzeb, których zaspokajanie motywuje powstrzymywanie się od spożywania alkoholu;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2) działalność wychowawczą i informacyjną;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3) ustalanie odpowiedniego poziomu i właściwej struktury produkcji napojów alkoholowych przeznaczanych do spożycia w kraju;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4) ograniczanie dostępności alkoholu;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5) leczenie, rehabilitację i reintegrację osób uzależnionych od alkoholu;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6) zapobieganie negatywnym następstwom nadużywania alkoholu i ich usuwanie;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7) przeciwdziałanie przemocy w rodzinie;</a:t>
            </a:r>
          </a:p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8) wspieranie zatrudnienia socjalnego poprzez finansowanie centrów integracji społecznej.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5580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ożycie alkoholu (litry czystego alkoholu) wśród dorosłych (wiek 15+), ok. 2018 r. ">
            <a:extLst>
              <a:ext uri="{FF2B5EF4-FFF2-40B4-BE49-F238E27FC236}">
                <a16:creationId xmlns:a16="http://schemas.microsoft.com/office/drawing/2014/main" id="{41431EAF-095A-C5A8-FBA5-B401B82B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3" y="1129109"/>
            <a:ext cx="10752735" cy="45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68FB30-CC8D-BEF3-FA67-AC65DCE880B0}"/>
              </a:ext>
            </a:extLst>
          </p:cNvPr>
          <p:cNvSpPr txBox="1"/>
          <p:nvPr/>
        </p:nvSpPr>
        <p:spPr>
          <a:xfrm>
            <a:off x="273938" y="6581001"/>
            <a:ext cx="654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b="0" i="1" dirty="0" err="1">
                <a:solidFill>
                  <a:srgbClr val="000000"/>
                </a:solidFill>
                <a:effectLst/>
                <a:latin typeface="Poppins" pitchFamily="2" charset="0"/>
              </a:rPr>
              <a:t>oecd.org</a:t>
            </a:r>
            <a:r>
              <a:rPr lang="pl-PL" sz="1200" b="0" i="1" dirty="0">
                <a:solidFill>
                  <a:srgbClr val="000000"/>
                </a:solidFill>
                <a:effectLst/>
                <a:latin typeface="Poppins" pitchFamily="2" charset="0"/>
              </a:rPr>
              <a:t>/</a:t>
            </a:r>
            <a:r>
              <a:rPr lang="pl-PL" sz="1200" b="0" i="1" dirty="0" err="1">
                <a:solidFill>
                  <a:srgbClr val="000000"/>
                </a:solidFill>
                <a:effectLst/>
                <a:latin typeface="Poppins" pitchFamily="2" charset="0"/>
              </a:rPr>
              <a:t>health</a:t>
            </a:r>
            <a:r>
              <a:rPr lang="pl-PL" sz="1200" b="0" i="1" dirty="0">
                <a:solidFill>
                  <a:srgbClr val="000000"/>
                </a:solidFill>
                <a:effectLst/>
                <a:latin typeface="Poppins" pitchFamily="2" charset="0"/>
              </a:rPr>
              <a:t>/preventing-harmful-alcohol-use-6e4b4ffb-en.htm</a:t>
            </a:r>
            <a:endParaRPr lang="pl-PL" sz="1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F15DE1-5016-0124-A4C8-5ABEE3567930}"/>
              </a:ext>
            </a:extLst>
          </p:cNvPr>
          <p:cNvSpPr txBox="1"/>
          <p:nvPr/>
        </p:nvSpPr>
        <p:spPr>
          <a:xfrm>
            <a:off x="1826241" y="518388"/>
            <a:ext cx="853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0" i="0" dirty="0">
                <a:solidFill>
                  <a:srgbClr val="666666"/>
                </a:solidFill>
                <a:effectLst/>
                <a:latin typeface="Poppins" panose="020B0604020202020204" pitchFamily="34" charset="0"/>
              </a:rPr>
              <a:t>Spożycie alkoholu (litry czystego alkoholu) wśród dorosłych (wiek 15+), ok. 2018 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23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ożycie alkoholu wśród Polaków. Narodowy Test Zdrowia Polaków 2021 ">
            <a:extLst>
              <a:ext uri="{FF2B5EF4-FFF2-40B4-BE49-F238E27FC236}">
                <a16:creationId xmlns:a16="http://schemas.microsoft.com/office/drawing/2014/main" id="{D1C6C98C-03E3-ED35-C734-1E8208EE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403350"/>
            <a:ext cx="9144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4EA49E3-7F43-1DD2-1C4E-6EB468F4005D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www.medonet.pl</a:t>
            </a:r>
            <a:r>
              <a:rPr lang="pl-PL" sz="1200" dirty="0"/>
              <a:t>/</a:t>
            </a:r>
            <a:r>
              <a:rPr lang="pl-PL" sz="1200" dirty="0" err="1"/>
              <a:t>narodowy-test-zdrowia-polakow</a:t>
            </a:r>
            <a:r>
              <a:rPr lang="pl-PL" sz="1200" dirty="0"/>
              <a:t>/</a:t>
            </a:r>
            <a:r>
              <a:rPr lang="pl-PL" sz="1200" dirty="0" err="1"/>
              <a:t>zyj</a:t>
            </a:r>
            <a:r>
              <a:rPr lang="pl-PL" sz="1200" dirty="0"/>
              <a:t>-</a:t>
            </a:r>
            <a:r>
              <a:rPr lang="pl-PL" sz="1200" dirty="0" err="1"/>
              <a:t>zdrowiej,picie</a:t>
            </a:r>
            <a:r>
              <a:rPr lang="pl-PL" sz="1200" dirty="0"/>
              <a:t>-alkoholu---jak-</a:t>
            </a:r>
            <a:r>
              <a:rPr lang="pl-PL" sz="1200" dirty="0" err="1"/>
              <a:t>wypadaja</a:t>
            </a:r>
            <a:r>
              <a:rPr lang="pl-PL" sz="1200" dirty="0"/>
              <a:t>-</a:t>
            </a:r>
            <a:r>
              <a:rPr lang="pl-PL" sz="1200" dirty="0" err="1"/>
              <a:t>polacy</a:t>
            </a:r>
            <a:r>
              <a:rPr lang="pl-PL" sz="1200" dirty="0"/>
              <a:t>--nowy-raport-oecd,artykul,90827573.html</a:t>
            </a:r>
          </a:p>
        </p:txBody>
      </p:sp>
    </p:spTree>
    <p:extLst>
      <p:ext uri="{BB962C8B-B14F-4D97-AF65-F5344CB8AC3E}">
        <p14:creationId xmlns:p14="http://schemas.microsoft.com/office/powerpoint/2010/main" val="52968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zęstotliwość picia alkoholu wśród Polaków">
            <a:extLst>
              <a:ext uri="{FF2B5EF4-FFF2-40B4-BE49-F238E27FC236}">
                <a16:creationId xmlns:a16="http://schemas.microsoft.com/office/drawing/2014/main" id="{D0F8247C-A8C6-42E3-6C42-77B231E2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444492"/>
            <a:ext cx="10206038" cy="39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FC02B7F-E13D-C538-1D34-2B5A36B55376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www.medonet.pl</a:t>
            </a:r>
            <a:r>
              <a:rPr lang="pl-PL" sz="1200" dirty="0"/>
              <a:t>/psyche/</a:t>
            </a:r>
            <a:r>
              <a:rPr lang="pl-PL" sz="1200" dirty="0" err="1"/>
              <a:t>uzaleznienia,czy-mlode-polki-rzeczywiscie-daja-w-szyje</a:t>
            </a:r>
            <a:r>
              <a:rPr lang="pl-PL" sz="1200" dirty="0"/>
              <a:t>--na-tle-innych-nacji-nie-wypadamy-najgorzej,artykul,08366048.html</a:t>
            </a:r>
          </a:p>
        </p:txBody>
      </p:sp>
    </p:spTree>
    <p:extLst>
      <p:ext uri="{BB962C8B-B14F-4D97-AF65-F5344CB8AC3E}">
        <p14:creationId xmlns:p14="http://schemas.microsoft.com/office/powerpoint/2010/main" val="244463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ożycie alkoholu wśród Polaków">
            <a:extLst>
              <a:ext uri="{FF2B5EF4-FFF2-40B4-BE49-F238E27FC236}">
                <a16:creationId xmlns:a16="http://schemas.microsoft.com/office/drawing/2014/main" id="{EACD83AE-6283-9E65-B910-9B69A4FB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7" y="1817687"/>
            <a:ext cx="9958326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BB8F0F-7403-EF38-5652-0D2480A577F4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www.medonet.pl</a:t>
            </a:r>
            <a:r>
              <a:rPr lang="pl-PL" sz="1200" dirty="0"/>
              <a:t>/psyche/</a:t>
            </a:r>
            <a:r>
              <a:rPr lang="pl-PL" sz="1200" dirty="0" err="1"/>
              <a:t>uzaleznienia,czy-mlode-polki-rzeczywiscie-daja-w-szyje</a:t>
            </a:r>
            <a:r>
              <a:rPr lang="pl-PL" sz="1200" dirty="0"/>
              <a:t>--na-tle-innych-nacji-nie-wypadamy-najgorzej,artykul,08366048.html</a:t>
            </a:r>
          </a:p>
        </p:txBody>
      </p:sp>
    </p:spTree>
    <p:extLst>
      <p:ext uri="{BB962C8B-B14F-4D97-AF65-F5344CB8AC3E}">
        <p14:creationId xmlns:p14="http://schemas.microsoft.com/office/powerpoint/2010/main" val="57854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20000-B74C-4F66-6B30-59CDC040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43434"/>
            <a:ext cx="7729728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000" dirty="0"/>
              <a:t>Statystki ukazują, że coraz więcej osób decyduje się na całkowitą abstynencję. Odsetek ten wzrósł z 11% społeczeństwa w 2020 r., do 20% w 2022 r.</a:t>
            </a:r>
          </a:p>
          <a:p>
            <a:pPr marL="0" indent="0" algn="just">
              <a:buNone/>
            </a:pPr>
            <a:endParaRPr lang="pl-PL" sz="3000" dirty="0"/>
          </a:p>
          <a:p>
            <a:pPr marL="0" indent="0" algn="just">
              <a:buNone/>
            </a:pPr>
            <a:r>
              <a:rPr lang="pl-PL" sz="3000" dirty="0"/>
              <a:t>Większy odsetek wśród kobiet niż wśród mężczyzn deklaruje całkowitą abstynencję od napojów alkoholowych.</a:t>
            </a:r>
          </a:p>
        </p:txBody>
      </p:sp>
    </p:spTree>
    <p:extLst>
      <p:ext uri="{BB962C8B-B14F-4D97-AF65-F5344CB8AC3E}">
        <p14:creationId xmlns:p14="http://schemas.microsoft.com/office/powerpoint/2010/main" val="326289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AC429E7-0654-EF3F-AAD2-9B1DC212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772400" cy="653588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346AF17-E514-45C4-B5F4-137983149E88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indicator.pl</a:t>
            </a:r>
            <a:r>
              <a:rPr lang="pl-PL" sz="1200" dirty="0"/>
              <a:t>/kim-</a:t>
            </a:r>
            <a:r>
              <a:rPr lang="pl-PL" sz="1200" dirty="0" err="1"/>
              <a:t>jestesmy</a:t>
            </a:r>
            <a:r>
              <a:rPr lang="pl-PL" sz="1200" dirty="0"/>
              <a:t>/media-o-nas/</a:t>
            </a:r>
            <a:r>
              <a:rPr lang="pl-PL" sz="1200" dirty="0" err="1"/>
              <a:t>spozycie</a:t>
            </a:r>
            <a:r>
              <a:rPr lang="pl-PL" sz="1200" dirty="0"/>
              <a:t>-alkoholu-w-</a:t>
            </a:r>
            <a:r>
              <a:rPr lang="pl-PL" sz="1200" dirty="0" err="1"/>
              <a:t>polsce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2252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480BAB6-612F-E11F-CF95-08A350432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061" y="144379"/>
            <a:ext cx="7903877" cy="5891983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E3EEF23-EBFB-068C-BBBA-94A2FCBCA90D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Opracowanie NIK na podstawie: Raport o stanie narkomanii w Polsce 2018</a:t>
            </a:r>
          </a:p>
        </p:txBody>
      </p:sp>
    </p:spTree>
    <p:extLst>
      <p:ext uri="{BB962C8B-B14F-4D97-AF65-F5344CB8AC3E}">
        <p14:creationId xmlns:p14="http://schemas.microsoft.com/office/powerpoint/2010/main" val="6636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1DE3D-3CAE-11FA-DC86-0BFBFF27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pl-PL" dirty="0"/>
              <a:t>Czym jest patologia społeczna?</a:t>
            </a:r>
          </a:p>
        </p:txBody>
      </p:sp>
    </p:spTree>
    <p:extLst>
      <p:ext uri="{BB962C8B-B14F-4D97-AF65-F5344CB8AC3E}">
        <p14:creationId xmlns:p14="http://schemas.microsoft.com/office/powerpoint/2010/main" val="40131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C20B5A-485A-844E-A0A7-D5EBDAEDB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305" y="115979"/>
            <a:ext cx="8149389" cy="600674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127AB55-5CBC-5386-33D1-C15FCF9BC449}"/>
              </a:ext>
            </a:extLst>
          </p:cNvPr>
          <p:cNvSpPr txBox="1"/>
          <p:nvPr/>
        </p:nvSpPr>
        <p:spPr>
          <a:xfrm>
            <a:off x="273938" y="6581001"/>
            <a:ext cx="1141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Opracowanie NIK na podstawie: Raport o stanie narkomanii w Polsce 2018</a:t>
            </a:r>
          </a:p>
        </p:txBody>
      </p:sp>
    </p:spTree>
    <p:extLst>
      <p:ext uri="{BB962C8B-B14F-4D97-AF65-F5344CB8AC3E}">
        <p14:creationId xmlns:p14="http://schemas.microsoft.com/office/powerpoint/2010/main" val="177032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07133A-64E2-C33F-6320-16E7C853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8008"/>
            <a:ext cx="8452906" cy="4073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/>
              <a:t>W statystykach stale odnotowuje się zwiększoną ilość użytkowników narkotyków. Należy przy tym zauważyć, że odsetek osób korzystających z narkotyków jest niewielki w porównaniu do odsetka osób wprowadzających się w stan odurzenia za pomocą alkoholu.</a:t>
            </a:r>
          </a:p>
        </p:txBody>
      </p:sp>
    </p:spTree>
    <p:extLst>
      <p:ext uri="{BB962C8B-B14F-4D97-AF65-F5344CB8AC3E}">
        <p14:creationId xmlns:p14="http://schemas.microsoft.com/office/powerpoint/2010/main" val="217447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9D1E1-F1E2-2203-9A10-62BB8DFF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a. </a:t>
            </a:r>
            <a:r>
              <a:rPr lang="pl-PL" dirty="0" err="1"/>
              <a:t>podgóreckiego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BB65D3-19BF-850D-EAEC-107C020C4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/>
              <a:t>Patologia społeczna to </a:t>
            </a:r>
            <a:r>
              <a:rPr lang="pl-PL" sz="2200" dirty="0">
                <a:effectLst/>
                <a:latin typeface="MinionPro"/>
              </a:rPr>
              <a:t>„ten rodzaj zachowania, ten typ instytucji, ten typ funkcjonowania </a:t>
            </a:r>
            <a:r>
              <a:rPr lang="pl-PL" sz="2200" dirty="0" err="1">
                <a:effectLst/>
                <a:latin typeface="MinionPro"/>
              </a:rPr>
              <a:t>jakiegos</a:t>
            </a:r>
            <a:r>
              <a:rPr lang="pl-PL" sz="2200" dirty="0">
                <a:effectLst/>
                <a:latin typeface="MinionPro"/>
              </a:rPr>
              <a:t>́ systemu społecznego czy ten rodzaj struktury </a:t>
            </a:r>
            <a:r>
              <a:rPr lang="pl-PL" sz="2200" dirty="0" err="1">
                <a:effectLst/>
                <a:latin typeface="MinionPro"/>
              </a:rPr>
              <a:t>jakiegos</a:t>
            </a:r>
            <a:r>
              <a:rPr lang="pl-PL" sz="2200" dirty="0">
                <a:effectLst/>
                <a:latin typeface="MinionPro"/>
              </a:rPr>
              <a:t>́ systemu społecznego, </a:t>
            </a:r>
            <a:r>
              <a:rPr lang="pl-PL" sz="2200" dirty="0" err="1">
                <a:effectLst/>
                <a:latin typeface="MinionPro"/>
              </a:rPr>
              <a:t>który</a:t>
            </a:r>
            <a:r>
              <a:rPr lang="pl-PL" sz="2200" dirty="0">
                <a:effectLst/>
                <a:latin typeface="MinionPro"/>
              </a:rPr>
              <a:t> pozostaje w zasadniczej, </a:t>
            </a:r>
            <a:r>
              <a:rPr lang="pl-PL" sz="2200" dirty="0" err="1">
                <a:effectLst/>
                <a:latin typeface="MinionPro"/>
              </a:rPr>
              <a:t>niedającej</a:t>
            </a:r>
            <a:r>
              <a:rPr lang="pl-PL" sz="2200" dirty="0">
                <a:effectLst/>
                <a:latin typeface="MinionPro"/>
              </a:rPr>
              <a:t> </a:t>
            </a:r>
            <a:r>
              <a:rPr lang="pl-PL" sz="2200" dirty="0" err="1">
                <a:effectLst/>
                <a:latin typeface="MinionPro"/>
              </a:rPr>
              <a:t>sie</a:t>
            </a:r>
            <a:r>
              <a:rPr lang="pl-PL" sz="2200" dirty="0">
                <a:effectLst/>
                <a:latin typeface="MinionPro"/>
              </a:rPr>
              <a:t>̨ </a:t>
            </a:r>
            <a:r>
              <a:rPr lang="pl-PL" sz="2200" dirty="0" err="1">
                <a:effectLst/>
                <a:latin typeface="MinionPro"/>
              </a:rPr>
              <a:t>pogodzic</a:t>
            </a:r>
            <a:r>
              <a:rPr lang="pl-PL" sz="2200" dirty="0">
                <a:effectLst/>
                <a:latin typeface="MinionPro"/>
              </a:rPr>
              <a:t>́ </a:t>
            </a:r>
            <a:r>
              <a:rPr lang="pl-PL" sz="2200" dirty="0" err="1">
                <a:effectLst/>
                <a:latin typeface="MinionPro"/>
              </a:rPr>
              <a:t>sprzeczności</a:t>
            </a:r>
            <a:r>
              <a:rPr lang="pl-PL" sz="2200" dirty="0">
                <a:effectLst/>
                <a:latin typeface="MinionPro"/>
              </a:rPr>
              <a:t> z </a:t>
            </a:r>
            <a:r>
              <a:rPr lang="pl-PL" sz="2200" dirty="0" err="1">
                <a:effectLst/>
                <a:latin typeface="MinionPro"/>
              </a:rPr>
              <a:t>światopoglądowymi</a:t>
            </a:r>
            <a:r>
              <a:rPr lang="pl-PL" sz="2200" dirty="0">
                <a:effectLst/>
                <a:latin typeface="MinionPro"/>
              </a:rPr>
              <a:t> </a:t>
            </a:r>
            <a:r>
              <a:rPr lang="pl-PL" sz="2200" dirty="0" err="1">
                <a:effectLst/>
                <a:latin typeface="MinionPro"/>
              </a:rPr>
              <a:t>wartościami</a:t>
            </a:r>
            <a:r>
              <a:rPr lang="pl-PL" sz="2200" dirty="0">
                <a:effectLst/>
                <a:latin typeface="MinionPro"/>
              </a:rPr>
              <a:t>, </a:t>
            </a:r>
            <a:r>
              <a:rPr lang="pl-PL" sz="2200" dirty="0" err="1">
                <a:effectLst/>
                <a:latin typeface="MinionPro"/>
              </a:rPr>
              <a:t>które</a:t>
            </a:r>
            <a:r>
              <a:rPr lang="pl-PL" sz="2200" dirty="0">
                <a:effectLst/>
                <a:latin typeface="MinionPro"/>
              </a:rPr>
              <a:t> w danej </a:t>
            </a:r>
            <a:r>
              <a:rPr lang="pl-PL" sz="2200" dirty="0" err="1">
                <a:effectLst/>
                <a:latin typeface="MinionPro"/>
              </a:rPr>
              <a:t>społeczności</a:t>
            </a:r>
            <a:r>
              <a:rPr lang="pl-PL" sz="2200" dirty="0">
                <a:effectLst/>
                <a:latin typeface="MinionPro"/>
              </a:rPr>
              <a:t> </a:t>
            </a:r>
            <a:r>
              <a:rPr lang="pl-PL" sz="2200" dirty="0" err="1">
                <a:effectLst/>
                <a:latin typeface="MinionPro"/>
              </a:rPr>
              <a:t>sa</a:t>
            </a:r>
            <a:r>
              <a:rPr lang="pl-PL" sz="2200" dirty="0">
                <a:effectLst/>
                <a:latin typeface="MinionPro"/>
              </a:rPr>
              <a:t>̨ akceptowane” </a:t>
            </a:r>
          </a:p>
          <a:p>
            <a:pPr algn="just"/>
            <a:r>
              <a:rPr lang="pl-PL" sz="2200" dirty="0">
                <a:effectLst/>
                <a:latin typeface="MinionPro"/>
              </a:rPr>
              <a:t>A. </a:t>
            </a:r>
            <a:r>
              <a:rPr lang="pl-PL" sz="2200" dirty="0" err="1">
                <a:effectLst/>
                <a:latin typeface="MinionPro"/>
              </a:rPr>
              <a:t>Podgórecki</a:t>
            </a:r>
            <a:r>
              <a:rPr lang="pl-PL" sz="2200" dirty="0">
                <a:effectLst/>
                <a:latin typeface="MinionPro"/>
              </a:rPr>
              <a:t>, </a:t>
            </a:r>
            <a:r>
              <a:rPr lang="pl-PL" sz="2200" i="1" dirty="0">
                <a:effectLst/>
                <a:latin typeface="MinionPro"/>
              </a:rPr>
              <a:t>Patologia </a:t>
            </a:r>
            <a:r>
              <a:rPr lang="pl-PL" sz="2200" i="1" dirty="0" err="1">
                <a:effectLst/>
                <a:latin typeface="MinionPro"/>
              </a:rPr>
              <a:t>życia</a:t>
            </a:r>
            <a:r>
              <a:rPr lang="pl-PL" sz="2200" i="1" dirty="0">
                <a:effectLst/>
                <a:latin typeface="MinionPro"/>
              </a:rPr>
              <a:t> społecznego</a:t>
            </a:r>
            <a:r>
              <a:rPr lang="pl-PL" sz="2200" dirty="0">
                <a:effectLst/>
                <a:latin typeface="MinionPro"/>
              </a:rPr>
              <a:t>, Warszawa 1969, s. 24.</a:t>
            </a:r>
            <a:endParaRPr lang="pl-PL" sz="22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29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0CE9EA-F38A-5BAF-B13E-424487F3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a. </a:t>
            </a:r>
            <a:r>
              <a:rPr lang="pl-PL" dirty="0" err="1"/>
              <a:t>Gaberle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7DD0AC-436A-02E9-9BEC-6ED79535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/>
              <a:t>Zjawisko społeczne patologii to </a:t>
            </a:r>
            <a:r>
              <a:rPr lang="pl-PL" sz="2200" dirty="0">
                <a:effectLst/>
                <a:latin typeface="MinionPro"/>
              </a:rPr>
              <a:t>„zachowanie </a:t>
            </a:r>
            <a:r>
              <a:rPr lang="pl-PL" sz="2200" dirty="0" err="1">
                <a:effectLst/>
                <a:latin typeface="MinionPro"/>
              </a:rPr>
              <a:t>działające</a:t>
            </a:r>
            <a:r>
              <a:rPr lang="pl-PL" sz="2200" dirty="0">
                <a:effectLst/>
                <a:latin typeface="MinionPro"/>
              </a:rPr>
              <a:t> destruktywnie na </a:t>
            </a:r>
            <a:r>
              <a:rPr lang="pl-PL" sz="2200" dirty="0" err="1">
                <a:effectLst/>
                <a:latin typeface="MinionPro"/>
              </a:rPr>
              <a:t>społeczeństwo</a:t>
            </a:r>
            <a:r>
              <a:rPr lang="pl-PL" sz="2200" dirty="0">
                <a:effectLst/>
                <a:latin typeface="MinionPro"/>
              </a:rPr>
              <a:t> (lub jego elementy), a przy tym niezgodne z </a:t>
            </a:r>
            <a:r>
              <a:rPr lang="pl-PL" sz="2200" dirty="0" err="1">
                <a:effectLst/>
                <a:latin typeface="MinionPro"/>
              </a:rPr>
              <a:t>wartościami</a:t>
            </a:r>
            <a:r>
              <a:rPr lang="pl-PL" sz="2200" dirty="0">
                <a:effectLst/>
                <a:latin typeface="MinionPro"/>
              </a:rPr>
              <a:t> powszechnie uznawanymi w danym </a:t>
            </a:r>
            <a:r>
              <a:rPr lang="pl-PL" sz="2200" dirty="0" err="1">
                <a:effectLst/>
                <a:latin typeface="MinionPro"/>
              </a:rPr>
              <a:t>kręgu</a:t>
            </a:r>
            <a:r>
              <a:rPr lang="pl-PL" sz="2200" dirty="0">
                <a:effectLst/>
                <a:latin typeface="MinionPro"/>
              </a:rPr>
              <a:t> kulturowym”.</a:t>
            </a:r>
          </a:p>
          <a:p>
            <a:pPr algn="just"/>
            <a:r>
              <a:rPr lang="pl-PL" sz="2200" dirty="0">
                <a:effectLst/>
                <a:latin typeface="MinionPro"/>
              </a:rPr>
              <a:t>A. </a:t>
            </a:r>
            <a:r>
              <a:rPr lang="pl-PL" sz="2200" dirty="0" err="1">
                <a:effectLst/>
                <a:latin typeface="MinionPro"/>
              </a:rPr>
              <a:t>Gaberle</a:t>
            </a:r>
            <a:r>
              <a:rPr lang="pl-PL" sz="2200" dirty="0">
                <a:effectLst/>
                <a:latin typeface="MinionPro"/>
              </a:rPr>
              <a:t>, </a:t>
            </a:r>
            <a:r>
              <a:rPr lang="pl-PL" sz="2200" i="1" dirty="0">
                <a:effectLst/>
                <a:latin typeface="MinionPro"/>
              </a:rPr>
              <a:t>Patologia społeczna</a:t>
            </a:r>
            <a:r>
              <a:rPr lang="pl-PL" sz="2200" dirty="0">
                <a:effectLst/>
                <a:latin typeface="MinionPro"/>
              </a:rPr>
              <a:t>, Warszawa 1993, s. 18. </a:t>
            </a:r>
            <a:endParaRPr lang="pl-PL" sz="2200" dirty="0">
              <a:effectLst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77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6B49B-18D3-5A69-6284-291F3C20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w. </a:t>
            </a:r>
            <a:r>
              <a:rPr lang="pl-PL" dirty="0" err="1"/>
              <a:t>OkoNIa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75C6C-E976-88C3-FE6A-985C1D6D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/>
              <a:t>Opisując naukę zajmującą się badaniem patologii społecznych W. Okoń twierdzi, że jest to nauka </a:t>
            </a:r>
            <a:r>
              <a:rPr lang="pl-PL" sz="2200" dirty="0">
                <a:effectLst/>
                <a:latin typeface="MinionPro"/>
              </a:rPr>
              <a:t>o „przyczynach, objawach i zwalczaniu takich ‘</a:t>
            </a:r>
            <a:r>
              <a:rPr lang="pl-PL" sz="2200" dirty="0" err="1">
                <a:effectLst/>
                <a:latin typeface="MinionPro"/>
              </a:rPr>
              <a:t>chorób</a:t>
            </a:r>
            <a:r>
              <a:rPr lang="pl-PL" sz="2200" dirty="0">
                <a:effectLst/>
                <a:latin typeface="MinionPro"/>
              </a:rPr>
              <a:t>’ społecznych jak </a:t>
            </a:r>
            <a:r>
              <a:rPr lang="pl-PL" sz="2200" dirty="0" err="1">
                <a:effectLst/>
                <a:latin typeface="MinionPro"/>
              </a:rPr>
              <a:t>przestępczośc</a:t>
            </a:r>
            <a:r>
              <a:rPr lang="pl-PL" sz="2200" dirty="0">
                <a:effectLst/>
                <a:latin typeface="MinionPro"/>
              </a:rPr>
              <a:t>́, </a:t>
            </a:r>
            <a:r>
              <a:rPr lang="pl-PL" sz="2200" dirty="0" err="1">
                <a:effectLst/>
                <a:latin typeface="MinionPro"/>
              </a:rPr>
              <a:t>pijaństwo</a:t>
            </a:r>
            <a:r>
              <a:rPr lang="pl-PL" sz="2200" dirty="0">
                <a:effectLst/>
                <a:latin typeface="MinionPro"/>
              </a:rPr>
              <a:t>, lekomania i in.”.</a:t>
            </a:r>
          </a:p>
          <a:p>
            <a:pPr algn="just"/>
            <a:endParaRPr lang="pl-PL" sz="2200" dirty="0">
              <a:latin typeface="MinionPro"/>
            </a:endParaRPr>
          </a:p>
          <a:p>
            <a:pPr algn="just"/>
            <a:r>
              <a:rPr lang="pl-PL" sz="2200" dirty="0">
                <a:effectLst/>
                <a:latin typeface="MinionPro"/>
              </a:rPr>
              <a:t>W. </a:t>
            </a:r>
            <a:r>
              <a:rPr lang="pl-PL" sz="2200" dirty="0" err="1">
                <a:effectLst/>
                <a:latin typeface="MinionPro"/>
              </a:rPr>
              <a:t>Okon</a:t>
            </a:r>
            <a:r>
              <a:rPr lang="pl-PL" sz="2200" dirty="0">
                <a:effectLst/>
                <a:latin typeface="MinionPro"/>
              </a:rPr>
              <a:t>́, </a:t>
            </a:r>
            <a:r>
              <a:rPr lang="pl-PL" sz="2200" i="1" dirty="0">
                <a:effectLst/>
                <a:latin typeface="MinionPro"/>
              </a:rPr>
              <a:t>Nowy słownik pedagogiczny</a:t>
            </a:r>
            <a:r>
              <a:rPr lang="pl-PL" sz="2200" dirty="0">
                <a:effectLst/>
                <a:latin typeface="MinionPro"/>
              </a:rPr>
              <a:t>, Warszawa 1998, s. 284. </a:t>
            </a:r>
            <a:endParaRPr lang="pl-PL" sz="2200" dirty="0">
              <a:effectLst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00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822F7-9EB0-8D30-3B80-B8400C6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I. </a:t>
            </a:r>
            <a:r>
              <a:rPr lang="pl-PL" dirty="0" err="1"/>
              <a:t>PospiszYl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8E639C-DB8A-DBF5-B74A-66D676CE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23731"/>
            <a:ext cx="7729728" cy="3101983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effectLst/>
                <a:latin typeface="MinionPro"/>
              </a:rPr>
              <a:t>„… aby </a:t>
            </a:r>
            <a:r>
              <a:rPr lang="pl-PL" sz="2000" dirty="0" err="1">
                <a:effectLst/>
                <a:latin typeface="MinionPro"/>
              </a:rPr>
              <a:t>ując</a:t>
            </a:r>
            <a:r>
              <a:rPr lang="pl-PL" sz="2000" dirty="0">
                <a:effectLst/>
                <a:latin typeface="MinionPro"/>
              </a:rPr>
              <a:t>́ definicję patologii społecznej w </a:t>
            </a:r>
            <a:r>
              <a:rPr lang="pl-PL" sz="2000" dirty="0" err="1">
                <a:effectLst/>
                <a:latin typeface="MinionPro"/>
              </a:rPr>
              <a:t>całośc</a:t>
            </a:r>
            <a:r>
              <a:rPr lang="pl-PL" sz="2000" dirty="0">
                <a:effectLst/>
                <a:latin typeface="MinionPro"/>
              </a:rPr>
              <a:t>́, </a:t>
            </a:r>
            <a:r>
              <a:rPr lang="pl-PL" sz="2000" dirty="0" err="1">
                <a:effectLst/>
                <a:latin typeface="MinionPro"/>
              </a:rPr>
              <a:t>należy</a:t>
            </a:r>
            <a:r>
              <a:rPr lang="pl-PL" sz="2000" dirty="0">
                <a:effectLst/>
                <a:latin typeface="MinionPro"/>
              </a:rPr>
              <a:t> </a:t>
            </a:r>
            <a:r>
              <a:rPr lang="pl-PL" sz="2000" dirty="0" err="1">
                <a:effectLst/>
                <a:latin typeface="MinionPro"/>
              </a:rPr>
              <a:t>wiedziec</a:t>
            </a:r>
            <a:r>
              <a:rPr lang="pl-PL" sz="2000" dirty="0">
                <a:effectLst/>
                <a:latin typeface="MinionPro"/>
              </a:rPr>
              <a:t>́, </a:t>
            </a:r>
            <a:r>
              <a:rPr lang="pl-PL" sz="2000" dirty="0" err="1">
                <a:effectLst/>
                <a:latin typeface="MinionPro"/>
              </a:rPr>
              <a:t>iz</a:t>
            </a:r>
            <a:r>
              <a:rPr lang="pl-PL" sz="2000" dirty="0">
                <a:effectLst/>
                <a:latin typeface="MinionPro"/>
              </a:rPr>
              <a:t>̇ to negatywne zachowanie prezentowane przez </a:t>
            </a:r>
            <a:r>
              <a:rPr lang="pl-PL" sz="2000" dirty="0" err="1">
                <a:effectLst/>
                <a:latin typeface="MinionPro"/>
              </a:rPr>
              <a:t>jednostke</a:t>
            </a:r>
            <a:r>
              <a:rPr lang="pl-PL" sz="2000" dirty="0">
                <a:effectLst/>
                <a:latin typeface="MinionPro"/>
              </a:rPr>
              <a:t>̨ </a:t>
            </a:r>
            <a:r>
              <a:rPr lang="pl-PL" sz="2000" dirty="0" err="1">
                <a:effectLst/>
                <a:latin typeface="MinionPro"/>
              </a:rPr>
              <a:t>bądz</a:t>
            </a:r>
            <a:r>
              <a:rPr lang="pl-PL" sz="2000" dirty="0">
                <a:effectLst/>
                <a:latin typeface="MinionPro"/>
              </a:rPr>
              <a:t>́ </a:t>
            </a:r>
            <a:r>
              <a:rPr lang="pl-PL" sz="2000" dirty="0" err="1">
                <a:effectLst/>
                <a:latin typeface="MinionPro"/>
              </a:rPr>
              <a:t>grupe</a:t>
            </a:r>
            <a:r>
              <a:rPr lang="pl-PL" sz="2000" dirty="0">
                <a:effectLst/>
                <a:latin typeface="MinionPro"/>
              </a:rPr>
              <a:t>̨ musi </a:t>
            </a:r>
            <a:r>
              <a:rPr lang="pl-PL" sz="2000" dirty="0" err="1">
                <a:effectLst/>
                <a:latin typeface="MinionPro"/>
              </a:rPr>
              <a:t>spełnic</a:t>
            </a:r>
            <a:r>
              <a:rPr lang="pl-PL" sz="2000" dirty="0">
                <a:effectLst/>
                <a:latin typeface="MinionPro"/>
              </a:rPr>
              <a:t>́ pewne warunki, jakimi </a:t>
            </a:r>
            <a:r>
              <a:rPr lang="pl-PL" sz="2000" dirty="0" err="1">
                <a:effectLst/>
                <a:latin typeface="MinionPro"/>
              </a:rPr>
              <a:t>sa</a:t>
            </a:r>
            <a:r>
              <a:rPr lang="pl-PL" sz="2000" dirty="0">
                <a:effectLst/>
                <a:latin typeface="MinionPro"/>
              </a:rPr>
              <a:t>̨: </a:t>
            </a:r>
            <a:endParaRPr lang="pl-PL" sz="2000" dirty="0"/>
          </a:p>
          <a:p>
            <a:pPr lvl="1" algn="just"/>
            <a:r>
              <a:rPr lang="pl-PL" sz="2000" dirty="0">
                <a:effectLst/>
                <a:latin typeface="MinionPro"/>
              </a:rPr>
              <a:t>naruszanie norm i </a:t>
            </a:r>
            <a:r>
              <a:rPr lang="pl-PL" sz="2000" dirty="0" err="1">
                <a:effectLst/>
                <a:latin typeface="MinionPro"/>
              </a:rPr>
              <a:t>wartości</a:t>
            </a:r>
            <a:r>
              <a:rPr lang="pl-PL" sz="2000" dirty="0">
                <a:effectLst/>
                <a:latin typeface="MinionPro"/>
              </a:rPr>
              <a:t>, </a:t>
            </a:r>
          </a:p>
          <a:p>
            <a:pPr lvl="1" algn="just"/>
            <a:r>
              <a:rPr lang="pl-PL" sz="2000" dirty="0" err="1">
                <a:effectLst/>
                <a:latin typeface="MinionPro"/>
              </a:rPr>
              <a:t>destruktywnośc</a:t>
            </a:r>
            <a:r>
              <a:rPr lang="pl-PL" sz="2000" dirty="0">
                <a:effectLst/>
                <a:latin typeface="MinionPro"/>
              </a:rPr>
              <a:t>́ zachowania mierzona skalą </a:t>
            </a:r>
            <a:r>
              <a:rPr lang="pl-PL" sz="2000" dirty="0" err="1">
                <a:effectLst/>
                <a:latin typeface="MinionPro"/>
              </a:rPr>
              <a:t>potępienia</a:t>
            </a:r>
            <a:r>
              <a:rPr lang="pl-PL" sz="2000" dirty="0">
                <a:effectLst/>
                <a:latin typeface="MinionPro"/>
              </a:rPr>
              <a:t> społecznego, </a:t>
            </a:r>
          </a:p>
          <a:p>
            <a:pPr lvl="1" algn="just"/>
            <a:r>
              <a:rPr lang="pl-PL" sz="2000" dirty="0" err="1">
                <a:effectLst/>
                <a:latin typeface="MinionPro"/>
              </a:rPr>
              <a:t>występowanie</a:t>
            </a:r>
            <a:r>
              <a:rPr lang="pl-PL" sz="2000" dirty="0">
                <a:effectLst/>
                <a:latin typeface="MinionPro"/>
              </a:rPr>
              <a:t> w </a:t>
            </a:r>
            <a:r>
              <a:rPr lang="pl-PL" sz="2000" dirty="0" err="1">
                <a:effectLst/>
                <a:latin typeface="MinionPro"/>
              </a:rPr>
              <a:t>większej</a:t>
            </a:r>
            <a:r>
              <a:rPr lang="pl-PL" sz="2000" dirty="0">
                <a:effectLst/>
                <a:latin typeface="MinionPro"/>
              </a:rPr>
              <a:t> </a:t>
            </a:r>
            <a:r>
              <a:rPr lang="pl-PL" sz="2000" dirty="0" err="1">
                <a:effectLst/>
                <a:latin typeface="MinionPro"/>
              </a:rPr>
              <a:t>zbiorowości</a:t>
            </a:r>
            <a:r>
              <a:rPr lang="pl-PL" sz="2000" dirty="0">
                <a:effectLst/>
                <a:latin typeface="MinionPro"/>
              </a:rPr>
              <a:t> lub w skali masowej, </a:t>
            </a:r>
          </a:p>
          <a:p>
            <a:pPr lvl="1" algn="just"/>
            <a:r>
              <a:rPr lang="pl-PL" sz="2000" dirty="0" err="1">
                <a:effectLst/>
                <a:latin typeface="MinionPro"/>
              </a:rPr>
              <a:t>koniecznośc</a:t>
            </a:r>
            <a:r>
              <a:rPr lang="pl-PL" sz="2000" dirty="0">
                <a:effectLst/>
                <a:latin typeface="MinionPro"/>
              </a:rPr>
              <a:t>́ wykorzystania zbiorowej siły w celu przeciwstawienia </a:t>
            </a:r>
            <a:r>
              <a:rPr lang="pl-PL" sz="2000" dirty="0" err="1">
                <a:effectLst/>
                <a:latin typeface="MinionPro"/>
              </a:rPr>
              <a:t>sie</a:t>
            </a:r>
            <a:r>
              <a:rPr lang="pl-PL" sz="2000" dirty="0">
                <a:effectLst/>
                <a:latin typeface="MinionPro"/>
              </a:rPr>
              <a:t>̨ tego </a:t>
            </a:r>
          </a:p>
          <a:p>
            <a:pPr lvl="1" algn="just"/>
            <a:r>
              <a:rPr lang="pl-PL" sz="2000" dirty="0">
                <a:effectLst/>
                <a:latin typeface="MinionPro"/>
              </a:rPr>
              <a:t>rodzaju problemom”.</a:t>
            </a:r>
          </a:p>
          <a:p>
            <a:pPr lvl="1" algn="just"/>
            <a:endParaRPr lang="pl-PL" sz="2000" dirty="0">
              <a:latin typeface="MinionPro"/>
            </a:endParaRPr>
          </a:p>
          <a:p>
            <a:pPr lvl="1" algn="just"/>
            <a:r>
              <a:rPr lang="pl-PL" sz="2000" dirty="0">
                <a:effectLst/>
                <a:latin typeface="MinionPro"/>
              </a:rPr>
              <a:t>I. </a:t>
            </a:r>
            <a:r>
              <a:rPr lang="pl-PL" sz="2000" dirty="0" err="1">
                <a:effectLst/>
                <a:latin typeface="MinionPro"/>
              </a:rPr>
              <a:t>Pospiszyl</a:t>
            </a:r>
            <a:r>
              <a:rPr lang="pl-PL" sz="2000" dirty="0">
                <a:effectLst/>
                <a:latin typeface="MinionPro"/>
              </a:rPr>
              <a:t>, </a:t>
            </a:r>
            <a:r>
              <a:rPr lang="pl-PL" sz="2000" i="1" dirty="0">
                <a:effectLst/>
                <a:latin typeface="MinionPro"/>
              </a:rPr>
              <a:t>Patologie społeczne</a:t>
            </a:r>
            <a:r>
              <a:rPr lang="pl-PL" sz="2000" dirty="0">
                <a:effectLst/>
                <a:latin typeface="MinionPro"/>
              </a:rPr>
              <a:t>, Warszawa 2012, s. 12. </a:t>
            </a:r>
            <a:endParaRPr lang="pl-PL" sz="2000" dirty="0">
              <a:effectLst/>
            </a:endParaRPr>
          </a:p>
          <a:p>
            <a:pPr lvl="1" algn="just"/>
            <a:endParaRPr lang="pl-PL" sz="2000" dirty="0">
              <a:effectLst/>
              <a:latin typeface="MinionPro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798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0E12F-F70B-4B91-D63C-F5B3235F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07" y="471488"/>
            <a:ext cx="6418986" cy="880110"/>
          </a:xfrm>
        </p:spPr>
        <p:txBody>
          <a:bodyPr>
            <a:normAutofit/>
          </a:bodyPr>
          <a:lstStyle/>
          <a:p>
            <a:r>
              <a:rPr lang="pl-PL" dirty="0"/>
              <a:t>alkoholizm</a:t>
            </a:r>
          </a:p>
        </p:txBody>
      </p:sp>
      <p:pic>
        <p:nvPicPr>
          <p:cNvPr id="3074" name="Picture 2" descr="Czy istnieje bezpieczna dawka alkoholu?">
            <a:extLst>
              <a:ext uri="{FF2B5EF4-FFF2-40B4-BE49-F238E27FC236}">
                <a16:creationId xmlns:a16="http://schemas.microsoft.com/office/drawing/2014/main" id="{7085EDEC-C344-0A96-283C-30DF09BA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56" y="1586039"/>
            <a:ext cx="6999287" cy="46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4F5532D-90A2-5B60-DD7B-5C74F393BF4A}"/>
              </a:ext>
            </a:extLst>
          </p:cNvPr>
          <p:cNvSpPr txBox="1"/>
          <p:nvPr/>
        </p:nvSpPr>
        <p:spPr>
          <a:xfrm>
            <a:off x="285750" y="6529388"/>
            <a:ext cx="553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 grafiki: 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www.alkoholizm.org.pl</a:t>
            </a:r>
            <a:r>
              <a:rPr lang="pl-PL" sz="1200" dirty="0"/>
              <a:t>/</a:t>
            </a:r>
            <a:r>
              <a:rPr lang="pl-PL" sz="1200" dirty="0" err="1"/>
              <a:t>czy-istnieje-bezpieczna-dawka-alkoholu</a:t>
            </a:r>
            <a:r>
              <a:rPr lang="pl-PL" sz="1200" dirty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80820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571A1-EADA-4587-764D-589EEED2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588" y="983841"/>
            <a:ext cx="5317426" cy="857799"/>
          </a:xfrm>
        </p:spPr>
        <p:txBody>
          <a:bodyPr>
            <a:normAutofit fontScale="90000"/>
          </a:bodyPr>
          <a:lstStyle/>
          <a:p>
            <a:r>
              <a:rPr lang="pl-PL" dirty="0"/>
              <a:t>Spożycie w litrach na jednego mieszkańca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B3A478E-D20F-939C-8020-29133EB66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119678"/>
              </p:ext>
            </p:extLst>
          </p:nvPr>
        </p:nvGraphicFramePr>
        <p:xfrm>
          <a:off x="128587" y="483929"/>
          <a:ext cx="6372228" cy="6245495"/>
        </p:xfrm>
        <a:graphic>
          <a:graphicData uri="http://schemas.openxmlformats.org/drawingml/2006/table">
            <a:tbl>
              <a:tblPr/>
              <a:tblGrid>
                <a:gridCol w="1062038">
                  <a:extLst>
                    <a:ext uri="{9D8B030D-6E8A-4147-A177-3AD203B41FA5}">
                      <a16:colId xmlns:a16="http://schemas.microsoft.com/office/drawing/2014/main" val="3889407935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3204252604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1218719658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290399339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1513285954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643112938"/>
                    </a:ext>
                  </a:extLst>
                </a:gridCol>
              </a:tblGrid>
              <a:tr h="758285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Rok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Wyroby spirytusowe (100% alkoholu)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Wino i miody pitne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Wino i miody pitne w przeliczeniu na 100% alkohol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Piwo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Piwo w przeliczeniu na 100% alkohol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7860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0,91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38,6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2,12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0271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1,82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26306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0,83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36,4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1927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0,82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2,15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0623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10,3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1,24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42,8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2,35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4623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12,8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1,54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49,8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2,74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01458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13,7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1,64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54,1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2,98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0879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1999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13,6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1,63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60,1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3,31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666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2000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1,44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66,9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3,68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78919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10,6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1,27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66,5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3,66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77249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11,2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1,34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70,7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3,89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3589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11,3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1,36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74,8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9111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10,6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1,27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82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4,51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3086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8,6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effectLst/>
                        </a:rPr>
                        <a:t>1,03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80,7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4,44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6457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1,09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90,8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564994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8,9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1,07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93,4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5,14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8671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8,2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0,98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94,4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5,19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560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2009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0,84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91,2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5,02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41950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2010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0,84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90,5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4,98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06342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94,3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5,19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48772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99,2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5,46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1966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0,67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97,7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5,37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3286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98,9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5,44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19560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99,1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5,45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1987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99,5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5,47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85548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98,5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5,42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30713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100,5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5,53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65230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2019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6,2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97,1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5,34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0438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2020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6,4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0,77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93,6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5,15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53225"/>
                  </a:ext>
                </a:extLst>
              </a:tr>
              <a:tr h="182907"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2021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3,8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6,7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0,8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>
                          <a:effectLst/>
                        </a:rPr>
                        <a:t>92,7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effectLst/>
                        </a:rPr>
                        <a:t>5,1</a:t>
                      </a:r>
                    </a:p>
                  </a:txBody>
                  <a:tcPr marL="2430" marR="2430" marT="2430" marB="2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323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5D471AC-2AE0-E210-AAC7-1858C30C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7" y="2196831"/>
            <a:ext cx="19362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292F4A-1812-B5C1-4C33-5E897A9B00EC}"/>
              </a:ext>
            </a:extLst>
          </p:cNvPr>
          <p:cNvSpPr txBox="1"/>
          <p:nvPr/>
        </p:nvSpPr>
        <p:spPr>
          <a:xfrm>
            <a:off x="6617588" y="6452425"/>
            <a:ext cx="498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http://</a:t>
            </a:r>
            <a:r>
              <a:rPr lang="pl-PL" sz="1200" dirty="0" err="1"/>
              <a:t>parpa.pl</a:t>
            </a:r>
            <a:r>
              <a:rPr lang="pl-PL" sz="1200" dirty="0"/>
              <a:t>/</a:t>
            </a:r>
            <a:r>
              <a:rPr lang="pl-PL" sz="1200" dirty="0" err="1"/>
              <a:t>index.php</a:t>
            </a:r>
            <a:r>
              <a:rPr lang="pl-PL" sz="1200" dirty="0"/>
              <a:t>/badania-i-informacje-statystyczne/statystyki</a:t>
            </a:r>
          </a:p>
        </p:txBody>
      </p:sp>
    </p:spTree>
    <p:extLst>
      <p:ext uri="{BB962C8B-B14F-4D97-AF65-F5344CB8AC3E}">
        <p14:creationId xmlns:p14="http://schemas.microsoft.com/office/powerpoint/2010/main" val="401045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C9825F5-497F-B04B-63C3-BA191345D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67556"/>
              </p:ext>
            </p:extLst>
          </p:nvPr>
        </p:nvGraphicFramePr>
        <p:xfrm>
          <a:off x="0" y="688769"/>
          <a:ext cx="12334505" cy="531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4E3A970-0375-0C6A-F4DA-EB3AED66FD9A}"/>
              </a:ext>
            </a:extLst>
          </p:cNvPr>
          <p:cNvSpPr txBox="1"/>
          <p:nvPr/>
        </p:nvSpPr>
        <p:spPr>
          <a:xfrm>
            <a:off x="273938" y="6581001"/>
            <a:ext cx="498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http://</a:t>
            </a:r>
            <a:r>
              <a:rPr lang="pl-PL" sz="1200" dirty="0" err="1"/>
              <a:t>parpa.pl</a:t>
            </a:r>
            <a:r>
              <a:rPr lang="pl-PL" sz="1200" dirty="0"/>
              <a:t>/</a:t>
            </a:r>
            <a:r>
              <a:rPr lang="pl-PL" sz="1200" dirty="0" err="1"/>
              <a:t>index.php</a:t>
            </a:r>
            <a:r>
              <a:rPr lang="pl-PL" sz="1200" dirty="0"/>
              <a:t>/badania-i-informacje-statystyczne/statystyki</a:t>
            </a:r>
          </a:p>
        </p:txBody>
      </p:sp>
    </p:spTree>
    <p:extLst>
      <p:ext uri="{BB962C8B-B14F-4D97-AF65-F5344CB8AC3E}">
        <p14:creationId xmlns:p14="http://schemas.microsoft.com/office/powerpoint/2010/main" val="1887599087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zk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{41879C48-0AA4-3047-B90C-8A3BF64B1A66}tf10001120</Template>
  <TotalTime>80</TotalTime>
  <Words>996</Words>
  <Application>Microsoft Office PowerPoint</Application>
  <PresentationFormat>Panoramiczny</PresentationFormat>
  <Paragraphs>258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Gill Sans MT</vt:lpstr>
      <vt:lpstr>MinionPro</vt:lpstr>
      <vt:lpstr>Open Sans</vt:lpstr>
      <vt:lpstr>Poppins</vt:lpstr>
      <vt:lpstr>Paczka</vt:lpstr>
      <vt:lpstr>Alkoholizm jako patologia społeczna </vt:lpstr>
      <vt:lpstr>Czym jest patologia społeczna?</vt:lpstr>
      <vt:lpstr>Definicja a. podgóreckiego</vt:lpstr>
      <vt:lpstr>Definicja a. Gaberle</vt:lpstr>
      <vt:lpstr>Definicja w. OkoNIa</vt:lpstr>
      <vt:lpstr>Definicja I. PospiszYl </vt:lpstr>
      <vt:lpstr>alkoholizm</vt:lpstr>
      <vt:lpstr>Spożycie w litrach na jednego mieszkańca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Alkoholizm jako patologia społeczna</dc:title>
  <dc:creator>USER</dc:creator>
  <cp:lastModifiedBy>Laskowska Katarzyna</cp:lastModifiedBy>
  <cp:revision>2</cp:revision>
  <dcterms:created xsi:type="dcterms:W3CDTF">2022-12-29T11:58:17Z</dcterms:created>
  <dcterms:modified xsi:type="dcterms:W3CDTF">2022-12-30T10:22:38Z</dcterms:modified>
</cp:coreProperties>
</file>