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2" r:id="rId2"/>
    <p:sldId id="372" r:id="rId3"/>
    <p:sldId id="457" r:id="rId4"/>
    <p:sldId id="458" r:id="rId5"/>
    <p:sldId id="413" r:id="rId6"/>
    <p:sldId id="447" r:id="rId7"/>
    <p:sldId id="448" r:id="rId8"/>
    <p:sldId id="432" r:id="rId9"/>
    <p:sldId id="449" r:id="rId10"/>
    <p:sldId id="453" r:id="rId11"/>
    <p:sldId id="454" r:id="rId12"/>
    <p:sldId id="455" r:id="rId13"/>
    <p:sldId id="433" r:id="rId14"/>
    <p:sldId id="451" r:id="rId15"/>
    <p:sldId id="452" r:id="rId16"/>
    <p:sldId id="434" r:id="rId17"/>
    <p:sldId id="438" r:id="rId18"/>
    <p:sldId id="450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47" autoAdjust="0"/>
  </p:normalViewPr>
  <p:slideViewPr>
    <p:cSldViewPr>
      <p:cViewPr varScale="1">
        <p:scale>
          <a:sx n="44" d="100"/>
          <a:sy n="44" d="100"/>
        </p:scale>
        <p:origin x="2332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E7C190-3512-4260-86C7-AA914536EF15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F5985A-7787-43AA-9C1C-BBF3D631609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54750E-3B59-432F-AC6C-D702541F025C}" type="slidenum">
              <a:rPr lang="pl-PL" sz="1200">
                <a:latin typeface="Calibri" pitchFamily="34" charset="0"/>
              </a:rPr>
              <a:pPr algn="r"/>
              <a:t>1</a:t>
            </a:fld>
            <a:endParaRPr lang="pl-PL" sz="1200" dirty="0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81CEC6-587A-418B-A520-1D58D0BC56B1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E07AB3-83E5-4952-BC82-7E3DBAC8AF06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3594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5985A-7787-43AA-9C1C-BBF3D631609F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003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536A2-8DE6-C9EC-5CCF-ECFCA4063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193B97-975E-43B0-B501-A1ACA58A5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1705BE-AECA-BCE1-6EBE-7B4340A77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0DC0CF-1D82-E20B-A518-3F27C4B82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5985A-7787-43AA-9C1C-BBF3D631609F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40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8DDF-C02C-50E8-F08C-57846D99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F33015-9A9B-29C2-5B3B-0C25551DD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C8C30CD-7040-B119-E0F9-1E1D0E65F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7D54D5-EEF3-7189-F78D-04B206FE5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5985A-7787-43AA-9C1C-BBF3D631609F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629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4D82BC-A29E-45E6-A6D4-4A6E247A0592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A6CA17-22F3-456C-840B-CEF51DA18C7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1E78-C487-4817-A8FD-23ADBEF0C7A9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6517-B753-49BE-B649-31F8B4C49A9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653F-9250-4BAF-8BDB-7DDECF11C88A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B19C-E8EC-4935-A0B0-36B84905263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E2B6-2B92-43B1-8964-B5CE1C3B378D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F5D9-E4ED-42D6-B4E5-13E1CE80CC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E7E7-9074-4944-8AAD-BC6BE82AE7F4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B04AB45B-C60E-4FDC-9BD4-4F63F01A39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8174-71A6-43FD-B34E-681FCFB354DA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9152-3A69-4CD4-8903-5AF2DFD9EB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6BF1-FBFA-488F-84C1-E4BAACE34CEA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964B-B376-4837-9254-E3C218C02A5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05C2-1D7A-48B9-BE13-80104E5FEABA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3792-C5B1-4BD2-8FDE-A24CFAAFD46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6F18-81CC-4E09-BDD7-DB90789E3185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354405-DD44-49C5-8190-68846326764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4409-0726-48E5-90C7-8DEE201F8C3C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017D-2532-4EC5-839F-ADE0A49A321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357B-CC5F-4F15-BB58-DE5F3DC5E076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1F2FE42-29DD-4ED7-9C01-D996E515EC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-18"/>
                <a:cs typeface="Arial" pitchFamily="34" charset="0"/>
              </a:defRPr>
            </a:lvl1pPr>
          </a:lstStyle>
          <a:p>
            <a:pPr>
              <a:defRPr/>
            </a:pPr>
            <a:fld id="{CECA5D30-8D98-458F-94EA-2466F13411FC}" type="datetimeFigureOut">
              <a:rPr lang="pl-PL"/>
              <a:pPr>
                <a:defRPr/>
              </a:pPr>
              <a:t>15.09.2025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-18"/>
                <a:cs typeface="Arial" pitchFamily="34" charset="0"/>
              </a:defRPr>
            </a:lvl1pPr>
          </a:lstStyle>
          <a:p>
            <a:pPr>
              <a:defRPr/>
            </a:pPr>
            <a:fld id="{2A25D0D5-B196-46CD-A22C-60C1E9A732E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7" r:id="rId4"/>
    <p:sldLayoutId id="2147483938" r:id="rId5"/>
    <p:sldLayoutId id="2147483932" r:id="rId6"/>
    <p:sldLayoutId id="2147483939" r:id="rId7"/>
    <p:sldLayoutId id="2147483933" r:id="rId8"/>
    <p:sldLayoutId id="2147483940" r:id="rId9"/>
    <p:sldLayoutId id="2147483934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1" sz="29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1" sz="2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1" sz="23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2132856"/>
            <a:ext cx="6800850" cy="2160587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pl-PL" sz="3600" b="1" dirty="0"/>
              <a:t>System Dozoru Elektronicznego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kumimoji="0" lang="pl-PL" sz="2600" b="1" dirty="0">
              <a:solidFill>
                <a:srgbClr val="FFFFFF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kumimoji="0" lang="pl-PL" sz="2600" b="1" dirty="0">
              <a:solidFill>
                <a:srgbClr val="FFFFFF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br>
              <a:rPr kumimoji="0" lang="pl-PL" sz="2600" b="1" dirty="0">
                <a:solidFill>
                  <a:srgbClr val="FFFFFF"/>
                </a:solidFill>
              </a:rPr>
            </a:br>
            <a:r>
              <a:rPr kumimoji="0" lang="pl-PL" sz="2400" dirty="0">
                <a:solidFill>
                  <a:srgbClr val="FFFFFF"/>
                </a:solidFill>
              </a:rPr>
              <a:t>dr Justyna Konikowska-Kuczyńska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kumimoji="0" lang="pl-PL" sz="2400" dirty="0">
                <a:solidFill>
                  <a:srgbClr val="FFFFFF"/>
                </a:solidFill>
              </a:rPr>
              <a:t>Katedra Prawa Karnego i Kryminologii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kumimoji="0" lang="pl-PL" sz="2400" dirty="0">
                <a:solidFill>
                  <a:srgbClr val="FFFFFF"/>
                </a:solidFill>
              </a:rPr>
              <a:t>Wydział Prawa Uniwersytet w Białymstoku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0D18C-4A6D-C468-0808-E1AA209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5" y="404664"/>
            <a:ext cx="8712968" cy="990600"/>
          </a:xfrm>
        </p:spPr>
        <p:txBody>
          <a:bodyPr/>
          <a:lstStyle/>
          <a:p>
            <a:r>
              <a:rPr lang="pl-PL" sz="3500" b="1" dirty="0"/>
              <a:t>Art.  43la Warunki udzielenia zezwolenia na odbycie kary pozbawienia wolności w sde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07C48E-7B7B-2FEA-B7E5-C9DE1C66FE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9215" y="1424136"/>
            <a:ext cx="8712968" cy="5029200"/>
          </a:xfrm>
        </p:spPr>
        <p:txBody>
          <a:bodyPr/>
          <a:lstStyle/>
          <a:p>
            <a:r>
              <a:rPr lang="pl-PL" b="1" dirty="0"/>
              <a:t>Sąd penitencjarny </a:t>
            </a:r>
            <a:r>
              <a:rPr lang="pl-PL" dirty="0"/>
              <a:t>może udzielić skazanemu zezwolenia na odbycie kary pozbawienia wolności w sde, jeżeli zostały spełnione łącznie następujące warunki:</a:t>
            </a:r>
          </a:p>
          <a:p>
            <a:r>
              <a:rPr lang="pl-PL" dirty="0"/>
              <a:t>1) wobec skazanego orzeczono karę pozbawienia wolności nieprzekraczającą </a:t>
            </a:r>
            <a:r>
              <a:rPr lang="pl-PL" b="1" dirty="0"/>
              <a:t>jednego roku i 6 miesięcy </a:t>
            </a:r>
            <a:r>
              <a:rPr lang="pl-PL" dirty="0"/>
              <a:t>albo wobec skazanego orzeczono karę pozbawienia wolności w wymiarze </a:t>
            </a:r>
            <a:r>
              <a:rPr lang="pl-PL" b="1" dirty="0"/>
              <a:t>niższym niż 3 lata i któremu do odbycia w zakładzie karnym pozostała część tej kary w wymiarze nie większym niż 6 miesięcy</a:t>
            </a:r>
            <a:r>
              <a:rPr lang="pl-PL" dirty="0"/>
              <a:t>, a nie zachodzą warunki przewidziane w art. 64 § 2, art. 64a lub art. 65 § 1 i 2 kk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429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5C1E-7043-D775-1FEA-C0CA507C2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71E4CA-DDD9-8825-AD3E-702BD14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5" y="404664"/>
            <a:ext cx="8712968" cy="990600"/>
          </a:xfrm>
        </p:spPr>
        <p:txBody>
          <a:bodyPr/>
          <a:lstStyle/>
          <a:p>
            <a:r>
              <a:rPr lang="pl-PL" sz="3500" b="1" dirty="0"/>
              <a:t>Art.  43la Warunki udzielenia zezwolenia na odbycie kary pozbawienia wolności w sde cd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28B54-A11F-90D2-CD4B-4AA1FF7B8C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5029200"/>
          </a:xfrm>
        </p:spPr>
        <p:txBody>
          <a:bodyPr/>
          <a:lstStyle/>
          <a:p>
            <a:r>
              <a:rPr lang="pl-PL" dirty="0"/>
              <a:t>2) odbywaniu kary pozbawienia wolności w sde nie stoją na przeszkodzie szczególne względy wskazujące, że w razie odbycia kary w tym systemie nie zostaną osiągnięte cele kary</a:t>
            </a:r>
          </a:p>
          <a:p>
            <a:r>
              <a:rPr lang="pl-PL" dirty="0"/>
              <a:t>3) skazany posiada określone miejsce stałego pobytu;</a:t>
            </a:r>
          </a:p>
          <a:p>
            <a:r>
              <a:rPr lang="pl-PL" dirty="0"/>
              <a:t>4) osoby pełnoletnie zamieszkujące wspólnie ze skazanym wyraziły zgodę, o której mowa w art. 43h § 3</a:t>
            </a:r>
          </a:p>
          <a:p>
            <a:r>
              <a:rPr lang="pl-PL" dirty="0"/>
              <a:t>5) odbywaniu kary pozbawienia wolności w systemie dozoru elektronicznego nie stoją na przeszkodzie warunki techniczne, o których mowa w art. 43h § 1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0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3933E-28F5-9EDC-1AE7-C6AEBD1A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700F2-C3A4-556D-8C5D-481C7FBF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5" y="404664"/>
            <a:ext cx="8712968" cy="990600"/>
          </a:xfrm>
        </p:spPr>
        <p:txBody>
          <a:bodyPr/>
          <a:lstStyle/>
          <a:p>
            <a:r>
              <a:rPr lang="pl-PL" sz="3500" b="1" dirty="0"/>
              <a:t>Art.  43la Warunki udzielenia zezwolenia na odbycie kary pozbawienia wolności w sde cd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246E8-E85D-2A43-EF9E-6090B56641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5029200"/>
          </a:xfrm>
        </p:spPr>
        <p:txBody>
          <a:bodyPr/>
          <a:lstStyle/>
          <a:p>
            <a:r>
              <a:rPr lang="pl-PL" dirty="0"/>
              <a:t> Skazanemu, </a:t>
            </a:r>
            <a:r>
              <a:rPr lang="pl-PL" u="sng" dirty="0"/>
              <a:t>który nie rozpoczął wykonywania kary w zakładzie karnym</a:t>
            </a:r>
            <a:r>
              <a:rPr lang="pl-PL" dirty="0"/>
              <a:t>, można udzielić zezwolenia na odbycie kary pozbawienia wolności w sde, jeżeli względy bezpieczeństwa i stopień demoralizacji, a także inne szczególne okoliczności nie przemawiają za potrzebą osadzenia skazanego w zakładzie karnym</a:t>
            </a:r>
          </a:p>
          <a:p>
            <a:r>
              <a:rPr lang="pl-PL" dirty="0"/>
              <a:t>Skazanemu, </a:t>
            </a:r>
            <a:r>
              <a:rPr lang="pl-PL" u="sng" dirty="0"/>
              <a:t>który rozpoczął już odbywanie kary w zakładzie karnym</a:t>
            </a:r>
            <a:r>
              <a:rPr lang="pl-PL" dirty="0"/>
              <a:t>, można udzielić zezwolenia na odbycie w sde pozostałej części kary, jeżeli za udzieleniem zezwolenia przemawiają dotychczasowa postawa i zachowanie skazanego.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45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8BFAF-22B0-0521-9018-7C59FF7F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4" y="404664"/>
            <a:ext cx="8712968" cy="990600"/>
          </a:xfrm>
        </p:spPr>
        <p:txBody>
          <a:bodyPr/>
          <a:lstStyle/>
          <a:p>
            <a:pPr algn="ctr"/>
            <a:br>
              <a:rPr lang="pl-PL" dirty="0"/>
            </a:br>
            <a:r>
              <a:rPr lang="pl-PL" sz="3600" b="1" dirty="0"/>
              <a:t>Art.  43h. Przesłanki wykonania kary w systemie dozoru elektronicznego</a:t>
            </a:r>
            <a:br>
              <a:rPr lang="pl-PL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D6BD2-36AE-194F-CAD9-CDDD4A3453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084" y="1704514"/>
            <a:ext cx="9045832" cy="5202088"/>
          </a:xfrm>
        </p:spPr>
        <p:txBody>
          <a:bodyPr/>
          <a:lstStyle/>
          <a:p>
            <a:r>
              <a:rPr lang="pl-PL" dirty="0"/>
              <a:t>Kara może być wykonywana w systemie dozoru elektronicznego jedynie wówczas, gdy pozwalają na to warunki techniczne obejmujące w szczególności liczbę oraz zasięg dostępnych nadajników i rejestratorów oraz możliwości organizacyjne ich obsługi.</a:t>
            </a:r>
          </a:p>
          <a:p>
            <a:r>
              <a:rPr lang="pl-PL" dirty="0"/>
              <a:t>W razie gdy warunki techniczne nie są wystarczające do jednoczesnego objęcia dozorem mobilnym wszystkich skazanych, wobec których dozór taki został orzeczony, w pierwszej kolejności kieruje się do wykonania dozory mobilne orzeczone jako środek zabezpieczający.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33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D8460-6A3D-C9D9-70FD-B141958B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2C390-FDF1-50E5-F61B-D060E0D2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4" y="476672"/>
            <a:ext cx="8712968" cy="990600"/>
          </a:xfrm>
        </p:spPr>
        <p:txBody>
          <a:bodyPr/>
          <a:lstStyle/>
          <a:p>
            <a:pPr algn="ctr"/>
            <a:br>
              <a:rPr lang="pl-PL" dirty="0"/>
            </a:br>
            <a:r>
              <a:rPr lang="pl-PL" sz="3600" b="1" dirty="0"/>
              <a:t>Art.  43h. Przesłanki wykonania kary w systemie dozoru elektronicznego cd</a:t>
            </a:r>
            <a:r>
              <a:rPr lang="pl-PL" dirty="0"/>
              <a:t>.</a:t>
            </a:r>
            <a:br>
              <a:rPr lang="pl-PL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7A47FD-1567-44DB-F2BF-03C099B5A7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21387"/>
            <a:ext cx="9045832" cy="5202088"/>
          </a:xfrm>
        </p:spPr>
        <p:txBody>
          <a:bodyPr/>
          <a:lstStyle/>
          <a:p>
            <a:r>
              <a:rPr lang="pl-PL" dirty="0"/>
              <a:t>Jeżeli skazany zamieszkuje wspólnie z inną osobą lub osobami pełnoletnimi, warunkiem rozpoczęcia dozoru stacjonarnego jest uprzednia pisemna zgoda tych osób złożona do sądu albo komisji penitencjarnej, obejmująca także umożliwienie </a:t>
            </a:r>
          </a:p>
          <a:p>
            <a:pPr marL="0" indent="0">
              <a:buNone/>
            </a:pPr>
            <a:r>
              <a:rPr lang="pl-PL" dirty="0"/>
              <a:t>   podmiotowi dozorującemu</a:t>
            </a:r>
          </a:p>
          <a:p>
            <a:pPr marL="0" indent="0">
              <a:buNone/>
            </a:pPr>
            <a:r>
              <a:rPr lang="pl-PL" dirty="0"/>
              <a:t>   przeprowadzanie czynności</a:t>
            </a:r>
          </a:p>
          <a:p>
            <a:pPr marL="0" indent="0">
              <a:buNone/>
            </a:pPr>
            <a:r>
              <a:rPr lang="pl-PL" dirty="0"/>
              <a:t>   kontrolnych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Fot. Źródło: Służba Więzienna, https:www.sw.gov.pl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Obraz zawierający osoba, obuwie, ubrania, but&#10;&#10;Zawartość wygenerowana przez AI może być niepoprawna.">
            <a:extLst>
              <a:ext uri="{FF2B5EF4-FFF2-40B4-BE49-F238E27FC236}">
                <a16:creationId xmlns:a16="http://schemas.microsoft.com/office/drawing/2014/main" id="{F4969F33-480A-CCBB-AD22-B8EFF81B3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43" y="3409635"/>
            <a:ext cx="4239908" cy="32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4B2EE-6198-BD97-4A13-561B4AC8A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DC505-7A11-7735-45C8-5DD6A171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4" y="404664"/>
            <a:ext cx="8712968" cy="990600"/>
          </a:xfrm>
        </p:spPr>
        <p:txBody>
          <a:bodyPr/>
          <a:lstStyle/>
          <a:p>
            <a:pPr algn="ctr"/>
            <a:br>
              <a:rPr lang="pl-PL" sz="3600" b="1" dirty="0"/>
            </a:br>
            <a:r>
              <a:rPr lang="pl-PL" sz="3600" b="1" dirty="0"/>
              <a:t>Art.  43h. Przesłanki wykonania kary w systemie dozoru elektronicznego cd.</a:t>
            </a:r>
            <a:br>
              <a:rPr lang="pl-PL" sz="3600" b="1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5A84-2D1B-44FD-ECB5-A6CF98E644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084" y="1395264"/>
            <a:ext cx="9045832" cy="5202088"/>
          </a:xfrm>
        </p:spPr>
        <p:txBody>
          <a:bodyPr/>
          <a:lstStyle/>
          <a:p>
            <a:r>
              <a:rPr lang="pl-PL" sz="2700" dirty="0"/>
              <a:t>Na zarządzenie sędziego penitencjarnego albo na żądanie komisji penitencjarnej, kurator sądowy ustala, czy skazany zamieszkuje wspólnie z inną osobą lub osobami pełnoletnimi, a jeżeli tak, to uzyskuje dane personalne tych osób, a następnie poucza je o warunkach wykonywania kary w systemie dozoru elektronicznego oraz konsekwencjach, jakie wynikają z jej wykonywania dla osób zamieszkujących ze skazanym.</a:t>
            </a:r>
          </a:p>
          <a:p>
            <a:r>
              <a:rPr lang="pl-PL" sz="2700" dirty="0"/>
              <a:t>Kurator sądowy ustala warunki rodzinne oraz socjalno-bytowe, w których zamieszkuje skazany, w zakresie niezbędnym do prawidłowego wykonania kary w systemie dozoru elektronicznego. Informacje te przekazuje do sądu albo komisji penitencjarnej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97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19E42-FB8E-A88B-B3F1-E47F7ECA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" y="448072"/>
            <a:ext cx="9144000" cy="990600"/>
          </a:xfrm>
        </p:spPr>
        <p:txBody>
          <a:bodyPr/>
          <a:lstStyle/>
          <a:p>
            <a:pPr algn="ctr"/>
            <a:r>
              <a:rPr lang="pl-PL" sz="3200" b="1" dirty="0"/>
              <a:t>Zezwolenie komisji penitencjarnej na odbycie przez skazanego kary pozbawienia wolności SDE art. 43lla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01CFC4-C015-948E-8F5C-624F7A700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43639" cy="5069160"/>
          </a:xfrm>
        </p:spPr>
        <p:txBody>
          <a:bodyPr/>
          <a:lstStyle/>
          <a:p>
            <a:pPr algn="just"/>
            <a:r>
              <a:rPr lang="pl-PL" dirty="0"/>
              <a:t>wobec skazanego orzeczono karę pozbawienia wolności nieprzekraczającą 4 miesięcy, a nie zachodzą warunki przewidziane dla recydywy</a:t>
            </a:r>
          </a:p>
          <a:p>
            <a:pPr algn="just"/>
            <a:r>
              <a:rPr lang="pl-PL" dirty="0"/>
              <a:t>skazany rozpoczął już odbywanie kary w zakładzie karnym</a:t>
            </a:r>
          </a:p>
          <a:p>
            <a:pPr algn="just"/>
            <a:r>
              <a:rPr lang="pl-PL" dirty="0"/>
              <a:t>odbywaniu kary pozbawienia wolności w sde nie stoją na przeszkodzie szczególne względy wskazujące, że w razie odbycia kary w tym systemie nie zostaną osiągnięte cele kary</a:t>
            </a:r>
          </a:p>
          <a:p>
            <a:pPr algn="just"/>
            <a:r>
              <a:rPr lang="pl-PL" dirty="0"/>
              <a:t>za udzieleniem zezwolenia przemawiają dotychczasowa postawa i zachowanie skazanego w trakcie odbywania kary pozbawienia wolności;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A687-2EEC-DD6F-E948-1C181418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0E2589-42C0-2E74-DE6D-4E60B75D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9" y="530574"/>
            <a:ext cx="9252520" cy="990600"/>
          </a:xfrm>
        </p:spPr>
        <p:txBody>
          <a:bodyPr/>
          <a:lstStyle/>
          <a:p>
            <a:pPr algn="ctr"/>
            <a:r>
              <a:rPr lang="pl-PL" sz="3200" b="1" dirty="0"/>
              <a:t>Zezwolenie komisji penitencjarnej na odbycie przez skazanego kary pozbawienia wolności SDE cd.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40432C-B422-2990-1238-7D96631918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788840"/>
            <a:ext cx="8784976" cy="5069160"/>
          </a:xfrm>
        </p:spPr>
        <p:txBody>
          <a:bodyPr/>
          <a:lstStyle/>
          <a:p>
            <a:pPr algn="just"/>
            <a:r>
              <a:rPr lang="pl-PL" dirty="0"/>
              <a:t>skazany posiada określone miejsce stałego pobytu;</a:t>
            </a:r>
          </a:p>
          <a:p>
            <a:pPr algn="just"/>
            <a:r>
              <a:rPr lang="pl-PL" dirty="0"/>
              <a:t>osoby pełnoletnie zamieszkujące wspólnie ze skazanym wyraziły zgodę</a:t>
            </a:r>
          </a:p>
          <a:p>
            <a:pPr algn="just"/>
            <a:r>
              <a:rPr lang="pl-PL" dirty="0"/>
              <a:t>odbywaniu kary </a:t>
            </a:r>
          </a:p>
          <a:p>
            <a:pPr marL="0" indent="0" algn="just">
              <a:buNone/>
            </a:pPr>
            <a:r>
              <a:rPr lang="pl-PL" dirty="0"/>
              <a:t>pozbawienia wolności w </a:t>
            </a:r>
          </a:p>
          <a:p>
            <a:pPr marL="0" indent="0" algn="just">
              <a:buNone/>
            </a:pPr>
            <a:r>
              <a:rPr lang="pl-PL" dirty="0"/>
              <a:t>SDE nie stoją na przeszkodzie </a:t>
            </a:r>
          </a:p>
          <a:p>
            <a:pPr marL="0" indent="0" algn="just">
              <a:buNone/>
            </a:pPr>
            <a:r>
              <a:rPr lang="pl-PL" dirty="0"/>
              <a:t>warunki techniczne</a:t>
            </a:r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r>
              <a:rPr lang="pl-PL" sz="1200" dirty="0"/>
              <a:t>Fot. Źródło: Służba Więzienna, https:www.sw.gov.pl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 descr="Obraz zawierający osoba, w pomieszczeniu, komputer, ubrania&#10;&#10;Zawartość wygenerowana przez AI może być niepoprawna.">
            <a:extLst>
              <a:ext uri="{FF2B5EF4-FFF2-40B4-BE49-F238E27FC236}">
                <a16:creationId xmlns:a16="http://schemas.microsoft.com/office/drawing/2014/main" id="{D3852886-7E25-5F3F-D060-2AB8E1093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7239"/>
            <a:ext cx="4139952" cy="37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5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F8980-BAD8-5478-D197-38EE72A7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wrap="square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pl-PL" sz="2100" b="1" dirty="0"/>
            </a:br>
            <a:r>
              <a:rPr lang="pl-PL" sz="3200" b="1" dirty="0"/>
              <a:t>Środki techniczne do wykonywania dozoru elektronicznego</a:t>
            </a:r>
            <a:br>
              <a:rPr lang="pl-PL" sz="2100" b="1" dirty="0"/>
            </a:br>
            <a:endParaRPr lang="pl-PL" sz="21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AFBAC-00B2-9BD8-0FD2-0B6156D743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872" y="1711194"/>
            <a:ext cx="6197320" cy="5146806"/>
          </a:xfrm>
        </p:spPr>
        <p:txBody>
          <a:bodyPr wrap="square" anchor="t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sz="3000" dirty="0"/>
              <a:t>Środkami technicznymi służącymi do wykonywania dozoru elektronicznego są: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1) centrala monitorowania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2) system teleinformatyczny, za pomocą którego podmiot prowadzący centralę monitorowania, podmiot dozorujący, sądy, sądowi kuratorzy zawodowi i inne uprawnione podmioty przetwarzają informacje związane z organizowaniem i kontrolowaniem wykonywania kar w systemie dozoru elektronicznego (system komunikacyjno-monitorujący)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3) nadajniki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4) rejestratory stacjonarne i przenośne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Art.  43f kkw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sz="1400" dirty="0"/>
              <a:t>Fot. Źródło: Służba Więzienna, https:www.sw.gov.pl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/>
          </a:p>
        </p:txBody>
      </p:sp>
      <p:pic>
        <p:nvPicPr>
          <p:cNvPr id="5" name="Obraz 4" descr="Obraz zawierający osoba, w pomieszczeniu, komputer, ubrania&#10;&#10;Zawartość wygenerowana przez AI może być niepoprawna.">
            <a:extLst>
              <a:ext uri="{FF2B5EF4-FFF2-40B4-BE49-F238E27FC236}">
                <a16:creationId xmlns:a16="http://schemas.microsoft.com/office/drawing/2014/main" id="{FD2BD59D-DD77-E04D-A7B0-82561B7D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17195"/>
            <a:ext cx="2740936" cy="3716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59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9" y="1700213"/>
            <a:ext cx="4575175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dirty="0"/>
              <a:t>System Dozoru Elektronicznego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14578"/>
            <a:ext cx="77724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600" dirty="0"/>
              <a:t>Fot. źródło: Służba Więzienna, https:www.sw.gov.pl</a:t>
            </a:r>
          </a:p>
        </p:txBody>
      </p:sp>
      <p:pic>
        <p:nvPicPr>
          <p:cNvPr id="3" name="Obraz 2" descr="Obraz zawierający nadgarstek, osoba, palec, paznokieć&#10;&#10;Zawartość wygenerowana przez AI może być niepoprawna.">
            <a:extLst>
              <a:ext uri="{FF2B5EF4-FFF2-40B4-BE49-F238E27FC236}">
                <a16:creationId xmlns:a16="http://schemas.microsoft.com/office/drawing/2014/main" id="{267C1621-C1FD-13EE-A399-9BE523A75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1" y="219515"/>
            <a:ext cx="3894569" cy="5285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BDF30-8628-067A-CEA3-715A5912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/>
              <a:t>Wprowadzenie dozoru elektronicznego do polskiego porządku prawnego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9C2BD-5761-6429-86F5-A75A12C038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50292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200" b="1" dirty="0"/>
              <a:t> Ustawa z 7 września 2007 r.</a:t>
            </a:r>
            <a:r>
              <a:rPr kumimoji="0" lang="pl-PL" altLang="pl-PL" sz="2200" dirty="0"/>
              <a:t> (Dz.U. z 2010 r. Nr 142, poz. 960 ze zm.) wprowadziła do polskiego prawa </a:t>
            </a:r>
            <a:r>
              <a:rPr kumimoji="0" lang="pl-PL" altLang="pl-PL" sz="2200" b="1" dirty="0"/>
              <a:t>system dozoru elektronicznego</a:t>
            </a:r>
            <a:r>
              <a:rPr kumimoji="0" lang="pl-PL" altLang="pl-PL" sz="2200" dirty="0"/>
              <a:t> jako jeden z systemów wykonywania kary pozbawienia wolności poza zakładem karnym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b="1" dirty="0"/>
              <a:t> System polegał na</a:t>
            </a:r>
            <a:r>
              <a:rPr kumimoji="0" lang="pl-PL" altLang="pl-PL" sz="2200" dirty="0"/>
              <a:t> monitorowaniu zachowania skazanego przy użyciu aparatury monitorującej, obejmującej: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dirty="0"/>
              <a:t>urządzenia elektroniczne,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dirty="0"/>
              <a:t>instalacje i systemy,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dirty="0"/>
              <a:t>podzespoły elektryczne lub elektroniczne określone jako środki techniczne.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200" b="1" dirty="0"/>
              <a:t>Ogłoszenie i wejście w życie:</a:t>
            </a:r>
            <a:endParaRPr kumimoji="0" lang="pl-PL" altLang="pl-PL" sz="2200" dirty="0"/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dirty="0"/>
              <a:t> Ogłoszona w Dz.U. Nr 191, poz. 1366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pl-PL" altLang="pl-PL" sz="2200" dirty="0"/>
              <a:t> Weszła w życie </a:t>
            </a:r>
            <a:r>
              <a:rPr kumimoji="0" lang="pl-PL" altLang="pl-PL" sz="2200" b="1" dirty="0"/>
              <a:t>1 września 2009 r.</a:t>
            </a:r>
            <a:r>
              <a:rPr kumimoji="0" lang="pl-PL" altLang="pl-PL" sz="2200" dirty="0"/>
              <a:t> na mocy nowelizacji z 30 maja 2008 r. </a:t>
            </a:r>
            <a:r>
              <a:rPr lang="pl-PL" sz="2200" dirty="0"/>
              <a:t>o zmianie ustawy o wykonywaniu kary pozbawienia wolności poza zakładem karnym w systemie dozoru elektronicznego (Dz.U. z 2008 r. Nr 113, poz. 719)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kumimoji="0" lang="pl-PL" altLang="pl-PL" sz="1600" dirty="0"/>
              <a:t>Źródło: </a:t>
            </a:r>
            <a:r>
              <a:rPr lang="pl-PL" sz="1600" dirty="0"/>
              <a:t>R. </a:t>
            </a:r>
            <a:r>
              <a:rPr lang="pl-PL" sz="1600" dirty="0" err="1"/>
              <a:t>Pelewicz</a:t>
            </a:r>
            <a:r>
              <a:rPr lang="pl-PL" sz="1600" dirty="0"/>
              <a:t> [w:] </a:t>
            </a:r>
            <a:r>
              <a:rPr lang="pl-PL" sz="1600" i="1" dirty="0"/>
              <a:t>Kodeks karny wykonawczy. Komentarz, wyd. II</a:t>
            </a:r>
            <a:r>
              <a:rPr lang="pl-PL" sz="1600" dirty="0"/>
              <a:t>, red. T. </a:t>
            </a:r>
            <a:r>
              <a:rPr lang="pl-PL" sz="1600" dirty="0" err="1"/>
              <a:t>Przesławski</a:t>
            </a:r>
            <a:r>
              <a:rPr lang="pl-PL" sz="1600" dirty="0"/>
              <a:t>, W. </a:t>
            </a:r>
            <a:r>
              <a:rPr lang="pl-PL" sz="1600" dirty="0" err="1"/>
              <a:t>Sych</a:t>
            </a:r>
            <a:r>
              <a:rPr lang="pl-PL" sz="1600" dirty="0"/>
              <a:t>, LEX/el. 2024, art. 43(a).</a:t>
            </a:r>
            <a:endParaRPr kumimoji="0" lang="pl-PL" alt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87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ED1E75-A35E-2B23-43D8-035AA399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Misja Systemu Dozoru Elektronicznego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F073F-6663-818D-2E6B-49B224776E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029200"/>
          </a:xfrm>
        </p:spPr>
        <p:txBody>
          <a:bodyPr/>
          <a:lstStyle/>
          <a:p>
            <a:r>
              <a:rPr lang="pl-PL" dirty="0"/>
              <a:t>  Misją SDE jest realizowanie i rozwijanie skutecznego, ekonomicznego, </a:t>
            </a:r>
            <a:r>
              <a:rPr lang="pl-PL" dirty="0" err="1"/>
              <a:t>nieizolacyjnego</a:t>
            </a:r>
            <a:r>
              <a:rPr lang="pl-PL" dirty="0"/>
              <a:t>, dyscyplinarno-wolnościowego systemu oddziaływań w celu osiągnięcia celów wykonywania kary pozbawienia wolności, środków karnych i zabezpieczających, poprzez umożliwienie osobie objętej tym systemem funkcjonowania w otwartym środowisku, sprzyjającym inkluzji społecznej</a:t>
            </a:r>
          </a:p>
          <a:p>
            <a:endParaRPr lang="pl-PL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Źródło: Służba Więzienna, https:www.sw.gov.pl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1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/>
              <a:t>Definicje</a:t>
            </a:r>
            <a:br>
              <a:rPr lang="pl-PL" dirty="0"/>
            </a:br>
            <a:endParaRPr lang="pl-PL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692" y="1430364"/>
            <a:ext cx="8929718" cy="5443767"/>
          </a:xfrm>
        </p:spPr>
        <p:txBody>
          <a:bodyPr/>
          <a:lstStyle/>
          <a:p>
            <a:r>
              <a:rPr lang="pl-PL" dirty="0"/>
              <a:t> </a:t>
            </a:r>
            <a:r>
              <a:rPr lang="pl-PL" b="1" dirty="0"/>
              <a:t>Dozór elektroniczny</a:t>
            </a:r>
            <a:r>
              <a:rPr lang="pl-PL" dirty="0"/>
              <a:t> jest to  kontrola zachowania skazanego przy użyciu środków technicznych</a:t>
            </a:r>
          </a:p>
          <a:p>
            <a:r>
              <a:rPr lang="pl-PL" dirty="0"/>
              <a:t> </a:t>
            </a:r>
            <a:r>
              <a:rPr lang="pl-PL" b="1" dirty="0"/>
              <a:t>System dozoru elektronicznego</a:t>
            </a:r>
          </a:p>
          <a:p>
            <a:pPr marL="0" indent="0">
              <a:buNone/>
            </a:pPr>
            <a:r>
              <a:rPr lang="pl-PL" dirty="0"/>
              <a:t>  jest to ogół metod postępowania i</a:t>
            </a:r>
          </a:p>
          <a:p>
            <a:pPr marL="0" indent="0">
              <a:buNone/>
            </a:pPr>
            <a:r>
              <a:rPr lang="pl-PL" dirty="0"/>
              <a:t>  środków technicznych służących do</a:t>
            </a:r>
          </a:p>
          <a:p>
            <a:pPr marL="0" indent="0">
              <a:buNone/>
            </a:pPr>
            <a:r>
              <a:rPr lang="pl-PL" dirty="0"/>
              <a:t>  wykonywania dozoru elektronicznego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Art.  43b </a:t>
            </a:r>
            <a:r>
              <a:rPr lang="pl-PL" sz="1800" b="1" dirty="0"/>
              <a:t>Kodeks karny wykonawczy</a:t>
            </a:r>
          </a:p>
          <a:p>
            <a:pPr marL="0" indent="0">
              <a:buNone/>
            </a:pPr>
            <a:endParaRPr lang="pl-PL" sz="800" b="1" dirty="0"/>
          </a:p>
          <a:p>
            <a:pPr marL="0" indent="0">
              <a:buNone/>
            </a:pPr>
            <a:r>
              <a:rPr lang="pl-PL" sz="2400" b="1" dirty="0"/>
              <a:t>(Ustawa z dnia 6 czerwca 1997 r. Kodeks </a:t>
            </a:r>
          </a:p>
          <a:p>
            <a:pPr marL="0" indent="0">
              <a:buNone/>
            </a:pPr>
            <a:r>
              <a:rPr lang="pl-PL" sz="2400" b="1" dirty="0"/>
              <a:t>karny wykonawczy,  Dz.U. 2025, poz. 911, tj.).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Fot. Źródło: Służba Więzienna, https:www.sw.gov.pl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 descr="Obraz zawierający nadgarstek, osoba, palec, paznokieć&#10;&#10;Zawartość wygenerowana przez AI może być niepoprawna.">
            <a:extLst>
              <a:ext uri="{FF2B5EF4-FFF2-40B4-BE49-F238E27FC236}">
                <a16:creationId xmlns:a16="http://schemas.microsoft.com/office/drawing/2014/main" id="{92C1B3A5-AFFE-96B7-42AE-9E149B48B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6" y="2636912"/>
            <a:ext cx="2941584" cy="39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EDFA2-01FD-BBF9-D78C-68156B9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pPr algn="ctr"/>
            <a:r>
              <a:rPr lang="pl-PL" sz="4000" b="1"/>
              <a:t>W systemie dozoru elektronicznego można kontrolować:</a:t>
            </a:r>
            <a:endParaRPr lang="pl-PL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6ABC3-22DA-D710-F8DC-75564436EF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29200"/>
          </a:xfrm>
        </p:spPr>
        <p:txBody>
          <a:bodyPr/>
          <a:lstStyle/>
          <a:p>
            <a:r>
              <a:rPr lang="pl-PL" dirty="0"/>
              <a:t>1) przebywanie przez skazanego w określonych dniach tygodnia i godzinach we wskazanym przez sąd albo komisję penitencjarną miejscu (</a:t>
            </a:r>
            <a:r>
              <a:rPr lang="pl-PL" b="1" dirty="0"/>
              <a:t>dozór stacjonarny)</a:t>
            </a:r>
          </a:p>
          <a:p>
            <a:r>
              <a:rPr lang="pl-PL" dirty="0"/>
              <a:t>2) bieżące miejsce pobytu skazanego, niezależnie od tego, gdzie skazany przebywa </a:t>
            </a:r>
            <a:r>
              <a:rPr lang="pl-PL" b="1" dirty="0"/>
              <a:t>(dozór mobilny)</a:t>
            </a:r>
          </a:p>
          <a:p>
            <a:r>
              <a:rPr lang="pl-PL" dirty="0"/>
              <a:t>3) zachowywanie przez skazanego określonej minimalnej odległości od osoby wskazanej przez sąd </a:t>
            </a:r>
            <a:r>
              <a:rPr lang="pl-PL" b="1" dirty="0"/>
              <a:t>(dozór zbliżeniowy)</a:t>
            </a:r>
          </a:p>
          <a:p>
            <a:pPr marL="0" indent="0">
              <a:buNone/>
            </a:pPr>
            <a:r>
              <a:rPr lang="pl-PL" dirty="0"/>
              <a:t>Art. 43b § 3 kkw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21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9A9EA-F018-12B9-1EDF-EF4B8878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/>
              <a:t>Dozór stacjonarny, zbliżeniowy, mobilny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83AC9-9FAE-C97D-AECD-5872145B32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257800"/>
          </a:xfrm>
        </p:spPr>
        <p:txBody>
          <a:bodyPr/>
          <a:lstStyle/>
          <a:p>
            <a:r>
              <a:rPr lang="pl-PL" sz="3200" dirty="0"/>
              <a:t>Art.  43c kkw</a:t>
            </a:r>
          </a:p>
          <a:p>
            <a:r>
              <a:rPr lang="pl-PL" sz="3200" b="1" dirty="0"/>
              <a:t>Karę pozbawienia wolności</a:t>
            </a:r>
          </a:p>
          <a:p>
            <a:pPr marL="0" indent="0">
              <a:buNone/>
            </a:pPr>
            <a:r>
              <a:rPr lang="pl-PL" sz="3200" dirty="0"/>
              <a:t>w systemie dozoru</a:t>
            </a:r>
          </a:p>
          <a:p>
            <a:pPr marL="0" indent="0">
              <a:buNone/>
            </a:pPr>
            <a:r>
              <a:rPr lang="pl-PL" sz="3200" dirty="0"/>
              <a:t>elektronicznego wykonuje się</a:t>
            </a:r>
          </a:p>
          <a:p>
            <a:pPr marL="0" indent="0">
              <a:buNone/>
            </a:pPr>
            <a:r>
              <a:rPr lang="pl-PL" sz="3200" dirty="0"/>
              <a:t>jako dozór stacjonarny</a:t>
            </a:r>
          </a:p>
          <a:p>
            <a:r>
              <a:rPr lang="pl-PL" sz="3200" b="1" dirty="0"/>
              <a:t>Środki karne i zabezpieczające</a:t>
            </a:r>
          </a:p>
          <a:p>
            <a:pPr marL="0" indent="0">
              <a:buNone/>
            </a:pPr>
            <a:r>
              <a:rPr lang="pl-PL" sz="3200" dirty="0"/>
              <a:t>w systemie dozoru elektronicznego wykonuje się jako dozór zbliżeniowy lub mobilny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Fot. Źródło: Służba Więzienna, https:www.sw.gov.pl</a:t>
            </a:r>
          </a:p>
          <a:p>
            <a:pPr marL="0" indent="0">
              <a:buNone/>
            </a:pPr>
            <a:endParaRPr lang="pl-PL" sz="1400" i="1" dirty="0"/>
          </a:p>
          <a:p>
            <a:endParaRPr lang="pl-PL" dirty="0"/>
          </a:p>
        </p:txBody>
      </p:sp>
      <p:pic>
        <p:nvPicPr>
          <p:cNvPr id="9" name="Obraz 8" descr="Obraz zawierający tekst, osoba, pismo odręczne, pojazd&#10;&#10;Zawartość wygenerowana przez AI może być niepoprawna.">
            <a:extLst>
              <a:ext uri="{FF2B5EF4-FFF2-40B4-BE49-F238E27FC236}">
                <a16:creationId xmlns:a16="http://schemas.microsoft.com/office/drawing/2014/main" id="{59605EC7-2F50-9A0C-5DA1-D0BD8DCC6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8" y="1600201"/>
            <a:ext cx="3525449" cy="23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1F966-A15A-BCBB-2B6B-19880F7F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pPr algn="ctr"/>
            <a:r>
              <a:rPr lang="pl-PL" sz="4000" b="1" dirty="0"/>
              <a:t>Podmioty wykonujące dozór elektroniczny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A181B8-1CC5-33BC-8CAD-445227AFE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14" y="1600200"/>
            <a:ext cx="8935674" cy="5029200"/>
          </a:xfrm>
        </p:spPr>
        <p:txBody>
          <a:bodyPr/>
          <a:lstStyle/>
          <a:p>
            <a:r>
              <a:rPr lang="pl-PL" dirty="0"/>
              <a:t>Zgodnie z art.  43g kkw dozór elektroniczny wykonywany jest przez:</a:t>
            </a:r>
          </a:p>
          <a:p>
            <a:r>
              <a:rPr lang="pl-PL" dirty="0"/>
              <a:t>1) podmiot prowadzący centralę monitorowania - w zakresie czynności związanych z obsługą tej centrali;</a:t>
            </a:r>
          </a:p>
          <a:p>
            <a:r>
              <a:rPr lang="pl-PL" dirty="0"/>
              <a:t>2) podmiot dozorujący - w zakresie pozostałych czynności.</a:t>
            </a:r>
          </a:p>
          <a:p>
            <a:r>
              <a:rPr lang="pl-PL" dirty="0"/>
              <a:t> Podmiotem prowadzącym centralę monitorowania jest podmiot dozorujący lub jednostka organizacyjna podległa Ministrowi Sprawiedliwości</a:t>
            </a:r>
          </a:p>
          <a:p>
            <a:r>
              <a:rPr lang="pl-PL" dirty="0"/>
              <a:t> Zadania te zostały powierzone zostało Centralnemu Zarządowi Służby Więziennej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68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92BB1-10DF-498B-C25D-9877D3C0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886544"/>
          </a:xfrm>
        </p:spPr>
        <p:txBody>
          <a:bodyPr/>
          <a:lstStyle/>
          <a:p>
            <a:pPr algn="ctr"/>
            <a:r>
              <a:rPr lang="pl-PL" b="1" dirty="0"/>
              <a:t>Właściwość sądu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4BFAA-D9E9-AC9F-875F-2EB45CC1A8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35331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sz="3200" dirty="0"/>
              <a:t> W sprawach związanych z udzieleniem zezwolenia na odbycie kary pozbawienia wolności w systemie dozoru elektronicznego właściwy jest:</a:t>
            </a:r>
          </a:p>
          <a:p>
            <a:pPr marL="0" indent="0">
              <a:buNone/>
            </a:pPr>
            <a:r>
              <a:rPr lang="pl-PL" sz="3200" dirty="0"/>
              <a:t>- sąd penitencjarny, w którego okręgu skazany przebywa, albo</a:t>
            </a:r>
          </a:p>
          <a:p>
            <a:pPr marL="0" indent="0">
              <a:buNone/>
            </a:pPr>
            <a:r>
              <a:rPr lang="pl-PL" sz="3200" dirty="0"/>
              <a:t>- komisja penitencjarna działająca w zakładzie karnym, w którym skazany przebywa</a:t>
            </a:r>
          </a:p>
          <a:p>
            <a:pPr marL="0" indent="0">
              <a:buNone/>
            </a:pPr>
            <a:r>
              <a:rPr lang="pl-PL" sz="3200" dirty="0"/>
              <a:t>Art. 43e kkw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76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8253</TotalTime>
  <Words>1407</Words>
  <Application>Microsoft Office PowerPoint</Application>
  <PresentationFormat>Pokaz na ekranie (4:3)</PresentationFormat>
  <Paragraphs>120</Paragraphs>
  <Slides>18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Średni</vt:lpstr>
      <vt:lpstr>Prezentacja programu PowerPoint</vt:lpstr>
      <vt:lpstr>System Dozoru Elektronicznego</vt:lpstr>
      <vt:lpstr>Wprowadzenie dozoru elektronicznego do polskiego porządku prawnego</vt:lpstr>
      <vt:lpstr>Misja Systemu Dozoru Elektronicznego</vt:lpstr>
      <vt:lpstr>Definicje </vt:lpstr>
      <vt:lpstr>W systemie dozoru elektronicznego można kontrolować:</vt:lpstr>
      <vt:lpstr>Dozór stacjonarny, zbliżeniowy, mobilny</vt:lpstr>
      <vt:lpstr>Podmioty wykonujące dozór elektroniczny</vt:lpstr>
      <vt:lpstr>Właściwość sądu </vt:lpstr>
      <vt:lpstr>Art.  43la Warunki udzielenia zezwolenia na odbycie kary pozbawienia wolności w sde </vt:lpstr>
      <vt:lpstr>Art.  43la Warunki udzielenia zezwolenia na odbycie kary pozbawienia wolności w sde cd </vt:lpstr>
      <vt:lpstr>Art.  43la Warunki udzielenia zezwolenia na odbycie kary pozbawienia wolności w sde cd </vt:lpstr>
      <vt:lpstr> Art.  43h. Przesłanki wykonania kary w systemie dozoru elektronicznego  </vt:lpstr>
      <vt:lpstr> Art.  43h. Przesłanki wykonania kary w systemie dozoru elektronicznego cd.  </vt:lpstr>
      <vt:lpstr> Art.  43h. Przesłanki wykonania kary w systemie dozoru elektronicznego cd.  </vt:lpstr>
      <vt:lpstr>Zezwolenie komisji penitencjarnej na odbycie przez skazanego kary pozbawienia wolności SDE art. 43lla </vt:lpstr>
      <vt:lpstr>Zezwolenie komisji penitencjarnej na odbycie przez skazanego kary pozbawienia wolności SDE cd. </vt:lpstr>
      <vt:lpstr> Środki techniczne do wykonywania dozoru elektronicznego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Zosia</dc:creator>
  <cp:lastModifiedBy>Justyna Konikowska-Kuczyńska</cp:lastModifiedBy>
  <cp:revision>185</cp:revision>
  <dcterms:created xsi:type="dcterms:W3CDTF">2011-10-12T16:01:22Z</dcterms:created>
  <dcterms:modified xsi:type="dcterms:W3CDTF">2025-09-15T17:39:47Z</dcterms:modified>
</cp:coreProperties>
</file>