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256" r:id="rId2"/>
    <p:sldId id="267" r:id="rId3"/>
    <p:sldId id="259" r:id="rId4"/>
    <p:sldId id="257" r:id="rId5"/>
    <p:sldId id="258" r:id="rId6"/>
    <p:sldId id="260" r:id="rId7"/>
    <p:sldId id="261" r:id="rId8"/>
    <p:sldId id="262" r:id="rId9"/>
    <p:sldId id="263" r:id="rId10"/>
    <p:sldId id="264" r:id="rId11"/>
    <p:sldId id="265"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318" r:id="rId29"/>
    <p:sldId id="319" r:id="rId30"/>
    <p:sldId id="320" r:id="rId31"/>
    <p:sldId id="321" r:id="rId32"/>
    <p:sldId id="322" r:id="rId33"/>
    <p:sldId id="323" r:id="rId34"/>
    <p:sldId id="324" r:id="rId35"/>
    <p:sldId id="291" r:id="rId36"/>
    <p:sldId id="292" r:id="rId37"/>
    <p:sldId id="293" r:id="rId38"/>
    <p:sldId id="294" r:id="rId39"/>
    <p:sldId id="295" r:id="rId40"/>
    <p:sldId id="296" r:id="rId41"/>
    <p:sldId id="297" r:id="rId42"/>
    <p:sldId id="298" r:id="rId43"/>
    <p:sldId id="299" r:id="rId44"/>
    <p:sldId id="300" r:id="rId45"/>
    <p:sldId id="325" r:id="rId46"/>
    <p:sldId id="302" r:id="rId47"/>
    <p:sldId id="303" r:id="rId48"/>
    <p:sldId id="304" r:id="rId49"/>
    <p:sldId id="305" r:id="rId50"/>
    <p:sldId id="306" r:id="rId51"/>
    <p:sldId id="307" r:id="rId52"/>
    <p:sldId id="326" r:id="rId53"/>
    <p:sldId id="309" r:id="rId54"/>
    <p:sldId id="310" r:id="rId55"/>
    <p:sldId id="315" r:id="rId56"/>
    <p:sldId id="316" r:id="rId57"/>
    <p:sldId id="313" r:id="rId58"/>
    <p:sldId id="317" r:id="rId59"/>
  </p:sldIdLst>
  <p:sldSz cx="9144000" cy="6858000" type="screen4x3"/>
  <p:notesSz cx="6858000" cy="9144000"/>
  <p:defaultTextStyle>
    <a:defPPr>
      <a:defRPr lang="pl-P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D78310-C012-44D7-81C4-40AB9290CCA0}" type="doc">
      <dgm:prSet loTypeId="urn:microsoft.com/office/officeart/2008/layout/HalfCircleOrganizationChart" loCatId="hierarchy" qsTypeId="urn:microsoft.com/office/officeart/2005/8/quickstyle/simple1" qsCatId="simple" csTypeId="urn:microsoft.com/office/officeart/2005/8/colors/accent2_4" csCatId="accent2"/>
      <dgm:spPr/>
      <dgm:t>
        <a:bodyPr/>
        <a:lstStyle/>
        <a:p>
          <a:endParaRPr lang="pl-PL"/>
        </a:p>
      </dgm:t>
    </dgm:pt>
    <dgm:pt modelId="{C535E4DE-9787-495D-88F3-4ABD640F78EB}">
      <dgm:prSet/>
      <dgm:spPr/>
      <dgm:t>
        <a:bodyPr/>
        <a:lstStyle/>
        <a:p>
          <a:r>
            <a:rPr lang="pl-PL"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KRYMINOLOGIA POZYTYWISTYCZNA</a:t>
          </a:r>
        </a:p>
      </dgm:t>
    </dgm:pt>
    <dgm:pt modelId="{BE91F22D-2A54-45E0-9439-BF70C6B8E336}" type="parTrans" cxnId="{AF2877EA-FA34-4BAE-979D-80C83E136712}">
      <dgm:prSet/>
      <dgm:spPr/>
      <dgm:t>
        <a:bodyPr/>
        <a:lstStyle/>
        <a:p>
          <a:endParaRPr lang="pl-PL"/>
        </a:p>
      </dgm:t>
    </dgm:pt>
    <dgm:pt modelId="{75786781-43F5-49AD-982A-3A30EB3674AB}" type="sibTrans" cxnId="{AF2877EA-FA34-4BAE-979D-80C83E136712}">
      <dgm:prSet/>
      <dgm:spPr/>
      <dgm:t>
        <a:bodyPr/>
        <a:lstStyle/>
        <a:p>
          <a:endParaRPr lang="pl-PL"/>
        </a:p>
      </dgm:t>
    </dgm:pt>
    <dgm:pt modelId="{D5DE37C3-7D89-4C7C-B283-6EA2D5AF9698}" type="pres">
      <dgm:prSet presAssocID="{8DD78310-C012-44D7-81C4-40AB9290CCA0}" presName="Name0" presStyleCnt="0">
        <dgm:presLayoutVars>
          <dgm:orgChart val="1"/>
          <dgm:chPref val="1"/>
          <dgm:dir/>
          <dgm:animOne val="branch"/>
          <dgm:animLvl val="lvl"/>
          <dgm:resizeHandles/>
        </dgm:presLayoutVars>
      </dgm:prSet>
      <dgm:spPr/>
    </dgm:pt>
    <dgm:pt modelId="{F0EF2C03-AF3F-43AD-8B90-7B15AA905480}" type="pres">
      <dgm:prSet presAssocID="{C535E4DE-9787-495D-88F3-4ABD640F78EB}" presName="hierRoot1" presStyleCnt="0">
        <dgm:presLayoutVars>
          <dgm:hierBranch val="init"/>
        </dgm:presLayoutVars>
      </dgm:prSet>
      <dgm:spPr/>
    </dgm:pt>
    <dgm:pt modelId="{C503783C-F18A-48AC-B255-E22998130338}" type="pres">
      <dgm:prSet presAssocID="{C535E4DE-9787-495D-88F3-4ABD640F78EB}" presName="rootComposite1" presStyleCnt="0"/>
      <dgm:spPr/>
    </dgm:pt>
    <dgm:pt modelId="{557C37C8-E67F-4AE0-81FC-202803A88574}" type="pres">
      <dgm:prSet presAssocID="{C535E4DE-9787-495D-88F3-4ABD640F78EB}" presName="rootText1" presStyleLbl="alignAcc1" presStyleIdx="0" presStyleCnt="0">
        <dgm:presLayoutVars>
          <dgm:chPref val="3"/>
        </dgm:presLayoutVars>
      </dgm:prSet>
      <dgm:spPr/>
    </dgm:pt>
    <dgm:pt modelId="{4A53BC25-E707-4D44-9067-66EE2D4BFB7D}" type="pres">
      <dgm:prSet presAssocID="{C535E4DE-9787-495D-88F3-4ABD640F78EB}" presName="topArc1" presStyleLbl="parChTrans1D1" presStyleIdx="0" presStyleCnt="2"/>
      <dgm:spPr/>
    </dgm:pt>
    <dgm:pt modelId="{E63A578B-B185-421B-A45B-E711D56DB909}" type="pres">
      <dgm:prSet presAssocID="{C535E4DE-9787-495D-88F3-4ABD640F78EB}" presName="bottomArc1" presStyleLbl="parChTrans1D1" presStyleIdx="1" presStyleCnt="2"/>
      <dgm:spPr/>
    </dgm:pt>
    <dgm:pt modelId="{7EC934B3-807F-48E6-9685-7D3835D00C8E}" type="pres">
      <dgm:prSet presAssocID="{C535E4DE-9787-495D-88F3-4ABD640F78EB}" presName="topConnNode1" presStyleLbl="node1" presStyleIdx="0" presStyleCnt="0"/>
      <dgm:spPr/>
    </dgm:pt>
    <dgm:pt modelId="{C715F2B8-150C-468B-9742-5976EA55237D}" type="pres">
      <dgm:prSet presAssocID="{C535E4DE-9787-495D-88F3-4ABD640F78EB}" presName="hierChild2" presStyleCnt="0"/>
      <dgm:spPr/>
    </dgm:pt>
    <dgm:pt modelId="{D7C9C9E6-E5CB-4417-A054-E9394BD9253B}" type="pres">
      <dgm:prSet presAssocID="{C535E4DE-9787-495D-88F3-4ABD640F78EB}" presName="hierChild3" presStyleCnt="0"/>
      <dgm:spPr/>
    </dgm:pt>
  </dgm:ptLst>
  <dgm:cxnLst>
    <dgm:cxn modelId="{27C6B807-8EE9-8446-A9EC-E3E73D24AE72}" type="presOf" srcId="{C535E4DE-9787-495D-88F3-4ABD640F78EB}" destId="{557C37C8-E67F-4AE0-81FC-202803A88574}" srcOrd="0" destOrd="0" presId="urn:microsoft.com/office/officeart/2008/layout/HalfCircleOrganizationChart"/>
    <dgm:cxn modelId="{A0DD121E-50B0-044C-A1A4-86C4F1041C24}" type="presOf" srcId="{8DD78310-C012-44D7-81C4-40AB9290CCA0}" destId="{D5DE37C3-7D89-4C7C-B283-6EA2D5AF9698}" srcOrd="0" destOrd="0" presId="urn:microsoft.com/office/officeart/2008/layout/HalfCircleOrganizationChart"/>
    <dgm:cxn modelId="{AEF0EA49-5309-6740-B21D-90A30A3A0998}" type="presOf" srcId="{C535E4DE-9787-495D-88F3-4ABD640F78EB}" destId="{7EC934B3-807F-48E6-9685-7D3835D00C8E}" srcOrd="1" destOrd="0" presId="urn:microsoft.com/office/officeart/2008/layout/HalfCircleOrganizationChart"/>
    <dgm:cxn modelId="{AF2877EA-FA34-4BAE-979D-80C83E136712}" srcId="{8DD78310-C012-44D7-81C4-40AB9290CCA0}" destId="{C535E4DE-9787-495D-88F3-4ABD640F78EB}" srcOrd="0" destOrd="0" parTransId="{BE91F22D-2A54-45E0-9439-BF70C6B8E336}" sibTransId="{75786781-43F5-49AD-982A-3A30EB3674AB}"/>
    <dgm:cxn modelId="{FF1DB8CC-4E9E-DB44-848E-ACC7ED872722}" type="presParOf" srcId="{D5DE37C3-7D89-4C7C-B283-6EA2D5AF9698}" destId="{F0EF2C03-AF3F-43AD-8B90-7B15AA905480}" srcOrd="0" destOrd="0" presId="urn:microsoft.com/office/officeart/2008/layout/HalfCircleOrganizationChart"/>
    <dgm:cxn modelId="{128655AD-5D33-6C49-B7A2-17E0F43D0FDE}" type="presParOf" srcId="{F0EF2C03-AF3F-43AD-8B90-7B15AA905480}" destId="{C503783C-F18A-48AC-B255-E22998130338}" srcOrd="0" destOrd="0" presId="urn:microsoft.com/office/officeart/2008/layout/HalfCircleOrganizationChart"/>
    <dgm:cxn modelId="{60F5441B-0A5A-1C4C-82F9-86C589D3E36C}" type="presParOf" srcId="{C503783C-F18A-48AC-B255-E22998130338}" destId="{557C37C8-E67F-4AE0-81FC-202803A88574}" srcOrd="0" destOrd="0" presId="urn:microsoft.com/office/officeart/2008/layout/HalfCircleOrganizationChart"/>
    <dgm:cxn modelId="{2FBCF33D-FDE3-3D4F-9C12-5E1C372FE5D4}" type="presParOf" srcId="{C503783C-F18A-48AC-B255-E22998130338}" destId="{4A53BC25-E707-4D44-9067-66EE2D4BFB7D}" srcOrd="1" destOrd="0" presId="urn:microsoft.com/office/officeart/2008/layout/HalfCircleOrganizationChart"/>
    <dgm:cxn modelId="{B1F44099-A6DD-5843-95F4-BAC190612C61}" type="presParOf" srcId="{C503783C-F18A-48AC-B255-E22998130338}" destId="{E63A578B-B185-421B-A45B-E711D56DB909}" srcOrd="2" destOrd="0" presId="urn:microsoft.com/office/officeart/2008/layout/HalfCircleOrganizationChart"/>
    <dgm:cxn modelId="{C0169994-2E23-4146-9A5A-0800574D2EB8}" type="presParOf" srcId="{C503783C-F18A-48AC-B255-E22998130338}" destId="{7EC934B3-807F-48E6-9685-7D3835D00C8E}" srcOrd="3" destOrd="0" presId="urn:microsoft.com/office/officeart/2008/layout/HalfCircleOrganizationChart"/>
    <dgm:cxn modelId="{9ABE4662-278D-244B-A09B-0572048C76D2}" type="presParOf" srcId="{F0EF2C03-AF3F-43AD-8B90-7B15AA905480}" destId="{C715F2B8-150C-468B-9742-5976EA55237D}" srcOrd="1" destOrd="0" presId="urn:microsoft.com/office/officeart/2008/layout/HalfCircleOrganizationChart"/>
    <dgm:cxn modelId="{7634E0D7-76EE-E44F-9677-5874A3DDDFD1}" type="presParOf" srcId="{F0EF2C03-AF3F-43AD-8B90-7B15AA905480}" destId="{D7C9C9E6-E5CB-4417-A054-E9394BD9253B}"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59E1AB-A83E-40FD-914B-3D0E707E687E}"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pl-PL"/>
        </a:p>
      </dgm:t>
    </dgm:pt>
    <dgm:pt modelId="{8FBDEED0-9293-4086-873B-2F65D348FC1E}">
      <dgm:prSet/>
      <dgm:spPr>
        <a:solidFill>
          <a:schemeClr val="accent2"/>
        </a:solidFill>
      </dgm:spPr>
      <dgm:t>
        <a:bodyPr/>
        <a:lstStyle/>
        <a:p>
          <a:r>
            <a:rPr lang="pl-PL" b="1" strike="noStrike"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KIERUNEK BIOPSYCHOLOGICZNY</a:t>
          </a:r>
        </a:p>
      </dgm:t>
    </dgm:pt>
    <dgm:pt modelId="{3586FBC4-90C0-4C64-A98B-BFB331070B6E}" type="parTrans" cxnId="{57CFA40B-C477-4BAD-B782-DE291BEF662D}">
      <dgm:prSet/>
      <dgm:spPr/>
      <dgm:t>
        <a:bodyPr/>
        <a:lstStyle/>
        <a:p>
          <a:endParaRPr lang="pl-PL"/>
        </a:p>
      </dgm:t>
    </dgm:pt>
    <dgm:pt modelId="{C15F434B-4E4F-4CBD-9DC5-3BD2AB033043}" type="sibTrans" cxnId="{57CFA40B-C477-4BAD-B782-DE291BEF662D}">
      <dgm:prSet/>
      <dgm:spPr/>
      <dgm:t>
        <a:bodyPr/>
        <a:lstStyle/>
        <a:p>
          <a:endParaRPr lang="pl-PL"/>
        </a:p>
      </dgm:t>
    </dgm:pt>
    <dgm:pt modelId="{D5A30665-279A-4C62-8194-8E188CF8573D}" type="pres">
      <dgm:prSet presAssocID="{1F59E1AB-A83E-40FD-914B-3D0E707E687E}" presName="Name0" presStyleCnt="0">
        <dgm:presLayoutVars>
          <dgm:orgChart val="1"/>
          <dgm:chPref val="1"/>
          <dgm:dir/>
          <dgm:animOne val="branch"/>
          <dgm:animLvl val="lvl"/>
          <dgm:resizeHandles/>
        </dgm:presLayoutVars>
      </dgm:prSet>
      <dgm:spPr/>
    </dgm:pt>
    <dgm:pt modelId="{8670BA86-8EE8-40A7-A84D-2E12860C444F}" type="pres">
      <dgm:prSet presAssocID="{8FBDEED0-9293-4086-873B-2F65D348FC1E}" presName="hierRoot1" presStyleCnt="0">
        <dgm:presLayoutVars>
          <dgm:hierBranch val="init"/>
        </dgm:presLayoutVars>
      </dgm:prSet>
      <dgm:spPr/>
    </dgm:pt>
    <dgm:pt modelId="{9AB3D1F2-1277-497D-8561-0C4C23150357}" type="pres">
      <dgm:prSet presAssocID="{8FBDEED0-9293-4086-873B-2F65D348FC1E}" presName="rootComposite1" presStyleCnt="0"/>
      <dgm:spPr/>
    </dgm:pt>
    <dgm:pt modelId="{2EEF47F3-27A6-4F7A-9539-F8CE2991A95B}" type="pres">
      <dgm:prSet presAssocID="{8FBDEED0-9293-4086-873B-2F65D348FC1E}" presName="rootText1" presStyleLbl="alignAcc1" presStyleIdx="0" presStyleCnt="0">
        <dgm:presLayoutVars>
          <dgm:chPref val="3"/>
        </dgm:presLayoutVars>
      </dgm:prSet>
      <dgm:spPr/>
    </dgm:pt>
    <dgm:pt modelId="{6E940407-10BF-42D6-BDE5-AFB25323E7C7}" type="pres">
      <dgm:prSet presAssocID="{8FBDEED0-9293-4086-873B-2F65D348FC1E}" presName="topArc1" presStyleLbl="parChTrans1D1" presStyleIdx="0" presStyleCnt="2"/>
      <dgm:spPr>
        <a:ln>
          <a:solidFill>
            <a:schemeClr val="accent2"/>
          </a:solidFill>
        </a:ln>
      </dgm:spPr>
    </dgm:pt>
    <dgm:pt modelId="{1C8F772E-0940-4489-80AB-B19AE6253B52}" type="pres">
      <dgm:prSet presAssocID="{8FBDEED0-9293-4086-873B-2F65D348FC1E}" presName="bottomArc1" presStyleLbl="parChTrans1D1" presStyleIdx="1" presStyleCnt="2"/>
      <dgm:spPr>
        <a:ln>
          <a:solidFill>
            <a:schemeClr val="accent2"/>
          </a:solidFill>
        </a:ln>
      </dgm:spPr>
    </dgm:pt>
    <dgm:pt modelId="{C2A0892F-5A62-435B-9A7A-89D9A8BB6C23}" type="pres">
      <dgm:prSet presAssocID="{8FBDEED0-9293-4086-873B-2F65D348FC1E}" presName="topConnNode1" presStyleLbl="node1" presStyleIdx="0" presStyleCnt="0"/>
      <dgm:spPr/>
    </dgm:pt>
    <dgm:pt modelId="{68E91685-3DB5-4FB6-BC88-322B5F140589}" type="pres">
      <dgm:prSet presAssocID="{8FBDEED0-9293-4086-873B-2F65D348FC1E}" presName="hierChild2" presStyleCnt="0"/>
      <dgm:spPr/>
    </dgm:pt>
    <dgm:pt modelId="{239508E9-4CFD-4BE7-9D13-CB2C7AD6F424}" type="pres">
      <dgm:prSet presAssocID="{8FBDEED0-9293-4086-873B-2F65D348FC1E}" presName="hierChild3" presStyleCnt="0"/>
      <dgm:spPr/>
    </dgm:pt>
  </dgm:ptLst>
  <dgm:cxnLst>
    <dgm:cxn modelId="{57CFA40B-C477-4BAD-B782-DE291BEF662D}" srcId="{1F59E1AB-A83E-40FD-914B-3D0E707E687E}" destId="{8FBDEED0-9293-4086-873B-2F65D348FC1E}" srcOrd="0" destOrd="0" parTransId="{3586FBC4-90C0-4C64-A98B-BFB331070B6E}" sibTransId="{C15F434B-4E4F-4CBD-9DC5-3BD2AB033043}"/>
    <dgm:cxn modelId="{52A4EF15-2A75-074F-95BB-C87D1A901BC5}" type="presOf" srcId="{8FBDEED0-9293-4086-873B-2F65D348FC1E}" destId="{2EEF47F3-27A6-4F7A-9539-F8CE2991A95B}" srcOrd="0" destOrd="0" presId="urn:microsoft.com/office/officeart/2008/layout/HalfCircleOrganizationChart"/>
    <dgm:cxn modelId="{24F9833D-9D0B-2442-A404-ECC25037125C}" type="presOf" srcId="{1F59E1AB-A83E-40FD-914B-3D0E707E687E}" destId="{D5A30665-279A-4C62-8194-8E188CF8573D}" srcOrd="0" destOrd="0" presId="urn:microsoft.com/office/officeart/2008/layout/HalfCircleOrganizationChart"/>
    <dgm:cxn modelId="{BD3DEF5B-38AE-4947-ACEA-A6196B75FDE5}" type="presOf" srcId="{8FBDEED0-9293-4086-873B-2F65D348FC1E}" destId="{C2A0892F-5A62-435B-9A7A-89D9A8BB6C23}" srcOrd="1" destOrd="0" presId="urn:microsoft.com/office/officeart/2008/layout/HalfCircleOrganizationChart"/>
    <dgm:cxn modelId="{E55DD886-62A9-1E41-B4D8-6BA3124595AF}" type="presParOf" srcId="{D5A30665-279A-4C62-8194-8E188CF8573D}" destId="{8670BA86-8EE8-40A7-A84D-2E12860C444F}" srcOrd="0" destOrd="0" presId="urn:microsoft.com/office/officeart/2008/layout/HalfCircleOrganizationChart"/>
    <dgm:cxn modelId="{570A6A22-82E0-DC43-9006-3B71F0D43154}" type="presParOf" srcId="{8670BA86-8EE8-40A7-A84D-2E12860C444F}" destId="{9AB3D1F2-1277-497D-8561-0C4C23150357}" srcOrd="0" destOrd="0" presId="urn:microsoft.com/office/officeart/2008/layout/HalfCircleOrganizationChart"/>
    <dgm:cxn modelId="{62335660-B29E-7B40-928F-F307DD7BEE67}" type="presParOf" srcId="{9AB3D1F2-1277-497D-8561-0C4C23150357}" destId="{2EEF47F3-27A6-4F7A-9539-F8CE2991A95B}" srcOrd="0" destOrd="0" presId="urn:microsoft.com/office/officeart/2008/layout/HalfCircleOrganizationChart"/>
    <dgm:cxn modelId="{EAF32E02-D242-804F-9C1C-5B5FEB6A9A98}" type="presParOf" srcId="{9AB3D1F2-1277-497D-8561-0C4C23150357}" destId="{6E940407-10BF-42D6-BDE5-AFB25323E7C7}" srcOrd="1" destOrd="0" presId="urn:microsoft.com/office/officeart/2008/layout/HalfCircleOrganizationChart"/>
    <dgm:cxn modelId="{D5E6E366-2557-A044-AA68-418E745E19DB}" type="presParOf" srcId="{9AB3D1F2-1277-497D-8561-0C4C23150357}" destId="{1C8F772E-0940-4489-80AB-B19AE6253B52}" srcOrd="2" destOrd="0" presId="urn:microsoft.com/office/officeart/2008/layout/HalfCircleOrganizationChart"/>
    <dgm:cxn modelId="{06EE7990-FCB5-FA4E-AD35-4E54BD4F8B85}" type="presParOf" srcId="{9AB3D1F2-1277-497D-8561-0C4C23150357}" destId="{C2A0892F-5A62-435B-9A7A-89D9A8BB6C23}" srcOrd="3" destOrd="0" presId="urn:microsoft.com/office/officeart/2008/layout/HalfCircleOrganizationChart"/>
    <dgm:cxn modelId="{FBC463A3-BA3C-F547-AB8F-D6BD877C1984}" type="presParOf" srcId="{8670BA86-8EE8-40A7-A84D-2E12860C444F}" destId="{68E91685-3DB5-4FB6-BC88-322B5F140589}" srcOrd="1" destOrd="0" presId="urn:microsoft.com/office/officeart/2008/layout/HalfCircleOrganizationChart"/>
    <dgm:cxn modelId="{86E9E71E-82B5-2643-9DDA-D0DCC10533AB}" type="presParOf" srcId="{8670BA86-8EE8-40A7-A84D-2E12860C444F}" destId="{239508E9-4CFD-4BE7-9D13-CB2C7AD6F424}" srcOrd="2" destOrd="0" presId="urn:microsoft.com/office/officeart/2008/layout/HalfCircleOrganizationChar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29E79B-9EAA-449B-A145-D6213C070DAD}" type="doc">
      <dgm:prSet loTypeId="urn:microsoft.com/office/officeart/2008/layout/HalfCircleOrganizationChart" loCatId="hierarchy" qsTypeId="urn:microsoft.com/office/officeart/2005/8/quickstyle/simple1" qsCatId="simple" csTypeId="urn:microsoft.com/office/officeart/2005/8/colors/accent1_2" csCatId="accent1"/>
      <dgm:spPr/>
      <dgm:t>
        <a:bodyPr/>
        <a:lstStyle/>
        <a:p>
          <a:endParaRPr lang="pl-PL"/>
        </a:p>
      </dgm:t>
    </dgm:pt>
    <dgm:pt modelId="{5676F6D3-DEF2-425F-9195-C2795802EA15}">
      <dgm:prSet custT="1"/>
      <dgm:spPr/>
      <dgm:t>
        <a:bodyPr/>
        <a:lstStyle/>
        <a:p>
          <a:r>
            <a:rPr lang="pl-PL"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KIERUNEK SOCJOLOGICZNY</a:t>
          </a:r>
        </a:p>
      </dgm:t>
    </dgm:pt>
    <dgm:pt modelId="{73BD9A72-1D5F-46F5-BF52-E181147DDA56}" type="parTrans" cxnId="{999ECFD4-C957-47ED-874F-F4BF8D59DCE2}">
      <dgm:prSet/>
      <dgm:spPr/>
      <dgm:t>
        <a:bodyPr/>
        <a:lstStyle/>
        <a:p>
          <a:endParaRPr lang="pl-PL"/>
        </a:p>
      </dgm:t>
    </dgm:pt>
    <dgm:pt modelId="{B29C9D39-BC4A-431A-930C-5B7444A77595}" type="sibTrans" cxnId="{999ECFD4-C957-47ED-874F-F4BF8D59DCE2}">
      <dgm:prSet/>
      <dgm:spPr/>
      <dgm:t>
        <a:bodyPr/>
        <a:lstStyle/>
        <a:p>
          <a:endParaRPr lang="pl-PL"/>
        </a:p>
      </dgm:t>
    </dgm:pt>
    <dgm:pt modelId="{0D2123DC-73C8-4820-B4A6-E4779736FBD0}" type="pres">
      <dgm:prSet presAssocID="{7A29E79B-9EAA-449B-A145-D6213C070DAD}" presName="Name0" presStyleCnt="0">
        <dgm:presLayoutVars>
          <dgm:orgChart val="1"/>
          <dgm:chPref val="1"/>
          <dgm:dir/>
          <dgm:animOne val="branch"/>
          <dgm:animLvl val="lvl"/>
          <dgm:resizeHandles/>
        </dgm:presLayoutVars>
      </dgm:prSet>
      <dgm:spPr/>
    </dgm:pt>
    <dgm:pt modelId="{0B89A81E-0EAE-47BB-B3A4-DF7DB767EE54}" type="pres">
      <dgm:prSet presAssocID="{5676F6D3-DEF2-425F-9195-C2795802EA15}" presName="hierRoot1" presStyleCnt="0">
        <dgm:presLayoutVars>
          <dgm:hierBranch val="init"/>
        </dgm:presLayoutVars>
      </dgm:prSet>
      <dgm:spPr/>
    </dgm:pt>
    <dgm:pt modelId="{63F3A8DE-6CDD-4B61-A66C-125356938771}" type="pres">
      <dgm:prSet presAssocID="{5676F6D3-DEF2-425F-9195-C2795802EA15}" presName="rootComposite1" presStyleCnt="0"/>
      <dgm:spPr/>
    </dgm:pt>
    <dgm:pt modelId="{35721B2C-E8F0-48BD-B6DC-D9D35F586C07}" type="pres">
      <dgm:prSet presAssocID="{5676F6D3-DEF2-425F-9195-C2795802EA15}" presName="rootText1" presStyleLbl="alignAcc1" presStyleIdx="0" presStyleCnt="0" custLinFactNeighborX="-45156" custLinFactNeighborY="41610">
        <dgm:presLayoutVars>
          <dgm:chPref val="3"/>
        </dgm:presLayoutVars>
      </dgm:prSet>
      <dgm:spPr/>
    </dgm:pt>
    <dgm:pt modelId="{EBEFE566-FE1E-4DA3-966B-C1712DC4A686}" type="pres">
      <dgm:prSet presAssocID="{5676F6D3-DEF2-425F-9195-C2795802EA15}" presName="topArc1" presStyleLbl="parChTrans1D1" presStyleIdx="0" presStyleCnt="2"/>
      <dgm:spPr>
        <a:ln>
          <a:solidFill>
            <a:schemeClr val="accent2"/>
          </a:solidFill>
        </a:ln>
      </dgm:spPr>
    </dgm:pt>
    <dgm:pt modelId="{1D19E5CE-ECDC-4951-A600-86E77FC5BA2B}" type="pres">
      <dgm:prSet presAssocID="{5676F6D3-DEF2-425F-9195-C2795802EA15}" presName="bottomArc1" presStyleLbl="parChTrans1D1" presStyleIdx="1" presStyleCnt="2"/>
      <dgm:spPr>
        <a:ln>
          <a:solidFill>
            <a:schemeClr val="accent2"/>
          </a:solidFill>
        </a:ln>
      </dgm:spPr>
    </dgm:pt>
    <dgm:pt modelId="{4606A1CF-7CEA-49BE-B41E-66643F84AAAA}" type="pres">
      <dgm:prSet presAssocID="{5676F6D3-DEF2-425F-9195-C2795802EA15}" presName="topConnNode1" presStyleLbl="node1" presStyleIdx="0" presStyleCnt="0"/>
      <dgm:spPr/>
    </dgm:pt>
    <dgm:pt modelId="{114CF045-6662-46BE-B753-5F97310876A0}" type="pres">
      <dgm:prSet presAssocID="{5676F6D3-DEF2-425F-9195-C2795802EA15}" presName="hierChild2" presStyleCnt="0"/>
      <dgm:spPr/>
    </dgm:pt>
    <dgm:pt modelId="{19AD0794-1294-4DDE-BCBA-E4496A52A1CA}" type="pres">
      <dgm:prSet presAssocID="{5676F6D3-DEF2-425F-9195-C2795802EA15}" presName="hierChild3" presStyleCnt="0"/>
      <dgm:spPr/>
    </dgm:pt>
  </dgm:ptLst>
  <dgm:cxnLst>
    <dgm:cxn modelId="{8D2D200E-152A-1D42-9549-A9A1F7BA0C02}" type="presOf" srcId="{5676F6D3-DEF2-425F-9195-C2795802EA15}" destId="{35721B2C-E8F0-48BD-B6DC-D9D35F586C07}" srcOrd="0" destOrd="0" presId="urn:microsoft.com/office/officeart/2008/layout/HalfCircleOrganizationChart"/>
    <dgm:cxn modelId="{1EA9A413-B31E-6746-904D-C4F73831CD4F}" type="presOf" srcId="{7A29E79B-9EAA-449B-A145-D6213C070DAD}" destId="{0D2123DC-73C8-4820-B4A6-E4779736FBD0}" srcOrd="0" destOrd="0" presId="urn:microsoft.com/office/officeart/2008/layout/HalfCircleOrganizationChart"/>
    <dgm:cxn modelId="{74EDF272-541B-8B45-99BE-362FC3E4494E}" type="presOf" srcId="{5676F6D3-DEF2-425F-9195-C2795802EA15}" destId="{4606A1CF-7CEA-49BE-B41E-66643F84AAAA}" srcOrd="1" destOrd="0" presId="urn:microsoft.com/office/officeart/2008/layout/HalfCircleOrganizationChart"/>
    <dgm:cxn modelId="{999ECFD4-C957-47ED-874F-F4BF8D59DCE2}" srcId="{7A29E79B-9EAA-449B-A145-D6213C070DAD}" destId="{5676F6D3-DEF2-425F-9195-C2795802EA15}" srcOrd="0" destOrd="0" parTransId="{73BD9A72-1D5F-46F5-BF52-E181147DDA56}" sibTransId="{B29C9D39-BC4A-431A-930C-5B7444A77595}"/>
    <dgm:cxn modelId="{3E438DD7-BE60-E84A-93DB-517730DC45FD}" type="presParOf" srcId="{0D2123DC-73C8-4820-B4A6-E4779736FBD0}" destId="{0B89A81E-0EAE-47BB-B3A4-DF7DB767EE54}" srcOrd="0" destOrd="0" presId="urn:microsoft.com/office/officeart/2008/layout/HalfCircleOrganizationChart"/>
    <dgm:cxn modelId="{5E33D1E7-192B-084A-95AA-EEC1D22893B6}" type="presParOf" srcId="{0B89A81E-0EAE-47BB-B3A4-DF7DB767EE54}" destId="{63F3A8DE-6CDD-4B61-A66C-125356938771}" srcOrd="0" destOrd="0" presId="urn:microsoft.com/office/officeart/2008/layout/HalfCircleOrganizationChart"/>
    <dgm:cxn modelId="{A79BA632-2C29-7643-9266-8E7A20964556}" type="presParOf" srcId="{63F3A8DE-6CDD-4B61-A66C-125356938771}" destId="{35721B2C-E8F0-48BD-B6DC-D9D35F586C07}" srcOrd="0" destOrd="0" presId="urn:microsoft.com/office/officeart/2008/layout/HalfCircleOrganizationChart"/>
    <dgm:cxn modelId="{09F98B65-CA12-554B-B852-4A01CC73AA72}" type="presParOf" srcId="{63F3A8DE-6CDD-4B61-A66C-125356938771}" destId="{EBEFE566-FE1E-4DA3-966B-C1712DC4A686}" srcOrd="1" destOrd="0" presId="urn:microsoft.com/office/officeart/2008/layout/HalfCircleOrganizationChart"/>
    <dgm:cxn modelId="{014EAB67-22A8-5B45-87FA-AC8429217618}" type="presParOf" srcId="{63F3A8DE-6CDD-4B61-A66C-125356938771}" destId="{1D19E5CE-ECDC-4951-A600-86E77FC5BA2B}" srcOrd="2" destOrd="0" presId="urn:microsoft.com/office/officeart/2008/layout/HalfCircleOrganizationChart"/>
    <dgm:cxn modelId="{7C8979ED-A8BA-5C45-88F6-312EAC99F6DE}" type="presParOf" srcId="{63F3A8DE-6CDD-4B61-A66C-125356938771}" destId="{4606A1CF-7CEA-49BE-B41E-66643F84AAAA}" srcOrd="3" destOrd="0" presId="urn:microsoft.com/office/officeart/2008/layout/HalfCircleOrganizationChart"/>
    <dgm:cxn modelId="{E7506C58-08E8-FD46-8A93-9A10B0C618EA}" type="presParOf" srcId="{0B89A81E-0EAE-47BB-B3A4-DF7DB767EE54}" destId="{114CF045-6662-46BE-B753-5F97310876A0}" srcOrd="1" destOrd="0" presId="urn:microsoft.com/office/officeart/2008/layout/HalfCircleOrganizationChart"/>
    <dgm:cxn modelId="{ED6DC4A9-7356-F34E-9647-2F51CF4BB132}" type="presParOf" srcId="{0B89A81E-0EAE-47BB-B3A4-DF7DB767EE54}" destId="{19AD0794-1294-4DDE-BCBA-E4496A52A1CA}" srcOrd="2" destOrd="0" presId="urn:microsoft.com/office/officeart/2008/layout/HalfCircleOrganizationChart"/>
  </dgm:cxnLst>
  <dgm:bg>
    <a:noFill/>
  </dgm:bg>
  <dgm:whole>
    <a:ln>
      <a:noFill/>
    </a:ln>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98BF8E-DB8C-475F-B90E-ECDB9AFF6007}"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pl-PL"/>
        </a:p>
      </dgm:t>
    </dgm:pt>
    <dgm:pt modelId="{36595B73-6AF3-43D1-8EC9-B82DA0CAC1A4}">
      <dgm:prSet/>
      <dgm:spPr/>
      <dgm:t>
        <a:bodyPr/>
        <a:lstStyle/>
        <a:p>
          <a:r>
            <a:rPr lang="pl-PL" u="sng" dirty="0">
              <a:solidFill>
                <a:schemeClr val="accent2">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TEORIA ANOMII</a:t>
          </a:r>
        </a:p>
      </dgm:t>
    </dgm:pt>
    <dgm:pt modelId="{66A3FFC2-8C14-499A-855B-2D6619450A66}" type="parTrans" cxnId="{0BFB319F-1FB7-4E76-9C9C-76DBA5B085A0}">
      <dgm:prSet/>
      <dgm:spPr/>
      <dgm:t>
        <a:bodyPr/>
        <a:lstStyle/>
        <a:p>
          <a:endParaRPr lang="pl-PL"/>
        </a:p>
      </dgm:t>
    </dgm:pt>
    <dgm:pt modelId="{A8985944-220B-473F-BE34-63C2E6076ABA}" type="sibTrans" cxnId="{0BFB319F-1FB7-4E76-9C9C-76DBA5B085A0}">
      <dgm:prSet/>
      <dgm:spPr/>
      <dgm:t>
        <a:bodyPr/>
        <a:lstStyle/>
        <a:p>
          <a:endParaRPr lang="pl-PL"/>
        </a:p>
      </dgm:t>
    </dgm:pt>
    <dgm:pt modelId="{C5011ED8-0927-460E-865D-47CE892A4C18}" type="pres">
      <dgm:prSet presAssocID="{AD98BF8E-DB8C-475F-B90E-ECDB9AFF6007}" presName="Name0" presStyleCnt="0">
        <dgm:presLayoutVars>
          <dgm:orgChart val="1"/>
          <dgm:chPref val="1"/>
          <dgm:dir/>
          <dgm:animOne val="branch"/>
          <dgm:animLvl val="lvl"/>
          <dgm:resizeHandles/>
        </dgm:presLayoutVars>
      </dgm:prSet>
      <dgm:spPr/>
    </dgm:pt>
    <dgm:pt modelId="{64E90A29-3F07-4DE1-9936-ED3C3B31014E}" type="pres">
      <dgm:prSet presAssocID="{36595B73-6AF3-43D1-8EC9-B82DA0CAC1A4}" presName="hierRoot1" presStyleCnt="0">
        <dgm:presLayoutVars>
          <dgm:hierBranch val="init"/>
        </dgm:presLayoutVars>
      </dgm:prSet>
      <dgm:spPr/>
    </dgm:pt>
    <dgm:pt modelId="{3984382A-B1F9-4B22-B264-69C4C069DB45}" type="pres">
      <dgm:prSet presAssocID="{36595B73-6AF3-43D1-8EC9-B82DA0CAC1A4}" presName="rootComposite1" presStyleCnt="0"/>
      <dgm:spPr/>
    </dgm:pt>
    <dgm:pt modelId="{4CDF46C4-021F-42D7-93B2-D5014D26B1C8}" type="pres">
      <dgm:prSet presAssocID="{36595B73-6AF3-43D1-8EC9-B82DA0CAC1A4}" presName="rootText1" presStyleLbl="alignAcc1" presStyleIdx="0" presStyleCnt="0" custScaleX="118382">
        <dgm:presLayoutVars>
          <dgm:chPref val="3"/>
        </dgm:presLayoutVars>
      </dgm:prSet>
      <dgm:spPr/>
    </dgm:pt>
    <dgm:pt modelId="{87DA8A27-3B82-4C57-8C55-BFB7CB56620A}" type="pres">
      <dgm:prSet presAssocID="{36595B73-6AF3-43D1-8EC9-B82DA0CAC1A4}" presName="topArc1" presStyleLbl="parChTrans1D1" presStyleIdx="0" presStyleCnt="2"/>
      <dgm:spPr>
        <a:ln>
          <a:solidFill>
            <a:schemeClr val="accent2"/>
          </a:solidFill>
        </a:ln>
      </dgm:spPr>
    </dgm:pt>
    <dgm:pt modelId="{049914FD-8605-4B5E-BA83-A551A56DDA06}" type="pres">
      <dgm:prSet presAssocID="{36595B73-6AF3-43D1-8EC9-B82DA0CAC1A4}" presName="bottomArc1" presStyleLbl="parChTrans1D1" presStyleIdx="1" presStyleCnt="2"/>
      <dgm:spPr>
        <a:ln>
          <a:solidFill>
            <a:schemeClr val="accent2"/>
          </a:solidFill>
        </a:ln>
      </dgm:spPr>
    </dgm:pt>
    <dgm:pt modelId="{40D09F6C-E8AE-41B5-8511-715476DCB1B0}" type="pres">
      <dgm:prSet presAssocID="{36595B73-6AF3-43D1-8EC9-B82DA0CAC1A4}" presName="topConnNode1" presStyleLbl="node1" presStyleIdx="0" presStyleCnt="0"/>
      <dgm:spPr/>
    </dgm:pt>
    <dgm:pt modelId="{DA2525FB-5789-4DDD-90EC-3278D9C2C15B}" type="pres">
      <dgm:prSet presAssocID="{36595B73-6AF3-43D1-8EC9-B82DA0CAC1A4}" presName="hierChild2" presStyleCnt="0"/>
      <dgm:spPr/>
    </dgm:pt>
    <dgm:pt modelId="{2EEB2981-014F-439D-A4F9-C226437152E6}" type="pres">
      <dgm:prSet presAssocID="{36595B73-6AF3-43D1-8EC9-B82DA0CAC1A4}" presName="hierChild3" presStyleCnt="0"/>
      <dgm:spPr/>
    </dgm:pt>
  </dgm:ptLst>
  <dgm:cxnLst>
    <dgm:cxn modelId="{9D4F3165-460B-8D4F-B358-41446908A67F}" type="presOf" srcId="{AD98BF8E-DB8C-475F-B90E-ECDB9AFF6007}" destId="{C5011ED8-0927-460E-865D-47CE892A4C18}" srcOrd="0" destOrd="0" presId="urn:microsoft.com/office/officeart/2008/layout/HalfCircleOrganizationChart"/>
    <dgm:cxn modelId="{0BFB319F-1FB7-4E76-9C9C-76DBA5B085A0}" srcId="{AD98BF8E-DB8C-475F-B90E-ECDB9AFF6007}" destId="{36595B73-6AF3-43D1-8EC9-B82DA0CAC1A4}" srcOrd="0" destOrd="0" parTransId="{66A3FFC2-8C14-499A-855B-2D6619450A66}" sibTransId="{A8985944-220B-473F-BE34-63C2E6076ABA}"/>
    <dgm:cxn modelId="{F11A70A2-14B6-264D-91DC-37B7196A9978}" type="presOf" srcId="{36595B73-6AF3-43D1-8EC9-B82DA0CAC1A4}" destId="{4CDF46C4-021F-42D7-93B2-D5014D26B1C8}" srcOrd="0" destOrd="0" presId="urn:microsoft.com/office/officeart/2008/layout/HalfCircleOrganizationChart"/>
    <dgm:cxn modelId="{DB6CE9EE-AA70-9A48-8C5A-0352B62592E9}" type="presOf" srcId="{36595B73-6AF3-43D1-8EC9-B82DA0CAC1A4}" destId="{40D09F6C-E8AE-41B5-8511-715476DCB1B0}" srcOrd="1" destOrd="0" presId="urn:microsoft.com/office/officeart/2008/layout/HalfCircleOrganizationChart"/>
    <dgm:cxn modelId="{F4F399FE-79F2-9F48-A2D4-B030DBC3E19A}" type="presParOf" srcId="{C5011ED8-0927-460E-865D-47CE892A4C18}" destId="{64E90A29-3F07-4DE1-9936-ED3C3B31014E}" srcOrd="0" destOrd="0" presId="urn:microsoft.com/office/officeart/2008/layout/HalfCircleOrganizationChart"/>
    <dgm:cxn modelId="{1BEF9C5A-ECE6-154F-9EC1-0613D4F2E956}" type="presParOf" srcId="{64E90A29-3F07-4DE1-9936-ED3C3B31014E}" destId="{3984382A-B1F9-4B22-B264-69C4C069DB45}" srcOrd="0" destOrd="0" presId="urn:microsoft.com/office/officeart/2008/layout/HalfCircleOrganizationChart"/>
    <dgm:cxn modelId="{4A720148-FC00-9643-8E8E-BCFD3DD94E30}" type="presParOf" srcId="{3984382A-B1F9-4B22-B264-69C4C069DB45}" destId="{4CDF46C4-021F-42D7-93B2-D5014D26B1C8}" srcOrd="0" destOrd="0" presId="urn:microsoft.com/office/officeart/2008/layout/HalfCircleOrganizationChart"/>
    <dgm:cxn modelId="{3C31EB8F-C164-374B-B037-D5EB86738F62}" type="presParOf" srcId="{3984382A-B1F9-4B22-B264-69C4C069DB45}" destId="{87DA8A27-3B82-4C57-8C55-BFB7CB56620A}" srcOrd="1" destOrd="0" presId="urn:microsoft.com/office/officeart/2008/layout/HalfCircleOrganizationChart"/>
    <dgm:cxn modelId="{897CC4E7-C8B7-EE41-9BD7-C52A10F7039D}" type="presParOf" srcId="{3984382A-B1F9-4B22-B264-69C4C069DB45}" destId="{049914FD-8605-4B5E-BA83-A551A56DDA06}" srcOrd="2" destOrd="0" presId="urn:microsoft.com/office/officeart/2008/layout/HalfCircleOrganizationChart"/>
    <dgm:cxn modelId="{DB3CB9F9-A0E5-7141-8998-5A6A16C22EB4}" type="presParOf" srcId="{3984382A-B1F9-4B22-B264-69C4C069DB45}" destId="{40D09F6C-E8AE-41B5-8511-715476DCB1B0}" srcOrd="3" destOrd="0" presId="urn:microsoft.com/office/officeart/2008/layout/HalfCircleOrganizationChart"/>
    <dgm:cxn modelId="{86E256CB-C28D-CA41-821F-E900361F93B5}" type="presParOf" srcId="{64E90A29-3F07-4DE1-9936-ED3C3B31014E}" destId="{DA2525FB-5789-4DDD-90EC-3278D9C2C15B}" srcOrd="1" destOrd="0" presId="urn:microsoft.com/office/officeart/2008/layout/HalfCircleOrganizationChart"/>
    <dgm:cxn modelId="{BDF26969-1607-4945-BFFC-B2899B99052E}" type="presParOf" srcId="{64E90A29-3F07-4DE1-9936-ED3C3B31014E}" destId="{2EEB2981-014F-439D-A4F9-C226437152E6}" srcOrd="2" destOrd="0" presId="urn:microsoft.com/office/officeart/2008/layout/HalfCircleOrganizationChart"/>
  </dgm:cxnLst>
  <dgm:bg/>
  <dgm:whole>
    <a:ln>
      <a:noFill/>
    </a:ln>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3BC25-E707-4D44-9067-66EE2D4BFB7D}">
      <dsp:nvSpPr>
        <dsp:cNvPr id="0" name=""/>
        <dsp:cNvSpPr/>
      </dsp:nvSpPr>
      <dsp:spPr>
        <a:xfrm>
          <a:off x="4295574" y="1408"/>
          <a:ext cx="2558834" cy="2558834"/>
        </a:xfrm>
        <a:prstGeom prst="arc">
          <a:avLst>
            <a:gd name="adj1" fmla="val 13200000"/>
            <a:gd name="adj2" fmla="val 19200000"/>
          </a:avLst>
        </a:prstGeom>
        <a:noFill/>
        <a:ln w="25400" cap="flat" cmpd="dbl"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3A578B-B185-421B-A45B-E711D56DB909}">
      <dsp:nvSpPr>
        <dsp:cNvPr id="0" name=""/>
        <dsp:cNvSpPr/>
      </dsp:nvSpPr>
      <dsp:spPr>
        <a:xfrm>
          <a:off x="4295574" y="1408"/>
          <a:ext cx="2558834" cy="2558834"/>
        </a:xfrm>
        <a:prstGeom prst="arc">
          <a:avLst>
            <a:gd name="adj1" fmla="val 2400000"/>
            <a:gd name="adj2" fmla="val 8400000"/>
          </a:avLst>
        </a:prstGeom>
        <a:noFill/>
        <a:ln w="25400" cap="flat" cmpd="dbl"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7C37C8-E67F-4AE0-81FC-202803A88574}">
      <dsp:nvSpPr>
        <dsp:cNvPr id="0" name=""/>
        <dsp:cNvSpPr/>
      </dsp:nvSpPr>
      <dsp:spPr>
        <a:xfrm>
          <a:off x="3016157" y="461999"/>
          <a:ext cx="5117668" cy="1637653"/>
        </a:xfrm>
        <a:prstGeom prst="rect">
          <a:avLst/>
        </a:prstGeom>
        <a:noFill/>
        <a:ln w="25400" cap="flat" cmpd="dbl"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pl-PL" sz="4300" b="1" kern="1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KRYMINOLOGIA POZYTYWISTYCZNA</a:t>
          </a:r>
        </a:p>
      </dsp:txBody>
      <dsp:txXfrm>
        <a:off x="3016157" y="461999"/>
        <a:ext cx="5117668" cy="16376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40407-10BF-42D6-BDE5-AFB25323E7C7}">
      <dsp:nvSpPr>
        <dsp:cNvPr id="0" name=""/>
        <dsp:cNvSpPr/>
      </dsp:nvSpPr>
      <dsp:spPr>
        <a:xfrm>
          <a:off x="943482" y="307027"/>
          <a:ext cx="1886044" cy="1886044"/>
        </a:xfrm>
        <a:prstGeom prst="arc">
          <a:avLst>
            <a:gd name="adj1" fmla="val 13200000"/>
            <a:gd name="adj2" fmla="val 19200000"/>
          </a:avLst>
        </a:prstGeom>
        <a:noFill/>
        <a:ln w="25400" cap="flat" cmpd="dbl" algn="ctr">
          <a:solidFill>
            <a:schemeClr val="accent2"/>
          </a:solidFill>
          <a:prstDash val="solid"/>
        </a:ln>
        <a:effectLst/>
      </dsp:spPr>
      <dsp:style>
        <a:lnRef idx="2">
          <a:scrgbClr r="0" g="0" b="0"/>
        </a:lnRef>
        <a:fillRef idx="0">
          <a:scrgbClr r="0" g="0" b="0"/>
        </a:fillRef>
        <a:effectRef idx="0">
          <a:scrgbClr r="0" g="0" b="0"/>
        </a:effectRef>
        <a:fontRef idx="minor"/>
      </dsp:style>
    </dsp:sp>
    <dsp:sp modelId="{1C8F772E-0940-4489-80AB-B19AE6253B52}">
      <dsp:nvSpPr>
        <dsp:cNvPr id="0" name=""/>
        <dsp:cNvSpPr/>
      </dsp:nvSpPr>
      <dsp:spPr>
        <a:xfrm>
          <a:off x="943482" y="307027"/>
          <a:ext cx="1886044" cy="1886044"/>
        </a:xfrm>
        <a:prstGeom prst="arc">
          <a:avLst>
            <a:gd name="adj1" fmla="val 2400000"/>
            <a:gd name="adj2" fmla="val 8400000"/>
          </a:avLst>
        </a:prstGeom>
        <a:noFill/>
        <a:ln w="25400" cap="flat" cmpd="dbl" algn="ctr">
          <a:solidFill>
            <a:schemeClr val="accent2"/>
          </a:solidFill>
          <a:prstDash val="solid"/>
        </a:ln>
        <a:effectLst/>
      </dsp:spPr>
      <dsp:style>
        <a:lnRef idx="2">
          <a:scrgbClr r="0" g="0" b="0"/>
        </a:lnRef>
        <a:fillRef idx="0">
          <a:scrgbClr r="0" g="0" b="0"/>
        </a:fillRef>
        <a:effectRef idx="0">
          <a:scrgbClr r="0" g="0" b="0"/>
        </a:effectRef>
        <a:fontRef idx="minor"/>
      </dsp:style>
    </dsp:sp>
    <dsp:sp modelId="{2EEF47F3-27A6-4F7A-9539-F8CE2991A95B}">
      <dsp:nvSpPr>
        <dsp:cNvPr id="0" name=""/>
        <dsp:cNvSpPr/>
      </dsp:nvSpPr>
      <dsp:spPr>
        <a:xfrm>
          <a:off x="460" y="646515"/>
          <a:ext cx="3772088" cy="1207068"/>
        </a:xfrm>
        <a:prstGeom prst="rect">
          <a:avLst/>
        </a:prstGeom>
        <a:noFill/>
        <a:ln w="25400" cap="flat" cmpd="dbl"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pl-PL" sz="2900" b="1" strike="noStrike" kern="1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KIERUNEK BIOPSYCHOLOGICZNY</a:t>
          </a:r>
        </a:p>
      </dsp:txBody>
      <dsp:txXfrm>
        <a:off x="460" y="646515"/>
        <a:ext cx="3772088" cy="1207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EFE566-FE1E-4DA3-966B-C1712DC4A686}">
      <dsp:nvSpPr>
        <dsp:cNvPr id="0" name=""/>
        <dsp:cNvSpPr/>
      </dsp:nvSpPr>
      <dsp:spPr>
        <a:xfrm>
          <a:off x="848604" y="305846"/>
          <a:ext cx="1697209" cy="1697209"/>
        </a:xfrm>
        <a:prstGeom prst="arc">
          <a:avLst>
            <a:gd name="adj1" fmla="val 13200000"/>
            <a:gd name="adj2" fmla="val 19200000"/>
          </a:avLst>
        </a:prstGeom>
        <a:noFill/>
        <a:ln w="25400" cap="flat" cmpd="dbl" algn="ctr">
          <a:solidFill>
            <a:schemeClr val="accent2"/>
          </a:solidFill>
          <a:prstDash val="solid"/>
        </a:ln>
        <a:effectLst/>
      </dsp:spPr>
      <dsp:style>
        <a:lnRef idx="2">
          <a:scrgbClr r="0" g="0" b="0"/>
        </a:lnRef>
        <a:fillRef idx="0">
          <a:scrgbClr r="0" g="0" b="0"/>
        </a:fillRef>
        <a:effectRef idx="0">
          <a:scrgbClr r="0" g="0" b="0"/>
        </a:effectRef>
        <a:fontRef idx="minor"/>
      </dsp:style>
    </dsp:sp>
    <dsp:sp modelId="{1D19E5CE-ECDC-4951-A600-86E77FC5BA2B}">
      <dsp:nvSpPr>
        <dsp:cNvPr id="0" name=""/>
        <dsp:cNvSpPr/>
      </dsp:nvSpPr>
      <dsp:spPr>
        <a:xfrm>
          <a:off x="848604" y="305846"/>
          <a:ext cx="1697209" cy="1697209"/>
        </a:xfrm>
        <a:prstGeom prst="arc">
          <a:avLst>
            <a:gd name="adj1" fmla="val 2400000"/>
            <a:gd name="adj2" fmla="val 8400000"/>
          </a:avLst>
        </a:prstGeom>
        <a:noFill/>
        <a:ln w="25400" cap="flat" cmpd="dbl" algn="ctr">
          <a:solidFill>
            <a:schemeClr val="accent2"/>
          </a:solidFill>
          <a:prstDash val="solid"/>
        </a:ln>
        <a:effectLst/>
      </dsp:spPr>
      <dsp:style>
        <a:lnRef idx="2">
          <a:scrgbClr r="0" g="0" b="0"/>
        </a:lnRef>
        <a:fillRef idx="0">
          <a:scrgbClr r="0" g="0" b="0"/>
        </a:fillRef>
        <a:effectRef idx="0">
          <a:scrgbClr r="0" g="0" b="0"/>
        </a:effectRef>
        <a:fontRef idx="minor"/>
      </dsp:style>
    </dsp:sp>
    <dsp:sp modelId="{35721B2C-E8F0-48BD-B6DC-D9D35F586C07}">
      <dsp:nvSpPr>
        <dsp:cNvPr id="0" name=""/>
        <dsp:cNvSpPr/>
      </dsp:nvSpPr>
      <dsp:spPr>
        <a:xfrm>
          <a:off x="0" y="611343"/>
          <a:ext cx="3394419" cy="1086214"/>
        </a:xfrm>
        <a:prstGeom prst="rect">
          <a:avLst/>
        </a:prstGeom>
        <a:noFill/>
        <a:ln w="25400" cap="flat" cmpd="dbl"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pl-PL" sz="2800" b="1" kern="1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KIERUNEK SOCJOLOGICZNY</a:t>
          </a:r>
        </a:p>
      </dsp:txBody>
      <dsp:txXfrm>
        <a:off x="0" y="611343"/>
        <a:ext cx="3394419" cy="10862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A8A27-3B82-4C57-8C55-BFB7CB56620A}">
      <dsp:nvSpPr>
        <dsp:cNvPr id="0" name=""/>
        <dsp:cNvSpPr/>
      </dsp:nvSpPr>
      <dsp:spPr>
        <a:xfrm>
          <a:off x="631222" y="986"/>
          <a:ext cx="1258812" cy="1063347"/>
        </a:xfrm>
        <a:prstGeom prst="arc">
          <a:avLst>
            <a:gd name="adj1" fmla="val 13200000"/>
            <a:gd name="adj2" fmla="val 19200000"/>
          </a:avLst>
        </a:prstGeom>
        <a:noFill/>
        <a:ln w="25400" cap="flat" cmpd="dbl" algn="ctr">
          <a:solidFill>
            <a:schemeClr val="accent2"/>
          </a:solidFill>
          <a:prstDash val="solid"/>
        </a:ln>
        <a:effectLst/>
      </dsp:spPr>
      <dsp:style>
        <a:lnRef idx="2">
          <a:scrgbClr r="0" g="0" b="0"/>
        </a:lnRef>
        <a:fillRef idx="0">
          <a:scrgbClr r="0" g="0" b="0"/>
        </a:fillRef>
        <a:effectRef idx="0">
          <a:scrgbClr r="0" g="0" b="0"/>
        </a:effectRef>
        <a:fontRef idx="minor"/>
      </dsp:style>
    </dsp:sp>
    <dsp:sp modelId="{049914FD-8605-4B5E-BA83-A551A56DDA06}">
      <dsp:nvSpPr>
        <dsp:cNvPr id="0" name=""/>
        <dsp:cNvSpPr/>
      </dsp:nvSpPr>
      <dsp:spPr>
        <a:xfrm>
          <a:off x="631222" y="986"/>
          <a:ext cx="1258812" cy="1063347"/>
        </a:xfrm>
        <a:prstGeom prst="arc">
          <a:avLst>
            <a:gd name="adj1" fmla="val 2400000"/>
            <a:gd name="adj2" fmla="val 8400000"/>
          </a:avLst>
        </a:prstGeom>
        <a:noFill/>
        <a:ln w="25400" cap="flat" cmpd="dbl" algn="ctr">
          <a:solidFill>
            <a:schemeClr val="accent2"/>
          </a:solidFill>
          <a:prstDash val="solid"/>
        </a:ln>
        <a:effectLst/>
      </dsp:spPr>
      <dsp:style>
        <a:lnRef idx="2">
          <a:scrgbClr r="0" g="0" b="0"/>
        </a:lnRef>
        <a:fillRef idx="0">
          <a:scrgbClr r="0" g="0" b="0"/>
        </a:fillRef>
        <a:effectRef idx="0">
          <a:scrgbClr r="0" g="0" b="0"/>
        </a:effectRef>
        <a:fontRef idx="minor"/>
      </dsp:style>
    </dsp:sp>
    <dsp:sp modelId="{4CDF46C4-021F-42D7-93B2-D5014D26B1C8}">
      <dsp:nvSpPr>
        <dsp:cNvPr id="0" name=""/>
        <dsp:cNvSpPr/>
      </dsp:nvSpPr>
      <dsp:spPr>
        <a:xfrm>
          <a:off x="1816" y="192389"/>
          <a:ext cx="2517625" cy="680542"/>
        </a:xfrm>
        <a:prstGeom prst="rect">
          <a:avLst/>
        </a:prstGeom>
        <a:noFill/>
        <a:ln w="25400" cap="flat" cmpd="dbl"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pl-PL" sz="2700" u="sng" kern="1200" dirty="0">
              <a:solidFill>
                <a:schemeClr val="accent2">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TEORIA ANOMII</a:t>
          </a:r>
        </a:p>
      </dsp:txBody>
      <dsp:txXfrm>
        <a:off x="1816" y="192389"/>
        <a:ext cx="2517625" cy="680542"/>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pl-PL"/>
              <a:t>Kliknij, aby edyt. styl wz. tyt.</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dirty="0"/>
          </a:p>
        </p:txBody>
      </p:sp>
      <p:sp>
        <p:nvSpPr>
          <p:cNvPr id="4" name="Date Placeholder 3"/>
          <p:cNvSpPr>
            <a:spLocks noGrp="1"/>
          </p:cNvSpPr>
          <p:nvPr>
            <p:ph type="dt" sz="half" idx="10"/>
          </p:nvPr>
        </p:nvSpPr>
        <p:spPr/>
        <p:txBody>
          <a:bodyPr/>
          <a:lstStyle/>
          <a:p>
            <a:fld id="{02ECF78E-C86B-6B41-8FFB-178809264783}" type="datetimeFigureOut">
              <a:rPr lang="pl-PL" smtClean="0"/>
              <a:t>03.01.2023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1754CA8-7AFE-1249-930A-CC48B90A3141}"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pl-PL"/>
              <a:t>Kliknij, aby edyt. styl wz. tyt.</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02ECF78E-C86B-6B41-8FFB-178809264783}" type="datetimeFigureOut">
              <a:rPr lang="pl-PL" smtClean="0"/>
              <a:t>03.01.2023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1754CA8-7AFE-1249-930A-CC48B90A3141}" type="slidenum">
              <a:rPr lang="pl-PL" smtClean="0"/>
              <a:t>‹#›</a:t>
            </a:fld>
            <a:endParaRPr lang="pl-PL"/>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Przeciągnij obraz na symbol zastępczy lub kliknij ikonę, aby go dodać</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 styl wz. tyt.</a:t>
            </a:r>
            <a:endParaRPr/>
          </a:p>
        </p:txBody>
      </p:sp>
      <p:sp>
        <p:nvSpPr>
          <p:cNvPr id="3" name="Vertical Text Placeholder 2"/>
          <p:cNvSpPr>
            <a:spLocks noGrp="1"/>
          </p:cNvSpPr>
          <p:nvPr>
            <p:ph type="body" orient="vert" idx="1"/>
          </p:nvPr>
        </p:nvSpPr>
        <p:spPr/>
        <p:txBody>
          <a:bodyPr vert="eaVert"/>
          <a:lstStyle>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dirty="0"/>
          </a:p>
        </p:txBody>
      </p:sp>
      <p:sp>
        <p:nvSpPr>
          <p:cNvPr id="4" name="Date Placeholder 3"/>
          <p:cNvSpPr>
            <a:spLocks noGrp="1"/>
          </p:cNvSpPr>
          <p:nvPr>
            <p:ph type="dt" sz="half" idx="10"/>
          </p:nvPr>
        </p:nvSpPr>
        <p:spPr/>
        <p:txBody>
          <a:bodyPr/>
          <a:lstStyle/>
          <a:p>
            <a:fld id="{02ECF78E-C86B-6B41-8FFB-178809264783}" type="datetimeFigureOut">
              <a:rPr lang="pl-PL" smtClean="0"/>
              <a:t>03.01.2023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1754CA8-7AFE-1249-930A-CC48B90A3141}" type="slidenum">
              <a:rPr lang="pl-PL" smtClean="0"/>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pl-PL"/>
              <a:t>Kliknij, aby edyt. styl wz. tyt.</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dirty="0"/>
          </a:p>
        </p:txBody>
      </p:sp>
      <p:sp>
        <p:nvSpPr>
          <p:cNvPr id="4" name="Date Placeholder 3"/>
          <p:cNvSpPr>
            <a:spLocks noGrp="1"/>
          </p:cNvSpPr>
          <p:nvPr>
            <p:ph type="dt" sz="half" idx="10"/>
          </p:nvPr>
        </p:nvSpPr>
        <p:spPr/>
        <p:txBody>
          <a:bodyPr/>
          <a:lstStyle/>
          <a:p>
            <a:fld id="{02ECF78E-C86B-6B41-8FFB-178809264783}" type="datetimeFigureOut">
              <a:rPr lang="pl-PL" smtClean="0"/>
              <a:t>03.01.2023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1754CA8-7AFE-1249-930A-CC48B90A3141}"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 styl wz. tyt.</a:t>
            </a:r>
            <a:endParaRPr/>
          </a:p>
        </p:txBody>
      </p:sp>
      <p:sp>
        <p:nvSpPr>
          <p:cNvPr id="3" name="Content Placeholder 2"/>
          <p:cNvSpPr>
            <a:spLocks noGrp="1"/>
          </p:cNvSpPr>
          <p:nvPr>
            <p:ph idx="1"/>
          </p:nvPr>
        </p:nvSpPr>
        <p:spPr/>
        <p:txBody>
          <a:bodyPr/>
          <a:lstStyle>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dirty="0"/>
          </a:p>
        </p:txBody>
      </p:sp>
      <p:sp>
        <p:nvSpPr>
          <p:cNvPr id="4" name="Date Placeholder 3"/>
          <p:cNvSpPr>
            <a:spLocks noGrp="1"/>
          </p:cNvSpPr>
          <p:nvPr>
            <p:ph type="dt" sz="half" idx="10"/>
          </p:nvPr>
        </p:nvSpPr>
        <p:spPr/>
        <p:txBody>
          <a:bodyPr/>
          <a:lstStyle/>
          <a:p>
            <a:fld id="{02ECF78E-C86B-6B41-8FFB-178809264783}" type="datetimeFigureOut">
              <a:rPr lang="pl-PL" smtClean="0"/>
              <a:t>03.01.2023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1754CA8-7AFE-1249-930A-CC48B90A3141}"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ajd tytułowy z obrazem">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pl-PL"/>
              <a:t>Kliknij, aby edyt. styl wz. tyt.</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dirty="0"/>
          </a:p>
        </p:txBody>
      </p:sp>
      <p:sp>
        <p:nvSpPr>
          <p:cNvPr id="4" name="Date Placeholder 3"/>
          <p:cNvSpPr>
            <a:spLocks noGrp="1"/>
          </p:cNvSpPr>
          <p:nvPr>
            <p:ph type="dt" sz="half" idx="10"/>
          </p:nvPr>
        </p:nvSpPr>
        <p:spPr/>
        <p:txBody>
          <a:bodyPr/>
          <a:lstStyle/>
          <a:p>
            <a:fld id="{02ECF78E-C86B-6B41-8FFB-178809264783}" type="datetimeFigureOut">
              <a:rPr lang="pl-PL" smtClean="0"/>
              <a:t>03.01.2023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1754CA8-7AFE-1249-930A-CC48B90A3141}" type="slidenum">
              <a:rPr lang="pl-PL" smtClean="0"/>
              <a:t>‹#›</a:t>
            </a:fld>
            <a:endParaRPr lang="pl-PL"/>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Przeciągnij obraz na symbol zastępczy lub kliknij ikonę, aby go dodać</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pl-PL"/>
              <a:t>Kliknij, aby edyt. styl wz. tyt.</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02ECF78E-C86B-6B41-8FFB-178809264783}" type="datetimeFigureOut">
              <a:rPr lang="pl-PL" smtClean="0"/>
              <a:t>03.01.2023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1754CA8-7AFE-1249-930A-CC48B90A3141}"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pl-PL"/>
              <a:t>Kliknij, aby edyt. styl wz. tyt.</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dirty="0"/>
          </a:p>
        </p:txBody>
      </p:sp>
      <p:sp>
        <p:nvSpPr>
          <p:cNvPr id="5" name="Date Placeholder 4"/>
          <p:cNvSpPr>
            <a:spLocks noGrp="1"/>
          </p:cNvSpPr>
          <p:nvPr>
            <p:ph type="dt" sz="half" idx="10"/>
          </p:nvPr>
        </p:nvSpPr>
        <p:spPr/>
        <p:txBody>
          <a:bodyPr/>
          <a:lstStyle/>
          <a:p>
            <a:fld id="{02ECF78E-C86B-6B41-8FFB-178809264783}" type="datetimeFigureOut">
              <a:rPr lang="pl-PL" smtClean="0"/>
              <a:t>03.01.2023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1754CA8-7AFE-1249-930A-CC48B90A3141}"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pl-PL"/>
              <a:t>Kliknij, aby edyt. styl wz. tyt.</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dirty="0"/>
          </a:p>
        </p:txBody>
      </p:sp>
      <p:sp>
        <p:nvSpPr>
          <p:cNvPr id="7" name="Date Placeholder 6"/>
          <p:cNvSpPr>
            <a:spLocks noGrp="1"/>
          </p:cNvSpPr>
          <p:nvPr>
            <p:ph type="dt" sz="half" idx="10"/>
          </p:nvPr>
        </p:nvSpPr>
        <p:spPr/>
        <p:txBody>
          <a:bodyPr/>
          <a:lstStyle/>
          <a:p>
            <a:fld id="{02ECF78E-C86B-6B41-8FFB-178809264783}" type="datetimeFigureOut">
              <a:rPr lang="pl-PL" smtClean="0"/>
              <a:t>03.01.2023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91754CA8-7AFE-1249-930A-CC48B90A3141}"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 styl wz. tyt.</a:t>
            </a:r>
            <a:endParaRPr/>
          </a:p>
        </p:txBody>
      </p:sp>
      <p:sp>
        <p:nvSpPr>
          <p:cNvPr id="3" name="Date Placeholder 2"/>
          <p:cNvSpPr>
            <a:spLocks noGrp="1"/>
          </p:cNvSpPr>
          <p:nvPr>
            <p:ph type="dt" sz="half" idx="10"/>
          </p:nvPr>
        </p:nvSpPr>
        <p:spPr/>
        <p:txBody>
          <a:bodyPr/>
          <a:lstStyle/>
          <a:p>
            <a:fld id="{02ECF78E-C86B-6B41-8FFB-178809264783}" type="datetimeFigureOut">
              <a:rPr lang="pl-PL" smtClean="0"/>
              <a:t>03.01.2023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91754CA8-7AFE-1249-930A-CC48B90A3141}"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ust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ECF78E-C86B-6B41-8FFB-178809264783}" type="datetimeFigureOut">
              <a:rPr lang="pl-PL" smtClean="0"/>
              <a:t>03.01.2023</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91754CA8-7AFE-1249-930A-CC48B90A3141}"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pl-PL"/>
              <a:t>Kliknij, aby edyt. styl wz. tyt.</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02ECF78E-C86B-6B41-8FFB-178809264783}" type="datetimeFigureOut">
              <a:rPr lang="pl-PL" smtClean="0"/>
              <a:t>03.01.2023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1754CA8-7AFE-1249-930A-CC48B90A3141}"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pl-PL"/>
              <a:t>Kliknij, aby edyt. styl wz. tyt.</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02ECF78E-C86B-6B41-8FFB-178809264783}" type="datetimeFigureOut">
              <a:rPr lang="pl-PL" smtClean="0"/>
              <a:t>03.01.2023</a:t>
            </a:fld>
            <a:endParaRPr lang="pl-PL"/>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pl-PL"/>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91754CA8-7AFE-1249-930A-CC48B90A3141}"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a:t>Teorie kryminologiczne</a:t>
            </a:r>
          </a:p>
        </p:txBody>
      </p:sp>
      <p:sp>
        <p:nvSpPr>
          <p:cNvPr id="3" name="Podtytuł 2"/>
          <p:cNvSpPr>
            <a:spLocks noGrp="1"/>
          </p:cNvSpPr>
          <p:nvPr>
            <p:ph type="subTitle" idx="1"/>
          </p:nvPr>
        </p:nvSpPr>
        <p:spPr>
          <a:xfrm>
            <a:off x="2928138" y="5941359"/>
            <a:ext cx="6498159" cy="916641"/>
          </a:xfrm>
        </p:spPr>
        <p:txBody>
          <a:bodyPr>
            <a:normAutofit/>
          </a:bodyPr>
          <a:lstStyle/>
          <a:p>
            <a:endParaRPr lang="pl-PL" dirty="0"/>
          </a:p>
          <a:p>
            <a:r>
              <a:rPr lang="pl-PL" dirty="0"/>
              <a:t>Dr E. Truskolaska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70" y="0"/>
            <a:ext cx="9601200"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814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Koszty przestępczości</a:t>
            </a:r>
          </a:p>
        </p:txBody>
      </p:sp>
      <p:sp>
        <p:nvSpPr>
          <p:cNvPr id="3" name="Symbol zastępczy zawartości 2"/>
          <p:cNvSpPr>
            <a:spLocks noGrp="1"/>
          </p:cNvSpPr>
          <p:nvPr>
            <p:ph idx="1"/>
          </p:nvPr>
        </p:nvSpPr>
        <p:spPr/>
        <p:txBody>
          <a:bodyPr>
            <a:normAutofit fontScale="85000" lnSpcReduction="20000"/>
          </a:bodyPr>
          <a:lstStyle/>
          <a:p>
            <a:pPr marL="0" indent="0" algn="just">
              <a:buNone/>
            </a:pPr>
            <a:endParaRPr lang="pl-PL" dirty="0">
              <a:solidFill>
                <a:schemeClr val="tx1">
                  <a:lumMod val="75000"/>
                  <a:lumOff val="25000"/>
                </a:schemeClr>
              </a:solidFill>
              <a:latin typeface="Bookman Old Style" panose="02050604050505020204" pitchFamily="18" charset="0"/>
            </a:endParaRPr>
          </a:p>
          <a:p>
            <a:r>
              <a:rPr lang="pl-PL" dirty="0">
                <a:solidFill>
                  <a:schemeClr val="tx1">
                    <a:lumMod val="75000"/>
                    <a:lumOff val="25000"/>
                  </a:schemeClr>
                </a:solidFill>
              </a:rPr>
              <a:t>koszty wiktymizacji </a:t>
            </a:r>
          </a:p>
          <a:p>
            <a:r>
              <a:rPr lang="pl-PL" dirty="0">
                <a:solidFill>
                  <a:schemeClr val="tx1">
                    <a:lumMod val="75000"/>
                    <a:lumOff val="25000"/>
                  </a:schemeClr>
                </a:solidFill>
              </a:rPr>
              <a:t>koszty zabezpieczeń indywidualnych </a:t>
            </a:r>
          </a:p>
          <a:p>
            <a:r>
              <a:rPr lang="pl-PL" dirty="0">
                <a:solidFill>
                  <a:schemeClr val="tx1">
                    <a:lumMod val="75000"/>
                    <a:lumOff val="25000"/>
                  </a:schemeClr>
                </a:solidFill>
              </a:rPr>
              <a:t>koszty systemu wymiaru sprawiedliwości</a:t>
            </a:r>
          </a:p>
          <a:p>
            <a:r>
              <a:rPr lang="pl-PL" dirty="0">
                <a:solidFill>
                  <a:schemeClr val="tx1">
                    <a:lumMod val="75000"/>
                    <a:lumOff val="25000"/>
                  </a:schemeClr>
                </a:solidFill>
              </a:rPr>
              <a:t>koszty publicznych programów prewencyjnych</a:t>
            </a:r>
          </a:p>
          <a:p>
            <a:r>
              <a:rPr lang="pl-PL" dirty="0">
                <a:solidFill>
                  <a:schemeClr val="tx1">
                    <a:lumMod val="75000"/>
                    <a:lumOff val="25000"/>
                  </a:schemeClr>
                </a:solidFill>
              </a:rPr>
              <a:t>trwałe efekty wywierane na jednostki</a:t>
            </a:r>
          </a:p>
          <a:p>
            <a:r>
              <a:rPr lang="pl-PL" dirty="0">
                <a:solidFill>
                  <a:schemeClr val="tx1">
                    <a:lumMod val="75000"/>
                    <a:lumOff val="25000"/>
                  </a:schemeClr>
                </a:solidFill>
              </a:rPr>
              <a:t>trwałe efekty wywierane na społeczności </a:t>
            </a:r>
          </a:p>
          <a:p>
            <a:r>
              <a:rPr lang="pl-PL" dirty="0">
                <a:solidFill>
                  <a:schemeClr val="tx1">
                    <a:lumMod val="75000"/>
                    <a:lumOff val="25000"/>
                  </a:schemeClr>
                </a:solidFill>
              </a:rPr>
              <a:t>koszty zapewnienia sprawiedliwości </a:t>
            </a:r>
          </a:p>
          <a:p>
            <a:r>
              <a:rPr lang="pl-PL" dirty="0">
                <a:solidFill>
                  <a:schemeClr val="tx1">
                    <a:lumMod val="75000"/>
                    <a:lumOff val="25000"/>
                  </a:schemeClr>
                </a:solidFill>
              </a:rPr>
              <a:t>koszty ponoszone przez uwięzionych sprawców.</a:t>
            </a:r>
          </a:p>
          <a:p>
            <a:pPr marL="0" indent="0" algn="just">
              <a:buNone/>
            </a:pPr>
            <a:endParaRPr lang="pl-PL" dirty="0">
              <a:solidFill>
                <a:schemeClr val="tx1">
                  <a:lumMod val="75000"/>
                  <a:lumOff val="25000"/>
                </a:schemeClr>
              </a:solidFill>
              <a:latin typeface="Bookman Old Style" panose="02050604050505020204" pitchFamily="18" charset="0"/>
            </a:endParaRPr>
          </a:p>
          <a:p>
            <a:endParaRPr lang="pl-PL" dirty="0">
              <a:solidFill>
                <a:schemeClr val="tx1">
                  <a:lumMod val="75000"/>
                  <a:lumOff val="25000"/>
                </a:schemeClr>
              </a:solidFill>
            </a:endParaRPr>
          </a:p>
        </p:txBody>
      </p:sp>
    </p:spTree>
    <p:extLst>
      <p:ext uri="{BB962C8B-B14F-4D97-AF65-F5344CB8AC3E}">
        <p14:creationId xmlns:p14="http://schemas.microsoft.com/office/powerpoint/2010/main" val="2506001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49275" y="347679"/>
            <a:ext cx="8042276" cy="4343400"/>
          </a:xfrm>
        </p:spPr>
        <p:txBody>
          <a:bodyPr>
            <a:normAutofit/>
          </a:bodyPr>
          <a:lstStyle/>
          <a:p>
            <a:pPr marL="0" indent="0" algn="ctr">
              <a:buNone/>
            </a:pPr>
            <a:r>
              <a:rPr lang="pl-PL" sz="6000" b="1" dirty="0"/>
              <a:t>Koncepcja Ernesta Kretschmera</a:t>
            </a:r>
          </a:p>
        </p:txBody>
      </p:sp>
      <p:pic>
        <p:nvPicPr>
          <p:cNvPr id="4" name="Picture 2" descr="https://upload.wikimedia.org/wikipedia/commons/thumb/e/e8/Ernst_Kretschmer.jpg/220px-Ernst_Kretschm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2917" y="2732699"/>
            <a:ext cx="3474544" cy="39167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98128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Główne założenia</a:t>
            </a:r>
          </a:p>
        </p:txBody>
      </p:sp>
      <p:sp>
        <p:nvSpPr>
          <p:cNvPr id="3" name="Symbol zastępczy zawartości 2"/>
          <p:cNvSpPr>
            <a:spLocks noGrp="1"/>
          </p:cNvSpPr>
          <p:nvPr>
            <p:ph idx="1"/>
          </p:nvPr>
        </p:nvSpPr>
        <p:spPr>
          <a:xfrm>
            <a:off x="0" y="1600200"/>
            <a:ext cx="8837509" cy="5050515"/>
          </a:xfrm>
        </p:spPr>
        <p:txBody>
          <a:bodyPr>
            <a:normAutofit fontScale="92500" lnSpcReduction="10000"/>
          </a:bodyPr>
          <a:lstStyle/>
          <a:p>
            <a:r>
              <a:rPr lang="pl-PL" b="1" dirty="0">
                <a:latin typeface="Times New Roman" panose="02020603050405020304" pitchFamily="18" charset="0"/>
                <a:cs typeface="Times New Roman" panose="02020603050405020304" pitchFamily="18" charset="0"/>
              </a:rPr>
              <a:t>	Stały rozwój kryminologii spowodował, że w latach dwudziestych niemiecki psychiatra Ernest Kretschmer stworzył swoją </a:t>
            </a:r>
            <a:r>
              <a:rPr lang="pl-PL" b="1" dirty="0">
                <a:solidFill>
                  <a:srgbClr val="00B050"/>
                </a:solidFill>
                <a:latin typeface="Arial Black" panose="020B0A04020102020204" pitchFamily="34" charset="0"/>
                <a:cs typeface="Times New Roman" panose="02020603050405020304" pitchFamily="18" charset="0"/>
              </a:rPr>
              <a:t>typologię somatopsychiczną przestępcy.</a:t>
            </a:r>
          </a:p>
          <a:p>
            <a:r>
              <a:rPr lang="pl-PL" b="1" dirty="0">
                <a:solidFill>
                  <a:srgbClr val="00B050"/>
                </a:solidFill>
                <a:latin typeface="Arial Black" panose="020B0A04020102020204" pitchFamily="34" charset="0"/>
                <a:cs typeface="Times New Roman" panose="02020603050405020304" pitchFamily="18" charset="0"/>
              </a:rPr>
              <a:t> </a:t>
            </a:r>
            <a:r>
              <a:rPr lang="pl-PL" b="1" dirty="0">
                <a:latin typeface="Times New Roman" panose="02020603050405020304" pitchFamily="18" charset="0"/>
                <a:cs typeface="Times New Roman" panose="02020603050405020304" pitchFamily="18" charset="0"/>
              </a:rPr>
              <a:t>Jako zwolennik dziedziczenia skłonności przestępczych był twórcą </a:t>
            </a:r>
            <a:r>
              <a:rPr lang="pl-PL" b="1" dirty="0" err="1">
                <a:solidFill>
                  <a:srgbClr val="00B050"/>
                </a:solidFill>
                <a:latin typeface="Arial Black" panose="020B0A04020102020204" pitchFamily="34" charset="0"/>
                <a:cs typeface="Times New Roman" panose="02020603050405020304" pitchFamily="18" charset="0"/>
              </a:rPr>
              <a:t>neolombrozjanizmu</a:t>
            </a:r>
            <a:r>
              <a:rPr lang="pl-PL" b="1" dirty="0">
                <a:latin typeface="Times New Roman" panose="02020603050405020304" pitchFamily="18" charset="0"/>
                <a:cs typeface="Times New Roman" panose="02020603050405020304" pitchFamily="18" charset="0"/>
              </a:rPr>
              <a:t>, który łączy cechy somatyczne z temperamentem. </a:t>
            </a:r>
            <a:endParaRPr lang="pl-PL" b="1" dirty="0"/>
          </a:p>
          <a:p>
            <a:pPr algn="ctr"/>
            <a:r>
              <a:rPr lang="pl-PL" b="1" dirty="0">
                <a:solidFill>
                  <a:srgbClr val="00B050"/>
                </a:solidFill>
                <a:latin typeface="Arial Black" panose="020B0A04020102020204" pitchFamily="34" charset="0"/>
              </a:rPr>
              <a:t>Kretschmer, uważał, że człowiek stanowi całość z ciałem i umysłem, a na podstawie jego cech fizycznych można określić jego cechy psychiczne.</a:t>
            </a:r>
          </a:p>
          <a:p>
            <a:r>
              <a:rPr lang="pl-PL" b="1" dirty="0"/>
              <a:t>	Zgodnie z założeniami tej teorii twierdzono, że typy osobowościowe mogą wskazywać tendencje do popełniania czynów zabronionych. Zdaniem Kretschmera przestępców można sklasyfikować według czterech typów. </a:t>
            </a:r>
          </a:p>
        </p:txBody>
      </p:sp>
    </p:spTree>
    <p:extLst>
      <p:ext uri="{BB962C8B-B14F-4D97-AF65-F5344CB8AC3E}">
        <p14:creationId xmlns:p14="http://schemas.microsoft.com/office/powerpoint/2010/main" val="435965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72877" y="-560902"/>
            <a:ext cx="8042276" cy="1336956"/>
          </a:xfrm>
        </p:spPr>
        <p:txBody>
          <a:bodyPr/>
          <a:lstStyle/>
          <a:p>
            <a:r>
              <a:rPr lang="pl-PL" dirty="0"/>
              <a:t>Typ asteniczny</a:t>
            </a:r>
          </a:p>
        </p:txBody>
      </p:sp>
      <p:sp>
        <p:nvSpPr>
          <p:cNvPr id="3" name="Symbol zastępczy zawartości 2"/>
          <p:cNvSpPr>
            <a:spLocks noGrp="1"/>
          </p:cNvSpPr>
          <p:nvPr>
            <p:ph idx="1"/>
          </p:nvPr>
        </p:nvSpPr>
        <p:spPr>
          <a:xfrm>
            <a:off x="-264595" y="776053"/>
            <a:ext cx="6244467" cy="5821739"/>
          </a:xfrm>
        </p:spPr>
        <p:txBody>
          <a:bodyPr>
            <a:noAutofit/>
          </a:bodyPr>
          <a:lstStyle/>
          <a:p>
            <a:pPr lvl="0" algn="just"/>
            <a:r>
              <a:rPr lang="pl-PL" altLang="pl-PL" sz="2000" b="1" dirty="0">
                <a:solidFill>
                  <a:schemeClr val="tx1"/>
                </a:solidFill>
                <a:latin typeface="+mj-lt"/>
                <a:ea typeface="Calibri" pitchFamily="34" charset="0"/>
                <a:cs typeface="Times New Roman" pitchFamily="18" charset="0"/>
              </a:rPr>
              <a:t>Taki człowiek to </a:t>
            </a:r>
            <a:r>
              <a:rPr lang="pl-PL" altLang="pl-PL" sz="2000" b="1" dirty="0">
                <a:solidFill>
                  <a:srgbClr val="00B050"/>
                </a:solidFill>
                <a:latin typeface="+mj-lt"/>
                <a:ea typeface="Calibri" pitchFamily="34" charset="0"/>
                <a:cs typeface="Times New Roman" pitchFamily="18" charset="0"/>
              </a:rPr>
              <a:t>schizotymik</a:t>
            </a:r>
            <a:r>
              <a:rPr lang="pl-PL" altLang="pl-PL" sz="2000" b="1" dirty="0">
                <a:solidFill>
                  <a:schemeClr val="tx1"/>
                </a:solidFill>
                <a:latin typeface="+mj-lt"/>
                <a:ea typeface="Calibri" pitchFamily="34" charset="0"/>
                <a:cs typeface="Times New Roman" pitchFamily="18" charset="0"/>
              </a:rPr>
              <a:t>, czyli osoba zamknięta w sobie, mało towarzyska, romantyczna, bardzo wszystkim się przejmująca. Wykazująca dystans i rezerwę w stosunku do innych. Są wrażliwi albo oschli w uczuciach. Cechuje ją brak kontaktu uczuciowego z otoczeniem, ma trudność dostosowania się do nowych sytuacji, mają silne swoje przekonania, które ciężko zmienić. Osoba taka ma  </a:t>
            </a:r>
            <a:r>
              <a:rPr lang="pl-PL" altLang="pl-PL" sz="2000" b="1" dirty="0">
                <a:solidFill>
                  <a:srgbClr val="00B050"/>
                </a:solidFill>
                <a:latin typeface="+mj-lt"/>
                <a:ea typeface="Calibri" pitchFamily="34" charset="0"/>
                <a:cs typeface="Times New Roman" pitchFamily="18" charset="0"/>
              </a:rPr>
              <a:t>skłonności do schizotymii i schizofrenii.</a:t>
            </a:r>
          </a:p>
          <a:p>
            <a:pPr lvl="0" indent="450850" eaLnBrk="0" fontAlgn="base" hangingPunct="0">
              <a:spcBef>
                <a:spcPct val="0"/>
              </a:spcBef>
              <a:spcAft>
                <a:spcPct val="0"/>
              </a:spcAft>
            </a:pPr>
            <a:r>
              <a:rPr lang="pl-PL" altLang="pl-PL" sz="2000" b="1" dirty="0">
                <a:latin typeface="+mj-lt"/>
                <a:ea typeface="Calibri" pitchFamily="34" charset="0"/>
                <a:cs typeface="Times New Roman" pitchFamily="18" charset="0"/>
              </a:rPr>
              <a:t>To osoba o budowie ciała wątłej i smukłej. Przeciętna waga oraz miary obwodu i szerokości są poniżej ogółu dla danego wieku i płci. Skóra sucha i blada, szczupłe ręce, słabo rozwinięte mięśnie i dłonie o delikatnych kostkach. Długa i wąska klatka piersiowa, płaski brzuch. </a:t>
            </a:r>
            <a:endParaRPr lang="pl-PL" altLang="pl-PL" sz="2000" b="1" dirty="0">
              <a:latin typeface="+mj-lt"/>
            </a:endParaRPr>
          </a:p>
          <a:p>
            <a:pPr lvl="0" indent="450850" algn="ctr" eaLnBrk="0" fontAlgn="base" hangingPunct="0">
              <a:spcBef>
                <a:spcPct val="0"/>
              </a:spcBef>
              <a:spcAft>
                <a:spcPct val="0"/>
              </a:spcAft>
            </a:pPr>
            <a:r>
              <a:rPr lang="pl-PL" altLang="pl-PL" sz="2000" b="1" dirty="0">
                <a:solidFill>
                  <a:srgbClr val="00B050"/>
                </a:solidFill>
                <a:latin typeface="+mj-lt"/>
                <a:ea typeface="Calibri" pitchFamily="34" charset="0"/>
                <a:cs typeface="Times New Roman" pitchFamily="18" charset="0"/>
              </a:rPr>
              <a:t>Ten typ miał popełniać przestępstwa przeciwko mieniu.</a:t>
            </a:r>
            <a:endParaRPr lang="pl-PL" altLang="pl-PL" sz="2000" b="1" dirty="0">
              <a:solidFill>
                <a:srgbClr val="00B050"/>
              </a:solidFill>
              <a:latin typeface="+mj-lt"/>
            </a:endParaRPr>
          </a:p>
          <a:p>
            <a:pPr lvl="0"/>
            <a:endParaRPr lang="pl-PL" altLang="pl-PL" sz="2000" b="1" dirty="0">
              <a:solidFill>
                <a:srgbClr val="00B050"/>
              </a:solidFill>
              <a:latin typeface="+mj-lt"/>
              <a:cs typeface="Times New Roman" panose="02020603050405020304" pitchFamily="18" charset="0"/>
            </a:endParaRPr>
          </a:p>
          <a:p>
            <a:endParaRPr lang="pl-PL" sz="2000" dirty="0">
              <a:latin typeface="+mj-lt"/>
            </a:endParaRPr>
          </a:p>
        </p:txBody>
      </p:sp>
      <p:pic>
        <p:nvPicPr>
          <p:cNvPr id="4" name="Obraz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9872" y="1970735"/>
            <a:ext cx="3129846" cy="241224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68583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49275" y="246977"/>
            <a:ext cx="8042276" cy="685962"/>
          </a:xfrm>
        </p:spPr>
        <p:txBody>
          <a:bodyPr/>
          <a:lstStyle/>
          <a:p>
            <a:r>
              <a:rPr lang="pl-PL" dirty="0"/>
              <a:t>Typ atletyczny</a:t>
            </a:r>
          </a:p>
        </p:txBody>
      </p:sp>
      <p:sp>
        <p:nvSpPr>
          <p:cNvPr id="3" name="Symbol zastępczy zawartości 2"/>
          <p:cNvSpPr>
            <a:spLocks noGrp="1"/>
          </p:cNvSpPr>
          <p:nvPr>
            <p:ph idx="1"/>
          </p:nvPr>
        </p:nvSpPr>
        <p:spPr>
          <a:xfrm>
            <a:off x="549274" y="1126992"/>
            <a:ext cx="4601530" cy="5541366"/>
          </a:xfrm>
        </p:spPr>
        <p:txBody>
          <a:bodyPr>
            <a:normAutofit fontScale="85000" lnSpcReduction="10000"/>
          </a:bodyPr>
          <a:lstStyle/>
          <a:p>
            <a:pPr lvl="0" algn="just"/>
            <a:r>
              <a:rPr lang="pl-PL" altLang="pl-PL" b="1" dirty="0">
                <a:solidFill>
                  <a:schemeClr val="tx1"/>
                </a:solidFill>
                <a:ea typeface="Calibri" pitchFamily="34" charset="0"/>
                <a:cs typeface="Times New Roman" pitchFamily="18" charset="0"/>
              </a:rPr>
              <a:t>To osobnik o obniżonej przerzutności uwagi, potrafi długo tkwić myślami przy jednym temacie, raczej opanowany w sytuacjach trudnych, często z </a:t>
            </a:r>
            <a:r>
              <a:rPr lang="pl-PL" altLang="pl-PL" b="1" dirty="0">
                <a:solidFill>
                  <a:srgbClr val="00B050"/>
                </a:solidFill>
                <a:ea typeface="Calibri" pitchFamily="34" charset="0"/>
                <a:cs typeface="Times New Roman" pitchFamily="18" charset="0"/>
              </a:rPr>
              <a:t>padaczką i schizofrenią katatoniczną</a:t>
            </a:r>
            <a:r>
              <a:rPr lang="pl-PL" altLang="pl-PL" b="1" dirty="0">
                <a:solidFill>
                  <a:schemeClr val="tx1"/>
                </a:solidFill>
                <a:ea typeface="Calibri" pitchFamily="34" charset="0"/>
                <a:cs typeface="Times New Roman" pitchFamily="18" charset="0"/>
              </a:rPr>
              <a:t>. Spokojny, niewrażliwy, trudność w przechodzeniu z jednej czynności do drugiej. Sumienny, drobiazgowy, umiarkowany w gestach i mimice. </a:t>
            </a:r>
            <a:endParaRPr lang="pl-PL" altLang="pl-PL" sz="1200" b="1" dirty="0">
              <a:solidFill>
                <a:schemeClr val="tx1"/>
              </a:solidFill>
            </a:endParaRPr>
          </a:p>
          <a:p>
            <a:pPr lvl="0" indent="450850" eaLnBrk="0" fontAlgn="base" hangingPunct="0">
              <a:spcBef>
                <a:spcPct val="0"/>
              </a:spcBef>
              <a:spcAft>
                <a:spcPct val="0"/>
              </a:spcAft>
            </a:pPr>
            <a:r>
              <a:rPr lang="pl-PL" altLang="pl-PL" b="1" dirty="0">
                <a:ea typeface="Calibri" pitchFamily="34" charset="0"/>
                <a:cs typeface="Times New Roman" pitchFamily="18" charset="0"/>
              </a:rPr>
              <a:t>Typ atletyczny był wysokiego lub średniego wzrostu, o twarzy kościstej, barczysty, umięśniony.</a:t>
            </a:r>
            <a:endParaRPr lang="pl-PL" altLang="pl-PL" sz="1200" b="1" dirty="0"/>
          </a:p>
          <a:p>
            <a:pPr lvl="0" indent="450850" eaLnBrk="0" fontAlgn="base" hangingPunct="0">
              <a:spcBef>
                <a:spcPct val="0"/>
              </a:spcBef>
              <a:spcAft>
                <a:spcPct val="0"/>
              </a:spcAft>
            </a:pPr>
            <a:r>
              <a:rPr lang="pl-PL" altLang="pl-PL" b="1" dirty="0">
                <a:solidFill>
                  <a:srgbClr val="00B050"/>
                </a:solidFill>
                <a:latin typeface="Arial Black" panose="020B0A04020102020204" pitchFamily="34" charset="0"/>
                <a:ea typeface="Calibri" pitchFamily="34" charset="0"/>
                <a:cs typeface="Times New Roman" pitchFamily="18" charset="0"/>
              </a:rPr>
              <a:t>Ten typ miał popełniać przestępstwa gwałtowne: zabójstwa, gwałty, rozboje.</a:t>
            </a:r>
            <a:endParaRPr lang="pl-PL" altLang="pl-PL" sz="3600" b="1" dirty="0">
              <a:solidFill>
                <a:srgbClr val="00B050"/>
              </a:solidFill>
              <a:latin typeface="Arial Black" panose="020B0A04020102020204" pitchFamily="34" charset="0"/>
            </a:endParaRPr>
          </a:p>
          <a:p>
            <a:endParaRPr lang="pl-PL" dirty="0"/>
          </a:p>
        </p:txBody>
      </p:sp>
      <p:pic>
        <p:nvPicPr>
          <p:cNvPr id="4" name="Obraz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097" y="2549027"/>
            <a:ext cx="3505806" cy="182494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119885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49275" y="107576"/>
            <a:ext cx="8042276" cy="792123"/>
          </a:xfrm>
        </p:spPr>
        <p:txBody>
          <a:bodyPr/>
          <a:lstStyle/>
          <a:p>
            <a:r>
              <a:rPr lang="pl-PL" dirty="0"/>
              <a:t>Typ pykniczny</a:t>
            </a:r>
          </a:p>
        </p:txBody>
      </p:sp>
      <p:sp>
        <p:nvSpPr>
          <p:cNvPr id="3" name="Symbol zastępczy zawartości 2"/>
          <p:cNvSpPr>
            <a:spLocks noGrp="1"/>
          </p:cNvSpPr>
          <p:nvPr>
            <p:ph idx="1"/>
          </p:nvPr>
        </p:nvSpPr>
        <p:spPr>
          <a:xfrm>
            <a:off x="141118" y="899699"/>
            <a:ext cx="5097885" cy="5733376"/>
          </a:xfrm>
        </p:spPr>
        <p:txBody>
          <a:bodyPr>
            <a:noAutofit/>
          </a:bodyPr>
          <a:lstStyle/>
          <a:p>
            <a:pPr lvl="0" algn="just"/>
            <a:r>
              <a:rPr lang="pl-PL" altLang="pl-PL" sz="1800" b="1" dirty="0">
                <a:solidFill>
                  <a:schemeClr val="tx1"/>
                </a:solidFill>
                <a:ea typeface="Calibri" pitchFamily="34" charset="0"/>
                <a:cs typeface="Times New Roman" pitchFamily="18" charset="0"/>
              </a:rPr>
              <a:t>Charakteryzuje się dobrym kontaktem z otoczeniem, łagodnym, pogodnym lub zmiennym nastrojem, łatwo dostosowuje się do nowych sytuacji, ale wykazuje podatność na </a:t>
            </a:r>
            <a:r>
              <a:rPr lang="pl-PL" altLang="pl-PL" sz="1800" b="1" dirty="0" err="1">
                <a:solidFill>
                  <a:srgbClr val="00B050"/>
                </a:solidFill>
                <a:ea typeface="Calibri" pitchFamily="34" charset="0"/>
                <a:cs typeface="Times New Roman" pitchFamily="18" charset="0"/>
              </a:rPr>
              <a:t>cykloidię</a:t>
            </a:r>
            <a:r>
              <a:rPr lang="pl-PL" altLang="pl-PL" sz="1800" b="1" dirty="0">
                <a:solidFill>
                  <a:srgbClr val="00B050"/>
                </a:solidFill>
                <a:ea typeface="Calibri" pitchFamily="34" charset="0"/>
                <a:cs typeface="Times New Roman" pitchFamily="18" charset="0"/>
              </a:rPr>
              <a:t> i cyklofrenię. </a:t>
            </a:r>
            <a:r>
              <a:rPr lang="pl-PL" altLang="pl-PL" sz="1800" b="1" dirty="0">
                <a:solidFill>
                  <a:schemeClr val="tx1"/>
                </a:solidFill>
                <a:ea typeface="Calibri" pitchFamily="34" charset="0"/>
                <a:cs typeface="Times New Roman" pitchFamily="18" charset="0"/>
              </a:rPr>
              <a:t>Towarzyski, zmienny w nastrojach (radość-smutek), poglądy realistyczne, łatwo i szybko nawiązuje kontakty z otoczeniem. Przeciwieństwo schizotymika. Takie osoby lubią obcowanie, czasami są skłonni do zbędnej aktywności.</a:t>
            </a:r>
          </a:p>
          <a:p>
            <a:pPr lvl="0" indent="450850" eaLnBrk="0" fontAlgn="base" hangingPunct="0">
              <a:spcBef>
                <a:spcPct val="0"/>
              </a:spcBef>
              <a:spcAft>
                <a:spcPct val="0"/>
              </a:spcAft>
            </a:pPr>
            <a:r>
              <a:rPr lang="pl-PL" altLang="pl-PL" sz="1800" b="1" dirty="0">
                <a:ea typeface="Calibri" pitchFamily="34" charset="0"/>
                <a:cs typeface="Times New Roman" pitchFamily="18" charset="0"/>
              </a:rPr>
              <a:t>To osoba o rozwiniętej głowie, klatce piersiowej i brzuchu. Ciało ma tendencje do rozkładania tłuszczu wokół tułowia. Średni wzrost, zaokrąglona figura, szeroka twarz na masywnej szyi, okazały, tłusty brzuch. </a:t>
            </a:r>
            <a:endParaRPr lang="pl-PL" altLang="pl-PL" sz="1800" b="1" dirty="0"/>
          </a:p>
          <a:p>
            <a:pPr lvl="0" indent="450850" algn="ctr" eaLnBrk="0" fontAlgn="base" hangingPunct="0">
              <a:spcBef>
                <a:spcPct val="0"/>
              </a:spcBef>
              <a:spcAft>
                <a:spcPct val="0"/>
              </a:spcAft>
            </a:pPr>
            <a:r>
              <a:rPr lang="pl-PL" altLang="pl-PL" sz="1800" dirty="0">
                <a:solidFill>
                  <a:srgbClr val="00B050"/>
                </a:solidFill>
                <a:latin typeface="Arial Black" panose="020B0A04020102020204" pitchFamily="34" charset="0"/>
                <a:ea typeface="Calibri" pitchFamily="34" charset="0"/>
                <a:cs typeface="Times New Roman" pitchFamily="18" charset="0"/>
              </a:rPr>
              <a:t>Ten typ miał dopuszczać się oszustw.</a:t>
            </a:r>
            <a:endParaRPr lang="pl-PL" altLang="pl-PL" sz="1800" dirty="0">
              <a:solidFill>
                <a:srgbClr val="00B050"/>
              </a:solidFill>
              <a:latin typeface="Arial Black" panose="020B0A04020102020204" pitchFamily="34" charset="0"/>
            </a:endParaRPr>
          </a:p>
          <a:p>
            <a:pPr lvl="0"/>
            <a:endParaRPr lang="pl-PL" altLang="pl-PL" sz="1800" b="1" dirty="0">
              <a:solidFill>
                <a:schemeClr val="tx1"/>
              </a:solidFill>
            </a:endParaRPr>
          </a:p>
          <a:p>
            <a:endParaRPr lang="pl-PL" sz="1800" dirty="0"/>
          </a:p>
        </p:txBody>
      </p:sp>
      <p:pic>
        <p:nvPicPr>
          <p:cNvPr id="4" name="Obraz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0680" y="2475562"/>
            <a:ext cx="3448876" cy="181027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24548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Typ dysplastyczny</a:t>
            </a:r>
          </a:p>
        </p:txBody>
      </p:sp>
      <p:sp>
        <p:nvSpPr>
          <p:cNvPr id="3" name="Symbol zastępczy zawartości 2"/>
          <p:cNvSpPr>
            <a:spLocks noGrp="1"/>
          </p:cNvSpPr>
          <p:nvPr>
            <p:ph idx="1"/>
          </p:nvPr>
        </p:nvSpPr>
        <p:spPr/>
        <p:txBody>
          <a:bodyPr>
            <a:normAutofit/>
          </a:bodyPr>
          <a:lstStyle/>
          <a:p>
            <a:pPr algn="just"/>
            <a:r>
              <a:rPr lang="pl-PL" b="1" dirty="0"/>
              <a:t>Do tego typu zaliczają się te osoby, które wyraźnie odbiegają od normy. Obejmuje on nieliczną grupę osób, które nawet przypadkowemu obserwatorowi wydają się one „niezwykłe, dziwne i brzydkie”.</a:t>
            </a:r>
          </a:p>
          <a:p>
            <a:pPr algn="just"/>
            <a:r>
              <a:rPr lang="pl-PL" b="1" dirty="0"/>
              <a:t>To osoba o nieregularnej budowie ciała, o wyglądzie infantylnym, bez zarostu.</a:t>
            </a:r>
          </a:p>
          <a:p>
            <a:pPr algn="just"/>
            <a:endParaRPr lang="pl-PL" b="1" dirty="0"/>
          </a:p>
          <a:p>
            <a:pPr algn="ctr"/>
            <a:r>
              <a:rPr lang="pl-PL" b="1" dirty="0">
                <a:solidFill>
                  <a:srgbClr val="00B050"/>
                </a:solidFill>
                <a:latin typeface="Arial Black" panose="020B0A04020102020204" pitchFamily="34" charset="0"/>
              </a:rPr>
              <a:t>Ten typ miał popełniać przestępstwa o charakterze seksualnym.</a:t>
            </a:r>
          </a:p>
          <a:p>
            <a:endParaRPr lang="pl-PL" dirty="0"/>
          </a:p>
        </p:txBody>
      </p:sp>
    </p:spTree>
    <p:extLst>
      <p:ext uri="{BB962C8B-B14F-4D97-AF65-F5344CB8AC3E}">
        <p14:creationId xmlns:p14="http://schemas.microsoft.com/office/powerpoint/2010/main" val="3285740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41117" y="211694"/>
            <a:ext cx="5397759" cy="6509587"/>
          </a:xfrm>
        </p:spPr>
        <p:txBody>
          <a:bodyPr>
            <a:normAutofit fontScale="92500" lnSpcReduction="10000"/>
          </a:bodyPr>
          <a:lstStyle/>
          <a:p>
            <a:pPr algn="just"/>
            <a:r>
              <a:rPr lang="pl-PL" b="1" dirty="0"/>
              <a:t>Kretschmer z wyżej wymienionymi typami łączył predyspozycje do zapadania na choroby psychiczne i zachowania przestępcze. Otóż po porównaniu badań fizycznych pacjentów z diagnozami ich umysłowych schorzeń doszedł do wniosku, że: </a:t>
            </a:r>
          </a:p>
          <a:p>
            <a:pPr lvl="0" algn="just">
              <a:buFont typeface="Wingdings" panose="05000000000000000000" pitchFamily="2" charset="2"/>
              <a:buChar char="v"/>
            </a:pPr>
            <a:r>
              <a:rPr lang="pl-PL" b="1" dirty="0">
                <a:solidFill>
                  <a:srgbClr val="00B050"/>
                </a:solidFill>
                <a:latin typeface="Arial Black" panose="020B0A04020102020204" pitchFamily="34" charset="0"/>
              </a:rPr>
              <a:t>typ pykniczny </a:t>
            </a:r>
            <a:r>
              <a:rPr lang="pl-PL" b="1" dirty="0"/>
              <a:t>ma skłonność zapadać na wahania nastroju typu maniakalno-depresyjnego, u których zamiennie następuje podwyższony i obniżony nastrój,</a:t>
            </a:r>
          </a:p>
          <a:p>
            <a:pPr lvl="0" algn="just">
              <a:buFont typeface="Wingdings" panose="05000000000000000000" pitchFamily="2" charset="2"/>
              <a:buChar char="v"/>
            </a:pPr>
            <a:r>
              <a:rPr lang="pl-PL" b="1" dirty="0">
                <a:solidFill>
                  <a:srgbClr val="00B050"/>
                </a:solidFill>
                <a:latin typeface="Arial Black" panose="020B0A04020102020204" pitchFamily="34" charset="0"/>
              </a:rPr>
              <a:t>typ asteniczny, atletyczny i dysplastyczny </a:t>
            </a:r>
            <a:r>
              <a:rPr lang="pl-PL" b="1" dirty="0"/>
              <a:t>choruje częściej na schorzenia wycofującej się osobowości wskazującej na schizofrenię.</a:t>
            </a:r>
          </a:p>
          <a:p>
            <a:endParaRPr lang="pl-PL" dirty="0"/>
          </a:p>
          <a:p>
            <a:endParaRPr lang="pl-PL"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0968" y="782113"/>
            <a:ext cx="3673032" cy="35928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3287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161201" y="418244"/>
            <a:ext cx="8042276" cy="4343400"/>
          </a:xfrm>
        </p:spPr>
        <p:txBody>
          <a:bodyPr>
            <a:normAutofit/>
          </a:bodyPr>
          <a:lstStyle/>
          <a:p>
            <a:pPr marL="0" indent="0">
              <a:buNone/>
            </a:pPr>
            <a:endParaRPr lang="en-US" sz="4800" b="1" dirty="0"/>
          </a:p>
          <a:p>
            <a:pPr marL="0" indent="0">
              <a:buNone/>
            </a:pPr>
            <a:r>
              <a:rPr lang="en-US" sz="4800" b="1" dirty="0" err="1"/>
              <a:t>Teoria</a:t>
            </a:r>
            <a:r>
              <a:rPr lang="en-US" sz="4800" b="1" dirty="0"/>
              <a:t> Cesare Lombroso</a:t>
            </a:r>
          </a:p>
        </p:txBody>
      </p:sp>
      <p:pic>
        <p:nvPicPr>
          <p:cNvPr id="5" name="Obraz 4">
            <a:extLst>
              <a:ext uri="{FF2B5EF4-FFF2-40B4-BE49-F238E27FC236}">
                <a16:creationId xmlns:a16="http://schemas.microsoft.com/office/drawing/2014/main" id="{CDEB5B2F-1AD8-4183-93CC-6CF9E7F09436}"/>
              </a:ext>
            </a:extLst>
          </p:cNvPr>
          <p:cNvPicPr>
            <a:picLocks noChangeAspect="1"/>
          </p:cNvPicPr>
          <p:nvPr/>
        </p:nvPicPr>
        <p:blipFill rotWithShape="1">
          <a:blip r:embed="rId2"/>
          <a:srcRect r="9452"/>
          <a:stretch/>
        </p:blipFill>
        <p:spPr>
          <a:xfrm>
            <a:off x="6262107" y="2588173"/>
            <a:ext cx="2547423" cy="3747142"/>
          </a:xfrm>
          <a:prstGeom prst="rect">
            <a:avLst/>
          </a:prstGeom>
        </p:spPr>
      </p:pic>
    </p:spTree>
    <p:extLst>
      <p:ext uri="{BB962C8B-B14F-4D97-AF65-F5344CB8AC3E}">
        <p14:creationId xmlns:p14="http://schemas.microsoft.com/office/powerpoint/2010/main" val="2883565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49275" y="107576"/>
            <a:ext cx="8042276" cy="809764"/>
          </a:xfrm>
        </p:spPr>
        <p:txBody>
          <a:bodyPr/>
          <a:lstStyle/>
          <a:p>
            <a:r>
              <a:rPr lang="pl-PL" dirty="0"/>
              <a:t>Rys biograficzny</a:t>
            </a:r>
          </a:p>
        </p:txBody>
      </p:sp>
      <p:sp>
        <p:nvSpPr>
          <p:cNvPr id="3" name="Symbol zastępczy zawartości 2"/>
          <p:cNvSpPr>
            <a:spLocks noGrp="1"/>
          </p:cNvSpPr>
          <p:nvPr>
            <p:ph idx="1"/>
          </p:nvPr>
        </p:nvSpPr>
        <p:spPr>
          <a:xfrm>
            <a:off x="549275" y="1093752"/>
            <a:ext cx="8042276" cy="4849849"/>
          </a:xfrm>
        </p:spPr>
        <p:txBody>
          <a:bodyPr>
            <a:normAutofit fontScale="85000" lnSpcReduction="20000"/>
          </a:bodyPr>
          <a:lstStyle/>
          <a:p>
            <a:r>
              <a:rPr lang="en-US" dirty="0"/>
              <a:t>C. Lombroso - </a:t>
            </a:r>
            <a:r>
              <a:rPr lang="en-US" dirty="0" err="1"/>
              <a:t>urodzony</a:t>
            </a:r>
            <a:r>
              <a:rPr lang="en-US" dirty="0"/>
              <a:t> 6 </a:t>
            </a:r>
            <a:r>
              <a:rPr lang="en-US" dirty="0" err="1"/>
              <a:t>listopada</a:t>
            </a:r>
            <a:r>
              <a:rPr lang="en-US" dirty="0"/>
              <a:t> 1835 </a:t>
            </a:r>
            <a:r>
              <a:rPr lang="en-US" dirty="0" err="1"/>
              <a:t>roku</a:t>
            </a:r>
            <a:r>
              <a:rPr lang="en-US" dirty="0"/>
              <a:t> w </a:t>
            </a:r>
            <a:r>
              <a:rPr lang="en-US" dirty="0" err="1"/>
              <a:t>Weronie</a:t>
            </a:r>
            <a:r>
              <a:rPr lang="en-US" dirty="0"/>
              <a:t>.</a:t>
            </a:r>
            <a:endParaRPr lang="pl-PL" dirty="0"/>
          </a:p>
          <a:p>
            <a:r>
              <a:rPr lang="en-US" dirty="0" err="1"/>
              <a:t>Ukończył</a:t>
            </a:r>
            <a:r>
              <a:rPr lang="en-US" dirty="0"/>
              <a:t> </a:t>
            </a:r>
            <a:r>
              <a:rPr lang="en-US" dirty="0" err="1"/>
              <a:t>studia</a:t>
            </a:r>
            <a:r>
              <a:rPr lang="en-US" dirty="0"/>
              <a:t> </a:t>
            </a:r>
            <a:r>
              <a:rPr lang="en-US" dirty="0" err="1"/>
              <a:t>medyczne</a:t>
            </a:r>
            <a:r>
              <a:rPr lang="en-US" dirty="0"/>
              <a:t> </a:t>
            </a:r>
            <a:r>
              <a:rPr lang="en-US" dirty="0" err="1"/>
              <a:t>na</a:t>
            </a:r>
            <a:r>
              <a:rPr lang="en-US" dirty="0"/>
              <a:t> </a:t>
            </a:r>
            <a:r>
              <a:rPr lang="en-US" dirty="0" err="1"/>
              <a:t>uniwersytetach</a:t>
            </a:r>
            <a:r>
              <a:rPr lang="en-US" dirty="0"/>
              <a:t> w </a:t>
            </a:r>
            <a:r>
              <a:rPr lang="en-US" dirty="0" err="1"/>
              <a:t>Pawii</a:t>
            </a:r>
            <a:r>
              <a:rPr lang="en-US" dirty="0"/>
              <a:t> </a:t>
            </a:r>
            <a:r>
              <a:rPr lang="en-US" dirty="0" err="1"/>
              <a:t>i</a:t>
            </a:r>
            <a:r>
              <a:rPr lang="en-US" dirty="0"/>
              <a:t> </a:t>
            </a:r>
            <a:r>
              <a:rPr lang="en-US" dirty="0" err="1"/>
              <a:t>Genui</a:t>
            </a:r>
            <a:r>
              <a:rPr lang="en-US" dirty="0"/>
              <a:t>.</a:t>
            </a:r>
          </a:p>
          <a:p>
            <a:r>
              <a:rPr lang="en-US" dirty="0"/>
              <a:t>W </a:t>
            </a:r>
            <a:r>
              <a:rPr lang="en-US" dirty="0" err="1"/>
              <a:t>ramach</a:t>
            </a:r>
            <a:r>
              <a:rPr lang="en-US" dirty="0"/>
              <a:t> </a:t>
            </a:r>
            <a:r>
              <a:rPr lang="en-US" dirty="0" err="1"/>
              <a:t>praktyki</a:t>
            </a:r>
            <a:r>
              <a:rPr lang="en-US" dirty="0"/>
              <a:t> </a:t>
            </a:r>
            <a:r>
              <a:rPr lang="en-US" dirty="0" err="1"/>
              <a:t>lekarskiej</a:t>
            </a:r>
            <a:r>
              <a:rPr lang="en-US" dirty="0"/>
              <a:t> </a:t>
            </a:r>
            <a:r>
              <a:rPr lang="en-US" dirty="0" err="1"/>
              <a:t>lekarza</a:t>
            </a:r>
            <a:r>
              <a:rPr lang="en-US" dirty="0"/>
              <a:t> </a:t>
            </a:r>
            <a:r>
              <a:rPr lang="en-US" dirty="0" err="1"/>
              <a:t>wojskowego</a:t>
            </a:r>
            <a:r>
              <a:rPr lang="en-US" dirty="0"/>
              <a:t> </a:t>
            </a:r>
            <a:r>
              <a:rPr lang="en-US" dirty="0" err="1"/>
              <a:t>skupił</a:t>
            </a:r>
            <a:r>
              <a:rPr lang="en-US" dirty="0"/>
              <a:t> </a:t>
            </a:r>
            <a:r>
              <a:rPr lang="en-US" dirty="0" err="1"/>
              <a:t>się</a:t>
            </a:r>
            <a:r>
              <a:rPr lang="en-US" dirty="0"/>
              <a:t> </a:t>
            </a:r>
            <a:r>
              <a:rPr lang="en-US" dirty="0" err="1"/>
              <a:t>na</a:t>
            </a:r>
            <a:r>
              <a:rPr lang="en-US" dirty="0"/>
              <a:t> </a:t>
            </a:r>
            <a:r>
              <a:rPr lang="en-US" dirty="0" err="1"/>
              <a:t>badaniu</a:t>
            </a:r>
            <a:r>
              <a:rPr lang="en-US" dirty="0"/>
              <a:t> </a:t>
            </a:r>
            <a:r>
              <a:rPr lang="en-US" dirty="0" err="1"/>
              <a:t>żołnierzy</a:t>
            </a:r>
            <a:r>
              <a:rPr lang="en-US" dirty="0"/>
              <a:t>.</a:t>
            </a:r>
          </a:p>
          <a:p>
            <a:r>
              <a:rPr lang="en-US" dirty="0" err="1"/>
              <a:t>Pracował</a:t>
            </a:r>
            <a:r>
              <a:rPr lang="en-US" dirty="0"/>
              <a:t> </a:t>
            </a:r>
            <a:r>
              <a:rPr lang="en-US" dirty="0" err="1"/>
              <a:t>jako</a:t>
            </a:r>
            <a:r>
              <a:rPr lang="en-US" dirty="0"/>
              <a:t> </a:t>
            </a:r>
            <a:r>
              <a:rPr lang="en-US" dirty="0" err="1"/>
              <a:t>psychiatra</a:t>
            </a:r>
            <a:r>
              <a:rPr lang="en-US" dirty="0"/>
              <a:t> </a:t>
            </a:r>
            <a:r>
              <a:rPr lang="en-US" dirty="0" err="1"/>
              <a:t>oraz</a:t>
            </a:r>
            <a:r>
              <a:rPr lang="en-US" dirty="0"/>
              <a:t> </a:t>
            </a:r>
            <a:r>
              <a:rPr lang="en-US" dirty="0" err="1"/>
              <a:t>dyrektor</a:t>
            </a:r>
            <a:r>
              <a:rPr lang="en-US" dirty="0"/>
              <a:t> </a:t>
            </a:r>
            <a:r>
              <a:rPr lang="en-US" dirty="0" err="1"/>
              <a:t>zakładu</a:t>
            </a:r>
            <a:r>
              <a:rPr lang="en-US" dirty="0"/>
              <a:t> </a:t>
            </a:r>
            <a:r>
              <a:rPr lang="en-US" dirty="0" err="1"/>
              <a:t>dla</a:t>
            </a:r>
            <a:r>
              <a:rPr lang="en-US" dirty="0"/>
              <a:t> </a:t>
            </a:r>
            <a:r>
              <a:rPr lang="en-US" dirty="0" err="1"/>
              <a:t>obłąkanych</a:t>
            </a:r>
            <a:r>
              <a:rPr lang="en-US" dirty="0"/>
              <a:t> w Pesaro.</a:t>
            </a:r>
          </a:p>
          <a:p>
            <a:r>
              <a:rPr lang="en-US" dirty="0"/>
              <a:t>Od </a:t>
            </a:r>
            <a:r>
              <a:rPr lang="en-US" dirty="0" err="1"/>
              <a:t>roku</a:t>
            </a:r>
            <a:r>
              <a:rPr lang="en-US" dirty="0"/>
              <a:t> 1876 </a:t>
            </a:r>
            <a:r>
              <a:rPr lang="en-US" dirty="0" err="1"/>
              <a:t>pracował</a:t>
            </a:r>
            <a:r>
              <a:rPr lang="en-US" dirty="0"/>
              <a:t> w </a:t>
            </a:r>
            <a:r>
              <a:rPr lang="en-US" dirty="0" err="1"/>
              <a:t>zakładzie</a:t>
            </a:r>
            <a:r>
              <a:rPr lang="en-US" dirty="0"/>
              <a:t> </a:t>
            </a:r>
            <a:r>
              <a:rPr lang="en-US" dirty="0" err="1"/>
              <a:t>medycyny</a:t>
            </a:r>
            <a:r>
              <a:rPr lang="en-US" dirty="0"/>
              <a:t> </a:t>
            </a:r>
            <a:r>
              <a:rPr lang="en-US" dirty="0" err="1"/>
              <a:t>sądowej</a:t>
            </a:r>
            <a:r>
              <a:rPr lang="en-US" dirty="0"/>
              <a:t> </a:t>
            </a:r>
            <a:r>
              <a:rPr lang="pl-PL" dirty="0"/>
              <a:t>i</a:t>
            </a:r>
            <a:r>
              <a:rPr lang="en-US" dirty="0"/>
              <a:t> </a:t>
            </a:r>
            <a:r>
              <a:rPr lang="en-US" dirty="0" err="1"/>
              <a:t>higieny</a:t>
            </a:r>
            <a:r>
              <a:rPr lang="en-US" dirty="0"/>
              <a:t> </a:t>
            </a:r>
            <a:r>
              <a:rPr lang="en-US" dirty="0" err="1"/>
              <a:t>powszechnej</a:t>
            </a:r>
            <a:r>
              <a:rPr lang="en-US" dirty="0"/>
              <a:t> </a:t>
            </a:r>
            <a:r>
              <a:rPr lang="en-US" dirty="0" err="1"/>
              <a:t>na</a:t>
            </a:r>
            <a:r>
              <a:rPr lang="en-US" dirty="0"/>
              <a:t> </a:t>
            </a:r>
            <a:r>
              <a:rPr lang="pl-PL" dirty="0"/>
              <a:t>U</a:t>
            </a:r>
            <a:r>
              <a:rPr lang="en-US" dirty="0" err="1"/>
              <a:t>niwersytecie</a:t>
            </a:r>
            <a:r>
              <a:rPr lang="en-US" dirty="0"/>
              <a:t> </a:t>
            </a:r>
            <a:r>
              <a:rPr lang="en-US" dirty="0" err="1"/>
              <a:t>Turyńskim</a:t>
            </a:r>
            <a:r>
              <a:rPr lang="en-US" dirty="0"/>
              <a:t>.</a:t>
            </a:r>
          </a:p>
          <a:p>
            <a:r>
              <a:rPr lang="en-US" dirty="0"/>
              <a:t>W 1896 </a:t>
            </a:r>
            <a:r>
              <a:rPr lang="en-US" dirty="0" err="1"/>
              <a:t>został</a:t>
            </a:r>
            <a:r>
              <a:rPr lang="en-US" dirty="0"/>
              <a:t> </a:t>
            </a:r>
            <a:r>
              <a:rPr lang="en-US" dirty="0" err="1"/>
              <a:t>profesorem</a:t>
            </a:r>
            <a:r>
              <a:rPr lang="en-US" dirty="0"/>
              <a:t> </a:t>
            </a:r>
            <a:r>
              <a:rPr lang="en-US" dirty="0" err="1"/>
              <a:t>psychiatrii</a:t>
            </a:r>
            <a:r>
              <a:rPr lang="en-US" dirty="0"/>
              <a:t>, a </a:t>
            </a:r>
            <a:r>
              <a:rPr lang="en-US" dirty="0" err="1"/>
              <a:t>dziesięć</a:t>
            </a:r>
            <a:r>
              <a:rPr lang="en-US" dirty="0"/>
              <a:t> </a:t>
            </a:r>
            <a:r>
              <a:rPr lang="en-US" dirty="0" err="1"/>
              <a:t>lat</a:t>
            </a:r>
            <a:r>
              <a:rPr lang="en-US" dirty="0"/>
              <a:t> </a:t>
            </a:r>
            <a:r>
              <a:rPr lang="en-US" dirty="0" err="1"/>
              <a:t>później</a:t>
            </a:r>
            <a:r>
              <a:rPr lang="en-US" dirty="0"/>
              <a:t> </a:t>
            </a:r>
            <a:r>
              <a:rPr lang="en-US" dirty="0" err="1"/>
              <a:t>profesorem</a:t>
            </a:r>
            <a:r>
              <a:rPr lang="en-US" dirty="0"/>
              <a:t> </a:t>
            </a:r>
            <a:r>
              <a:rPr lang="en-US" dirty="0" err="1"/>
              <a:t>antropologii</a:t>
            </a:r>
            <a:r>
              <a:rPr lang="en-US" dirty="0"/>
              <a:t> </a:t>
            </a:r>
            <a:r>
              <a:rPr lang="en-US" dirty="0" err="1"/>
              <a:t>kryminalnej</a:t>
            </a:r>
            <a:r>
              <a:rPr lang="en-US" dirty="0"/>
              <a:t>. </a:t>
            </a:r>
          </a:p>
          <a:p>
            <a:r>
              <a:rPr lang="en-US" dirty="0" err="1"/>
              <a:t>Umarł</a:t>
            </a:r>
            <a:r>
              <a:rPr lang="en-US" dirty="0"/>
              <a:t> </a:t>
            </a:r>
            <a:r>
              <a:rPr lang="en-US" dirty="0" err="1"/>
              <a:t>na</a:t>
            </a:r>
            <a:r>
              <a:rPr lang="en-US" dirty="0"/>
              <a:t> </a:t>
            </a:r>
            <a:r>
              <a:rPr lang="en-US" dirty="0" err="1"/>
              <a:t>niewydolność</a:t>
            </a:r>
            <a:r>
              <a:rPr lang="en-US" dirty="0"/>
              <a:t> </a:t>
            </a:r>
            <a:r>
              <a:rPr lang="en-US" dirty="0" err="1"/>
              <a:t>serca</a:t>
            </a:r>
            <a:r>
              <a:rPr lang="en-US" dirty="0"/>
              <a:t> 19 </a:t>
            </a:r>
            <a:r>
              <a:rPr lang="en-US" dirty="0" err="1"/>
              <a:t>października</a:t>
            </a:r>
            <a:r>
              <a:rPr lang="en-US" dirty="0"/>
              <a:t> 1909 </a:t>
            </a:r>
            <a:r>
              <a:rPr lang="en-US" dirty="0" err="1"/>
              <a:t>roku</a:t>
            </a:r>
            <a:r>
              <a:rPr lang="en-US" dirty="0"/>
              <a:t> w </a:t>
            </a:r>
            <a:r>
              <a:rPr lang="en-US" dirty="0" err="1"/>
              <a:t>Turynie</a:t>
            </a:r>
            <a:r>
              <a:rPr lang="en-US" dirty="0"/>
              <a:t>.</a:t>
            </a:r>
          </a:p>
          <a:p>
            <a:endParaRPr lang="pl-PL" dirty="0"/>
          </a:p>
        </p:txBody>
      </p:sp>
      <p:sp>
        <p:nvSpPr>
          <p:cNvPr id="4" name="Prostokąt 3"/>
          <p:cNvSpPr/>
          <p:nvPr/>
        </p:nvSpPr>
        <p:spPr>
          <a:xfrm>
            <a:off x="549275" y="5610007"/>
            <a:ext cx="8337295" cy="923330"/>
          </a:xfrm>
          <a:prstGeom prst="rect">
            <a:avLst/>
          </a:prstGeom>
        </p:spPr>
        <p:txBody>
          <a:bodyPr wrap="square">
            <a:spAutoFit/>
          </a:bodyPr>
          <a:lstStyle/>
          <a:p>
            <a:pPr algn="ctr"/>
            <a:r>
              <a:rPr lang="en-US" dirty="0" err="1"/>
              <a:t>Włoski</a:t>
            </a:r>
            <a:r>
              <a:rPr lang="en-US" dirty="0"/>
              <a:t> </a:t>
            </a:r>
            <a:r>
              <a:rPr lang="en-US" dirty="0" err="1"/>
              <a:t>psychiatra</a:t>
            </a:r>
            <a:r>
              <a:rPr lang="en-US" dirty="0"/>
              <a:t>, </a:t>
            </a:r>
            <a:r>
              <a:rPr lang="en-US" dirty="0" err="1"/>
              <a:t>kryminolog</a:t>
            </a:r>
            <a:r>
              <a:rPr lang="en-US" dirty="0"/>
              <a:t> </a:t>
            </a:r>
            <a:r>
              <a:rPr lang="en-US" dirty="0" err="1"/>
              <a:t>i</a:t>
            </a:r>
            <a:r>
              <a:rPr lang="en-US" dirty="0"/>
              <a:t> </a:t>
            </a:r>
            <a:r>
              <a:rPr lang="en-US" dirty="0" err="1"/>
              <a:t>antropolog</a:t>
            </a:r>
            <a:r>
              <a:rPr lang="en-US" dirty="0"/>
              <a:t> </a:t>
            </a:r>
            <a:r>
              <a:rPr lang="en-US" dirty="0" err="1"/>
              <a:t>fizyczny</a:t>
            </a:r>
            <a:r>
              <a:rPr lang="en-US" dirty="0"/>
              <a:t>.</a:t>
            </a:r>
            <a:endParaRPr lang="pl-PL" dirty="0"/>
          </a:p>
          <a:p>
            <a:pPr algn="ctr"/>
            <a:r>
              <a:rPr lang="en-US" dirty="0"/>
              <a:t> </a:t>
            </a:r>
            <a:r>
              <a:rPr lang="en-US" dirty="0" err="1"/>
              <a:t>Twórca</a:t>
            </a:r>
            <a:r>
              <a:rPr lang="en-US" dirty="0"/>
              <a:t> </a:t>
            </a:r>
            <a:r>
              <a:rPr lang="en-US" dirty="0" err="1"/>
              <a:t>włoskiej</a:t>
            </a:r>
            <a:r>
              <a:rPr lang="en-US" dirty="0"/>
              <a:t> </a:t>
            </a:r>
            <a:r>
              <a:rPr lang="en-US" dirty="0" err="1"/>
              <a:t>szkoły</a:t>
            </a:r>
            <a:r>
              <a:rPr lang="en-US" dirty="0"/>
              <a:t> </a:t>
            </a:r>
            <a:r>
              <a:rPr lang="en-US" dirty="0" err="1"/>
              <a:t>pozytywistycznej</a:t>
            </a:r>
            <a:r>
              <a:rPr lang="en-US" dirty="0"/>
              <a:t> w </a:t>
            </a:r>
            <a:endParaRPr lang="pl-PL" dirty="0"/>
          </a:p>
          <a:p>
            <a:pPr algn="ctr"/>
            <a:r>
              <a:rPr lang="en-US" dirty="0" err="1"/>
              <a:t>kryminologii</a:t>
            </a:r>
            <a:r>
              <a:rPr lang="en-US" dirty="0"/>
              <a:t>. Propagator </a:t>
            </a:r>
            <a:r>
              <a:rPr lang="en-US" dirty="0" err="1"/>
              <a:t>antropometrii</a:t>
            </a:r>
            <a:r>
              <a:rPr lang="en-US" dirty="0"/>
              <a:t>.</a:t>
            </a:r>
            <a:endParaRPr lang="pl-PL" dirty="0"/>
          </a:p>
        </p:txBody>
      </p:sp>
    </p:spTree>
    <p:extLst>
      <p:ext uri="{BB962C8B-B14F-4D97-AF65-F5344CB8AC3E}">
        <p14:creationId xmlns:p14="http://schemas.microsoft.com/office/powerpoint/2010/main" val="516311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Wykład 1</a:t>
            </a:r>
          </a:p>
        </p:txBody>
      </p:sp>
      <p:sp>
        <p:nvSpPr>
          <p:cNvPr id="3" name="Symbol zastępczy zawartości 2"/>
          <p:cNvSpPr>
            <a:spLocks noGrp="1"/>
          </p:cNvSpPr>
          <p:nvPr>
            <p:ph idx="1"/>
          </p:nvPr>
        </p:nvSpPr>
        <p:spPr/>
        <p:txBody>
          <a:bodyPr>
            <a:normAutofit/>
          </a:bodyPr>
          <a:lstStyle/>
          <a:p>
            <a:pPr marL="0" indent="0" algn="ctr">
              <a:buNone/>
            </a:pPr>
            <a:r>
              <a:rPr lang="pl-PL" sz="5400" b="1" dirty="0"/>
              <a:t>Wybrane teorie kryminologiczne</a:t>
            </a:r>
          </a:p>
        </p:txBody>
      </p:sp>
      <p:sp>
        <p:nvSpPr>
          <p:cNvPr id="4" name="PoleTekstowe 3"/>
          <p:cNvSpPr txBox="1"/>
          <p:nvPr/>
        </p:nvSpPr>
        <p:spPr>
          <a:xfrm>
            <a:off x="6116716" y="5943601"/>
            <a:ext cx="3312808" cy="369332"/>
          </a:xfrm>
          <a:prstGeom prst="rect">
            <a:avLst/>
          </a:prstGeom>
          <a:noFill/>
        </p:spPr>
        <p:txBody>
          <a:bodyPr wrap="square" rtlCol="0">
            <a:spAutoFit/>
          </a:bodyPr>
          <a:lstStyle/>
          <a:p>
            <a:r>
              <a:rPr lang="pl-PL" dirty="0"/>
              <a:t>Dr Emilia Truskolaska </a:t>
            </a:r>
          </a:p>
        </p:txBody>
      </p:sp>
    </p:spTree>
    <p:extLst>
      <p:ext uri="{BB962C8B-B14F-4D97-AF65-F5344CB8AC3E}">
        <p14:creationId xmlns:p14="http://schemas.microsoft.com/office/powerpoint/2010/main" val="2536007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Cechy anatomiczne przestępców</a:t>
            </a:r>
          </a:p>
        </p:txBody>
      </p:sp>
      <p:sp>
        <p:nvSpPr>
          <p:cNvPr id="3" name="Symbol zastępczy zawartości 2"/>
          <p:cNvSpPr>
            <a:spLocks noGrp="1"/>
          </p:cNvSpPr>
          <p:nvPr>
            <p:ph idx="1"/>
          </p:nvPr>
        </p:nvSpPr>
        <p:spPr/>
        <p:txBody>
          <a:bodyPr>
            <a:normAutofit fontScale="92500" lnSpcReduction="10000"/>
          </a:bodyPr>
          <a:lstStyle/>
          <a:p>
            <a:r>
              <a:rPr lang="pl-PL" dirty="0"/>
              <a:t>Odstające uszy;</a:t>
            </a:r>
          </a:p>
          <a:p>
            <a:r>
              <a:rPr lang="pl-PL" dirty="0"/>
              <a:t>Wystające kości policzkowe;</a:t>
            </a:r>
          </a:p>
          <a:p>
            <a:r>
              <a:rPr lang="pl-PL" dirty="0"/>
              <a:t>Rzadki zarost;</a:t>
            </a:r>
          </a:p>
          <a:p>
            <a:r>
              <a:rPr lang="pl-PL" dirty="0"/>
              <a:t>Asymetria czaszki;</a:t>
            </a:r>
          </a:p>
          <a:p>
            <a:r>
              <a:rPr lang="pl-PL" dirty="0"/>
              <a:t>Wysunięcie szczęki do przodu;</a:t>
            </a:r>
          </a:p>
          <a:p>
            <a:r>
              <a:rPr lang="pl-PL" dirty="0"/>
              <a:t>Niewielka kość czołowa;</a:t>
            </a:r>
          </a:p>
          <a:p>
            <a:r>
              <a:rPr lang="pl-PL" dirty="0"/>
              <a:t>Silnie rozwinięte łuki nad brwiami;</a:t>
            </a:r>
          </a:p>
          <a:p>
            <a:r>
              <a:rPr lang="pl-PL" dirty="0"/>
              <a:t>Silnie rozwinięta dolna szczęka.</a:t>
            </a:r>
          </a:p>
          <a:p>
            <a:endParaRPr lang="pl-PL" dirty="0"/>
          </a:p>
        </p:txBody>
      </p:sp>
    </p:spTree>
    <p:extLst>
      <p:ext uri="{BB962C8B-B14F-4D97-AF65-F5344CB8AC3E}">
        <p14:creationId xmlns:p14="http://schemas.microsoft.com/office/powerpoint/2010/main" val="456835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dirty="0"/>
              <a:t>Przykładowe rysopisy przestępcy wg teorii Lombroso</a:t>
            </a:r>
          </a:p>
        </p:txBody>
      </p:sp>
      <p:pic>
        <p:nvPicPr>
          <p:cNvPr id="6" name="Obraz 9" descr="Obraz zawierający tekst, książka&#10;&#10;Opis wygenerowany przy bardzo wysokim poziomie pewności">
            <a:extLst>
              <a:ext uri="{FF2B5EF4-FFF2-40B4-BE49-F238E27FC236}">
                <a16:creationId xmlns:a16="http://schemas.microsoft.com/office/drawing/2014/main" id="{F6C1D57A-5AA0-4E7B-92BC-719D8A16F76C}"/>
              </a:ext>
            </a:extLst>
          </p:cNvPr>
          <p:cNvPicPr>
            <a:picLocks noGrp="1" noChangeAspect="1"/>
          </p:cNvPicPr>
          <p:nvPr>
            <p:ph sz="half" idx="1"/>
          </p:nvPr>
        </p:nvPicPr>
        <p:blipFill>
          <a:blip r:embed="rId2"/>
          <a:stretch>
            <a:fillRect/>
          </a:stretch>
        </p:blipFill>
        <p:spPr>
          <a:xfrm>
            <a:off x="241380" y="1444532"/>
            <a:ext cx="3392406" cy="5235028"/>
          </a:xfrm>
          <a:prstGeom prst="rect">
            <a:avLst/>
          </a:prstGeom>
        </p:spPr>
      </p:pic>
      <p:pic>
        <p:nvPicPr>
          <p:cNvPr id="7" name="Obraz 11" descr="Obraz zawierający tekst, książka&#10;&#10;Opis wygenerowany przy bardzo wysokim poziomie pewności">
            <a:extLst>
              <a:ext uri="{FF2B5EF4-FFF2-40B4-BE49-F238E27FC236}">
                <a16:creationId xmlns:a16="http://schemas.microsoft.com/office/drawing/2014/main" id="{0A70FBE4-EA23-4C96-BBE9-C2FE5B98ADF7}"/>
              </a:ext>
            </a:extLst>
          </p:cNvPr>
          <p:cNvPicPr>
            <a:picLocks noChangeAspect="1"/>
          </p:cNvPicPr>
          <p:nvPr/>
        </p:nvPicPr>
        <p:blipFill>
          <a:blip r:embed="rId3"/>
          <a:stretch>
            <a:fillRect/>
          </a:stretch>
        </p:blipFill>
        <p:spPr>
          <a:xfrm>
            <a:off x="5112425" y="1579408"/>
            <a:ext cx="3195892" cy="5185328"/>
          </a:xfrm>
          <a:prstGeom prst="rect">
            <a:avLst/>
          </a:prstGeom>
        </p:spPr>
      </p:pic>
    </p:spTree>
    <p:extLst>
      <p:ext uri="{BB962C8B-B14F-4D97-AF65-F5344CB8AC3E}">
        <p14:creationId xmlns:p14="http://schemas.microsoft.com/office/powerpoint/2010/main" val="3438938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a:t>Odrębności w zakresie funkcjonowania psychiki i zachowania</a:t>
            </a:r>
          </a:p>
        </p:txBody>
      </p:sp>
      <p:sp>
        <p:nvSpPr>
          <p:cNvPr id="3" name="Symbol zastępczy zawartości 2"/>
          <p:cNvSpPr>
            <a:spLocks noGrp="1"/>
          </p:cNvSpPr>
          <p:nvPr>
            <p:ph idx="1"/>
          </p:nvPr>
        </p:nvSpPr>
        <p:spPr/>
        <p:txBody>
          <a:bodyPr/>
          <a:lstStyle/>
          <a:p>
            <a:r>
              <a:rPr lang="pl-PL" dirty="0"/>
              <a:t>Większa od przeciętnej sprawność zmysłów;</a:t>
            </a:r>
          </a:p>
          <a:p>
            <a:r>
              <a:rPr lang="pl-PL" dirty="0"/>
              <a:t>Brak wyrzutów sumienia;</a:t>
            </a:r>
          </a:p>
          <a:p>
            <a:r>
              <a:rPr lang="pl-PL" dirty="0"/>
              <a:t>Cynizm;</a:t>
            </a:r>
          </a:p>
          <a:p>
            <a:r>
              <a:rPr lang="pl-PL" dirty="0"/>
              <a:t>Impulsywność;</a:t>
            </a:r>
          </a:p>
          <a:p>
            <a:r>
              <a:rPr lang="pl-PL" dirty="0"/>
              <a:t>Posługiwanie się gwarą przestępców;</a:t>
            </a:r>
          </a:p>
          <a:p>
            <a:r>
              <a:rPr lang="pl-PL" dirty="0"/>
              <a:t>Tatuowanie się.</a:t>
            </a:r>
          </a:p>
          <a:p>
            <a:endParaRPr lang="pl-PL" dirty="0"/>
          </a:p>
        </p:txBody>
      </p:sp>
    </p:spTree>
    <p:extLst>
      <p:ext uri="{BB962C8B-B14F-4D97-AF65-F5344CB8AC3E}">
        <p14:creationId xmlns:p14="http://schemas.microsoft.com/office/powerpoint/2010/main" val="2580708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72BC1C61-B8C7-41B3-9951-C6ACAAA8D5DB}"/>
              </a:ext>
            </a:extLst>
          </p:cNvPr>
          <p:cNvSpPr txBox="1">
            <a:spLocks/>
          </p:cNvSpPr>
          <p:nvPr/>
        </p:nvSpPr>
        <p:spPr>
          <a:xfrm>
            <a:off x="696479" y="370332"/>
            <a:ext cx="7729728" cy="118872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pl-PL" dirty="0"/>
              <a:t>Typologia przestępców</a:t>
            </a:r>
          </a:p>
        </p:txBody>
      </p:sp>
      <p:sp>
        <p:nvSpPr>
          <p:cNvPr id="5" name="Symbol zastępczy zawartości 2">
            <a:extLst>
              <a:ext uri="{FF2B5EF4-FFF2-40B4-BE49-F238E27FC236}">
                <a16:creationId xmlns:a16="http://schemas.microsoft.com/office/drawing/2014/main" id="{AF77372A-5E9C-4298-A245-5BC70765AD94}"/>
              </a:ext>
            </a:extLst>
          </p:cNvPr>
          <p:cNvSpPr txBox="1">
            <a:spLocks/>
          </p:cNvSpPr>
          <p:nvPr/>
        </p:nvSpPr>
        <p:spPr>
          <a:xfrm>
            <a:off x="2231136" y="2638044"/>
            <a:ext cx="7729728" cy="3101983"/>
          </a:xfrm>
          <a:prstGeom prst="rect">
            <a:avLst/>
          </a:prstGeom>
        </p:spPr>
        <p:txBody>
          <a:bodyPr vert="horz" lIns="91440" tIns="45720" rIns="91440" bIns="45720" rtlCol="0" anchor="t">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pl-PL" sz="2000" dirty="0"/>
              <a:t>Przestępcy z epilepsją;</a:t>
            </a:r>
          </a:p>
          <a:p>
            <a:r>
              <a:rPr lang="pl-PL" sz="2000" dirty="0"/>
              <a:t>Przestępcy moralnie obłąkani;</a:t>
            </a:r>
          </a:p>
          <a:p>
            <a:r>
              <a:rPr lang="pl-PL" sz="2000" dirty="0"/>
              <a:t>Przestępcy urodzeni;</a:t>
            </a:r>
          </a:p>
          <a:p>
            <a:r>
              <a:rPr lang="pl-PL" sz="2000" dirty="0"/>
              <a:t>Przestępcy przypadkowi;</a:t>
            </a:r>
          </a:p>
          <a:p>
            <a:r>
              <a:rPr lang="pl-PL" sz="2000" dirty="0"/>
              <a:t>Przestępcy z afektu.</a:t>
            </a:r>
          </a:p>
        </p:txBody>
      </p:sp>
    </p:spTree>
    <p:extLst>
      <p:ext uri="{BB962C8B-B14F-4D97-AF65-F5344CB8AC3E}">
        <p14:creationId xmlns:p14="http://schemas.microsoft.com/office/powerpoint/2010/main" val="116322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lgn="ctr">
              <a:buNone/>
            </a:pPr>
            <a:endParaRPr lang="pl-PL" sz="4800" b="1" dirty="0"/>
          </a:p>
          <a:p>
            <a:pPr marL="0" indent="0" algn="ctr">
              <a:buNone/>
            </a:pPr>
            <a:r>
              <a:rPr lang="pl-PL" sz="4800" b="1" dirty="0"/>
              <a:t>TEORIA KONFLIKTU SPOŁECZNEGO</a:t>
            </a:r>
          </a:p>
        </p:txBody>
      </p:sp>
    </p:spTree>
    <p:extLst>
      <p:ext uri="{BB962C8B-B14F-4D97-AF65-F5344CB8AC3E}">
        <p14:creationId xmlns:p14="http://schemas.microsoft.com/office/powerpoint/2010/main" val="2441340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29317" y="1600201"/>
            <a:ext cx="8362234" cy="4343400"/>
          </a:xfrm>
        </p:spPr>
        <p:txBody>
          <a:bodyPr/>
          <a:lstStyle/>
          <a:p>
            <a:endParaRPr lang="pl-PL" dirty="0"/>
          </a:p>
          <a:p>
            <a:endParaRPr lang="pl-PL" dirty="0"/>
          </a:p>
          <a:p>
            <a:pPr algn="r"/>
            <a:endParaRPr lang="pl-PL" dirty="0"/>
          </a:p>
          <a:p>
            <a:pPr algn="r"/>
            <a:endParaRPr lang="pl-PL" dirty="0"/>
          </a:p>
          <a:p>
            <a:pPr algn="r"/>
            <a:r>
              <a:rPr lang="pl-PL" dirty="0"/>
              <a:t>KRYMINOLOGIA KONFLIKTOWA	KRYMINOLOGIA RADYKALNA </a:t>
            </a:r>
          </a:p>
          <a:p>
            <a:pPr marL="0" indent="0" algn="r">
              <a:buNone/>
            </a:pPr>
            <a:r>
              <a:rPr lang="pl-PL" dirty="0"/>
              <a:t>(KRYTYCZNA)</a:t>
            </a:r>
          </a:p>
          <a:p>
            <a:endParaRPr lang="pl-PL" dirty="0"/>
          </a:p>
          <a:p>
            <a:endParaRPr lang="pl-PL" dirty="0"/>
          </a:p>
        </p:txBody>
      </p:sp>
      <p:sp>
        <p:nvSpPr>
          <p:cNvPr id="4" name="Prostokąt 3"/>
          <p:cNvSpPr/>
          <p:nvPr/>
        </p:nvSpPr>
        <p:spPr>
          <a:xfrm>
            <a:off x="1133874" y="2027095"/>
            <a:ext cx="6876251" cy="523220"/>
          </a:xfrm>
          <a:prstGeom prst="rect">
            <a:avLst/>
          </a:prstGeom>
        </p:spPr>
        <p:txBody>
          <a:bodyPr wrap="none">
            <a:spAutoFit/>
          </a:bodyPr>
          <a:lstStyle/>
          <a:p>
            <a:pPr algn="ctr"/>
            <a:r>
              <a:rPr lang="pl-PL" sz="2800" dirty="0"/>
              <a:t>KONFLIKTY SPOŁECZNE (DWA NURTY)</a:t>
            </a:r>
          </a:p>
        </p:txBody>
      </p:sp>
      <p:cxnSp>
        <p:nvCxnSpPr>
          <p:cNvPr id="5" name="Łącznik prosty ze strzałką 4"/>
          <p:cNvCxnSpPr/>
          <p:nvPr/>
        </p:nvCxnSpPr>
        <p:spPr>
          <a:xfrm flipH="1">
            <a:off x="1801041" y="2775527"/>
            <a:ext cx="840509" cy="8774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Łącznik prosty ze strzałką 5"/>
          <p:cNvCxnSpPr/>
          <p:nvPr/>
        </p:nvCxnSpPr>
        <p:spPr>
          <a:xfrm>
            <a:off x="6761018" y="2775527"/>
            <a:ext cx="766618" cy="8774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659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Kryminologia konfliktowa</a:t>
            </a:r>
          </a:p>
        </p:txBody>
      </p:sp>
      <p:sp>
        <p:nvSpPr>
          <p:cNvPr id="3" name="Symbol zastępczy zawartości 2"/>
          <p:cNvSpPr>
            <a:spLocks noGrp="1"/>
          </p:cNvSpPr>
          <p:nvPr>
            <p:ph idx="1"/>
          </p:nvPr>
        </p:nvSpPr>
        <p:spPr/>
        <p:txBody>
          <a:bodyPr/>
          <a:lstStyle/>
          <a:p>
            <a:r>
              <a:rPr lang="pl-PL" dirty="0"/>
              <a:t>Analiza konfliktowa - Thomas Bernard</a:t>
            </a:r>
          </a:p>
          <a:p>
            <a:r>
              <a:rPr lang="pl-PL" dirty="0"/>
              <a:t>Teoria konfliktu grupowego – George B. </a:t>
            </a:r>
            <a:r>
              <a:rPr lang="pl-PL" dirty="0" err="1"/>
              <a:t>Vold</a:t>
            </a:r>
            <a:endParaRPr lang="pl-PL" dirty="0"/>
          </a:p>
          <a:p>
            <a:r>
              <a:rPr lang="pl-PL" dirty="0"/>
              <a:t>Teoria kryminalizacji – Austin </a:t>
            </a:r>
            <a:r>
              <a:rPr lang="pl-PL" dirty="0" err="1"/>
              <a:t>Turk</a:t>
            </a:r>
            <a:endParaRPr lang="pl-PL" dirty="0"/>
          </a:p>
          <a:p>
            <a:r>
              <a:rPr lang="pl-PL" dirty="0"/>
              <a:t>Koncepcja społecznej rzeczywistości przestępstwa – Richard </a:t>
            </a:r>
            <a:r>
              <a:rPr lang="pl-PL" dirty="0" err="1"/>
              <a:t>Quinney</a:t>
            </a:r>
            <a:endParaRPr lang="pl-PL" dirty="0"/>
          </a:p>
          <a:p>
            <a:endParaRPr lang="pl-PL" dirty="0"/>
          </a:p>
        </p:txBody>
      </p:sp>
    </p:spTree>
    <p:extLst>
      <p:ext uri="{BB962C8B-B14F-4D97-AF65-F5344CB8AC3E}">
        <p14:creationId xmlns:p14="http://schemas.microsoft.com/office/powerpoint/2010/main" val="740888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4800" dirty="0"/>
              <a:t>Analiza konfliktowa - Thomas Bernard</a:t>
            </a:r>
            <a:endParaRPr lang="pl-PL" dirty="0"/>
          </a:p>
        </p:txBody>
      </p:sp>
      <p:sp>
        <p:nvSpPr>
          <p:cNvPr id="3" name="Symbol zastępczy zawartości 2"/>
          <p:cNvSpPr>
            <a:spLocks noGrp="1"/>
          </p:cNvSpPr>
          <p:nvPr>
            <p:ph idx="1"/>
          </p:nvPr>
        </p:nvSpPr>
        <p:spPr/>
        <p:txBody>
          <a:bodyPr/>
          <a:lstStyle/>
          <a:p>
            <a:r>
              <a:rPr lang="pl-PL" dirty="0"/>
              <a:t>Lata 80. XX w.</a:t>
            </a:r>
          </a:p>
          <a:p>
            <a:r>
              <a:rPr lang="pl-PL" dirty="0"/>
              <a:t>Wartości i interesy jednostek to pochodne warunków, w jakich żyją ludzie</a:t>
            </a:r>
          </a:p>
          <a:p>
            <a:r>
              <a:rPr lang="pl-PL" dirty="0"/>
              <a:t>Bardzo zróżnicowane warunki (powiązane ze zróżnicowaniem struktury społeczeństw)</a:t>
            </a:r>
          </a:p>
          <a:p>
            <a:r>
              <a:rPr lang="pl-PL" dirty="0"/>
              <a:t>Bardzo duża liczba konfliktów pomiędzy grupami</a:t>
            </a:r>
          </a:p>
          <a:p>
            <a:endParaRPr lang="pl-PL" dirty="0"/>
          </a:p>
        </p:txBody>
      </p:sp>
    </p:spTree>
    <p:extLst>
      <p:ext uri="{BB962C8B-B14F-4D97-AF65-F5344CB8AC3E}">
        <p14:creationId xmlns:p14="http://schemas.microsoft.com/office/powerpoint/2010/main" val="1596494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F644CA-0141-D2E7-672F-B0B97B03D8F0}"/>
              </a:ext>
            </a:extLst>
          </p:cNvPr>
          <p:cNvSpPr>
            <a:spLocks noGrp="1"/>
          </p:cNvSpPr>
          <p:nvPr>
            <p:ph type="title"/>
          </p:nvPr>
        </p:nvSpPr>
        <p:spPr>
          <a:xfrm>
            <a:off x="549275" y="107576"/>
            <a:ext cx="8042276" cy="806823"/>
          </a:xfrm>
        </p:spPr>
        <p:txBody>
          <a:bodyPr/>
          <a:lstStyle/>
          <a:p>
            <a:r>
              <a:rPr lang="pl-PL" sz="2800" dirty="0"/>
              <a:t>Teoria konfliktu grupowego – George B. </a:t>
            </a:r>
            <a:r>
              <a:rPr lang="pl-PL" sz="2800" dirty="0" err="1"/>
              <a:t>Vold</a:t>
            </a:r>
            <a:endParaRPr lang="pl-PL" sz="2800" dirty="0"/>
          </a:p>
        </p:txBody>
      </p:sp>
      <p:sp>
        <p:nvSpPr>
          <p:cNvPr id="3" name="Symbol zastępczy zawartości 2">
            <a:extLst>
              <a:ext uri="{FF2B5EF4-FFF2-40B4-BE49-F238E27FC236}">
                <a16:creationId xmlns:a16="http://schemas.microsoft.com/office/drawing/2014/main" id="{1875BD80-D62B-4C08-5CB3-FC5DA55E3C9A}"/>
              </a:ext>
            </a:extLst>
          </p:cNvPr>
          <p:cNvSpPr>
            <a:spLocks noGrp="1"/>
          </p:cNvSpPr>
          <p:nvPr>
            <p:ph idx="1"/>
          </p:nvPr>
        </p:nvSpPr>
        <p:spPr>
          <a:xfrm>
            <a:off x="549275" y="1970843"/>
            <a:ext cx="8042276" cy="3972758"/>
          </a:xfrm>
        </p:spPr>
        <p:txBody>
          <a:bodyPr/>
          <a:lstStyle/>
          <a:p>
            <a:r>
              <a:rPr lang="pl-PL" dirty="0"/>
              <a:t>Wywodzi się z koncepcji Georga </a:t>
            </a:r>
            <a:r>
              <a:rPr lang="pl-PL" dirty="0" err="1"/>
              <a:t>Simmla</a:t>
            </a:r>
            <a:endParaRPr lang="pl-PL" dirty="0"/>
          </a:p>
          <a:p>
            <a:r>
              <a:rPr lang="pl-PL" dirty="0"/>
              <a:t>Lata 90. XX w. </a:t>
            </a:r>
          </a:p>
          <a:p>
            <a:r>
              <a:rPr lang="pl-PL" dirty="0"/>
              <a:t>Przestępstwo jako zachowanie członków grupy mniejszościowej</a:t>
            </a:r>
          </a:p>
          <a:p>
            <a:r>
              <a:rPr lang="pl-PL" dirty="0"/>
              <a:t>Ma ograniczony zasięg</a:t>
            </a:r>
          </a:p>
          <a:p>
            <a:endParaRPr lang="pl-PL" dirty="0"/>
          </a:p>
        </p:txBody>
      </p:sp>
    </p:spTree>
    <p:extLst>
      <p:ext uri="{BB962C8B-B14F-4D97-AF65-F5344CB8AC3E}">
        <p14:creationId xmlns:p14="http://schemas.microsoft.com/office/powerpoint/2010/main" val="923416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BF7C5BB-5932-A605-F11D-D197BACF66AA}"/>
              </a:ext>
            </a:extLst>
          </p:cNvPr>
          <p:cNvSpPr>
            <a:spLocks noGrp="1"/>
          </p:cNvSpPr>
          <p:nvPr>
            <p:ph type="title"/>
          </p:nvPr>
        </p:nvSpPr>
        <p:spPr>
          <a:xfrm>
            <a:off x="549275" y="107576"/>
            <a:ext cx="8042276" cy="913356"/>
          </a:xfrm>
        </p:spPr>
        <p:txBody>
          <a:bodyPr/>
          <a:lstStyle/>
          <a:p>
            <a:r>
              <a:rPr lang="pl-PL" sz="2800" dirty="0"/>
              <a:t>Teoria kryminalizacji – Austin </a:t>
            </a:r>
            <a:r>
              <a:rPr lang="pl-PL" sz="2800" dirty="0" err="1"/>
              <a:t>Turk</a:t>
            </a:r>
            <a:endParaRPr lang="pl-PL" sz="2800" dirty="0"/>
          </a:p>
        </p:txBody>
      </p:sp>
      <p:sp>
        <p:nvSpPr>
          <p:cNvPr id="3" name="Symbol zastępczy zawartości 2">
            <a:extLst>
              <a:ext uri="{FF2B5EF4-FFF2-40B4-BE49-F238E27FC236}">
                <a16:creationId xmlns:a16="http://schemas.microsoft.com/office/drawing/2014/main" id="{BDE7A552-CED4-BDF7-60B9-BB1982FA7D50}"/>
              </a:ext>
            </a:extLst>
          </p:cNvPr>
          <p:cNvSpPr>
            <a:spLocks noGrp="1"/>
          </p:cNvSpPr>
          <p:nvPr>
            <p:ph idx="1"/>
          </p:nvPr>
        </p:nvSpPr>
        <p:spPr>
          <a:xfrm>
            <a:off x="549275" y="1713389"/>
            <a:ext cx="8042276" cy="4230211"/>
          </a:xfrm>
        </p:spPr>
        <p:txBody>
          <a:bodyPr/>
          <a:lstStyle/>
          <a:p>
            <a:r>
              <a:rPr lang="pl-PL" dirty="0"/>
              <a:t>Koniec lat 60. XX w. </a:t>
            </a:r>
          </a:p>
          <a:p>
            <a:r>
              <a:rPr lang="pl-PL" dirty="0"/>
              <a:t>Jest pierwszą we współczesnej kryminologii próbą stworzenia generalnej teorii kryminologicznej opartej na socjologicznej koncepcji konfliktu społecznego</a:t>
            </a:r>
          </a:p>
          <a:p>
            <a:r>
              <a:rPr lang="pl-PL" dirty="0"/>
              <a:t>Podział społeczeństwa na dwie grupy</a:t>
            </a:r>
          </a:p>
          <a:p>
            <a:r>
              <a:rPr lang="pl-PL" dirty="0"/>
              <a:t>Konflikt między władzą a poddanymi</a:t>
            </a:r>
          </a:p>
          <a:p>
            <a:endParaRPr lang="pl-PL" dirty="0"/>
          </a:p>
        </p:txBody>
      </p:sp>
    </p:spTree>
    <p:extLst>
      <p:ext uri="{BB962C8B-B14F-4D97-AF65-F5344CB8AC3E}">
        <p14:creationId xmlns:p14="http://schemas.microsoft.com/office/powerpoint/2010/main" val="3427663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lgn="ctr">
              <a:buNone/>
            </a:pPr>
            <a:r>
              <a:rPr lang="pl-PL" sz="5400" b="1" dirty="0"/>
              <a:t>Ekonomiczna teoria przestępczości </a:t>
            </a:r>
            <a:br>
              <a:rPr lang="pl-PL" sz="5400" b="1" dirty="0"/>
            </a:br>
            <a:r>
              <a:rPr lang="pl-PL" sz="5400" dirty="0"/>
              <a:t>(neoklasyczny nurt kryminologii)</a:t>
            </a:r>
          </a:p>
        </p:txBody>
      </p:sp>
    </p:spTree>
    <p:extLst>
      <p:ext uri="{BB962C8B-B14F-4D97-AF65-F5344CB8AC3E}">
        <p14:creationId xmlns:p14="http://schemas.microsoft.com/office/powerpoint/2010/main" val="3889677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95B6C13-019C-32C5-BDFE-C347BD736184}"/>
              </a:ext>
            </a:extLst>
          </p:cNvPr>
          <p:cNvSpPr>
            <a:spLocks noGrp="1"/>
          </p:cNvSpPr>
          <p:nvPr>
            <p:ph type="title"/>
          </p:nvPr>
        </p:nvSpPr>
        <p:spPr>
          <a:xfrm>
            <a:off x="549275" y="107576"/>
            <a:ext cx="8042276" cy="1011010"/>
          </a:xfrm>
        </p:spPr>
        <p:txBody>
          <a:bodyPr/>
          <a:lstStyle/>
          <a:p>
            <a:r>
              <a:rPr lang="pl-PL" sz="2800" dirty="0"/>
              <a:t>Koncepcja społecznej rzeczywistości przestępstwa – Richard </a:t>
            </a:r>
            <a:r>
              <a:rPr lang="pl-PL" sz="2800" dirty="0" err="1"/>
              <a:t>Quinney</a:t>
            </a:r>
            <a:endParaRPr lang="pl-PL" sz="2800" dirty="0"/>
          </a:p>
        </p:txBody>
      </p:sp>
      <p:sp>
        <p:nvSpPr>
          <p:cNvPr id="3" name="Symbol zastępczy zawartości 2">
            <a:extLst>
              <a:ext uri="{FF2B5EF4-FFF2-40B4-BE49-F238E27FC236}">
                <a16:creationId xmlns:a16="http://schemas.microsoft.com/office/drawing/2014/main" id="{08930534-2C39-02EE-D813-1E1654177EE9}"/>
              </a:ext>
            </a:extLst>
          </p:cNvPr>
          <p:cNvSpPr>
            <a:spLocks noGrp="1"/>
          </p:cNvSpPr>
          <p:nvPr>
            <p:ph idx="1"/>
          </p:nvPr>
        </p:nvSpPr>
        <p:spPr>
          <a:xfrm>
            <a:off x="549275" y="1775533"/>
            <a:ext cx="8042276" cy="4168067"/>
          </a:xfrm>
        </p:spPr>
        <p:txBody>
          <a:bodyPr/>
          <a:lstStyle/>
          <a:p>
            <a:r>
              <a:rPr lang="pl-PL" dirty="0"/>
              <a:t>Lata 70. XX w. </a:t>
            </a:r>
          </a:p>
          <a:p>
            <a:r>
              <a:rPr lang="pl-PL" dirty="0"/>
              <a:t>Konflikt między grupą posiadającą władzę stanowienia prawa karnego a grupą nieposiadającą takiej władzy</a:t>
            </a:r>
          </a:p>
          <a:p>
            <a:r>
              <a:rPr lang="pl-PL" dirty="0"/>
              <a:t>Środki masowego przekazu – podstawowa rola w kształtowaniu świadomości społecznej na temat przestępczości</a:t>
            </a:r>
          </a:p>
          <a:p>
            <a:endParaRPr lang="pl-PL" dirty="0"/>
          </a:p>
        </p:txBody>
      </p:sp>
    </p:spTree>
    <p:extLst>
      <p:ext uri="{BB962C8B-B14F-4D97-AF65-F5344CB8AC3E}">
        <p14:creationId xmlns:p14="http://schemas.microsoft.com/office/powerpoint/2010/main" val="1049668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E5AEB47-5C1F-6336-BE84-066F5D3E7D3C}"/>
              </a:ext>
            </a:extLst>
          </p:cNvPr>
          <p:cNvSpPr>
            <a:spLocks noGrp="1"/>
          </p:cNvSpPr>
          <p:nvPr>
            <p:ph type="title"/>
          </p:nvPr>
        </p:nvSpPr>
        <p:spPr>
          <a:xfrm>
            <a:off x="549275" y="107576"/>
            <a:ext cx="8042276" cy="806823"/>
          </a:xfrm>
        </p:spPr>
        <p:txBody>
          <a:bodyPr/>
          <a:lstStyle/>
          <a:p>
            <a:r>
              <a:rPr lang="pl-PL" sz="2800" dirty="0"/>
              <a:t>KRYMINOLOGIA RADYKALNA (KRYTYCZNA)</a:t>
            </a:r>
          </a:p>
        </p:txBody>
      </p:sp>
      <p:sp>
        <p:nvSpPr>
          <p:cNvPr id="3" name="Symbol zastępczy zawartości 2">
            <a:extLst>
              <a:ext uri="{FF2B5EF4-FFF2-40B4-BE49-F238E27FC236}">
                <a16:creationId xmlns:a16="http://schemas.microsoft.com/office/drawing/2014/main" id="{6163F102-8B8A-DD27-A4A7-3887BC6E5E22}"/>
              </a:ext>
            </a:extLst>
          </p:cNvPr>
          <p:cNvSpPr>
            <a:spLocks noGrp="1"/>
          </p:cNvSpPr>
          <p:nvPr>
            <p:ph idx="1"/>
          </p:nvPr>
        </p:nvSpPr>
        <p:spPr>
          <a:xfrm>
            <a:off x="549275" y="2148395"/>
            <a:ext cx="8042276" cy="3795205"/>
          </a:xfrm>
        </p:spPr>
        <p:txBody>
          <a:bodyPr/>
          <a:lstStyle/>
          <a:p>
            <a:r>
              <a:rPr lang="pl-PL" dirty="0"/>
              <a:t>Kryminologia radykalna – Thomas Bernard</a:t>
            </a:r>
          </a:p>
          <a:p>
            <a:r>
              <a:rPr lang="pl-PL" dirty="0"/>
              <a:t>Nurt nowej kryminologii – I. Taylor, P. Walton, J. Young</a:t>
            </a:r>
          </a:p>
          <a:p>
            <a:r>
              <a:rPr lang="pl-PL" dirty="0"/>
              <a:t>Nurt abolicjonistyczny – N. Christie</a:t>
            </a:r>
          </a:p>
          <a:p>
            <a:endParaRPr lang="pl-PL" dirty="0"/>
          </a:p>
        </p:txBody>
      </p:sp>
    </p:spTree>
    <p:extLst>
      <p:ext uri="{BB962C8B-B14F-4D97-AF65-F5344CB8AC3E}">
        <p14:creationId xmlns:p14="http://schemas.microsoft.com/office/powerpoint/2010/main" val="3341922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4261B88-B2A4-1EB7-6D9C-4981D6292B51}"/>
              </a:ext>
            </a:extLst>
          </p:cNvPr>
          <p:cNvSpPr>
            <a:spLocks noGrp="1"/>
          </p:cNvSpPr>
          <p:nvPr>
            <p:ph type="title"/>
          </p:nvPr>
        </p:nvSpPr>
        <p:spPr/>
        <p:txBody>
          <a:bodyPr/>
          <a:lstStyle/>
          <a:p>
            <a:r>
              <a:rPr lang="pl-PL" sz="4800" dirty="0"/>
              <a:t>Kryminologia radykalna – Thomas Bernard</a:t>
            </a:r>
            <a:endParaRPr lang="pl-PL" dirty="0"/>
          </a:p>
        </p:txBody>
      </p:sp>
      <p:sp>
        <p:nvSpPr>
          <p:cNvPr id="3" name="Symbol zastępczy zawartości 2">
            <a:extLst>
              <a:ext uri="{FF2B5EF4-FFF2-40B4-BE49-F238E27FC236}">
                <a16:creationId xmlns:a16="http://schemas.microsoft.com/office/drawing/2014/main" id="{F55F9F7F-7E40-C781-2CC6-5FF7B0331969}"/>
              </a:ext>
            </a:extLst>
          </p:cNvPr>
          <p:cNvSpPr>
            <a:spLocks noGrp="1"/>
          </p:cNvSpPr>
          <p:nvPr>
            <p:ph idx="1"/>
          </p:nvPr>
        </p:nvSpPr>
        <p:spPr>
          <a:xfrm>
            <a:off x="549275" y="2068497"/>
            <a:ext cx="8042276" cy="3875104"/>
          </a:xfrm>
        </p:spPr>
        <p:txBody>
          <a:bodyPr/>
          <a:lstStyle/>
          <a:p>
            <a:r>
              <a:rPr lang="pl-PL" dirty="0"/>
              <a:t>Przełom lat 60. i 70. XX w. – USA i Europa Zachodnia</a:t>
            </a:r>
          </a:p>
          <a:p>
            <a:r>
              <a:rPr lang="pl-PL" dirty="0"/>
              <a:t>Brak zgodności co do podstawowych interesów i wartości poszczególnych jednostek oraz grup społecznych</a:t>
            </a:r>
          </a:p>
          <a:p>
            <a:r>
              <a:rPr lang="pl-PL" dirty="0"/>
              <a:t>Podział społeczeństwa na klasy (pracująca i panująca)</a:t>
            </a:r>
          </a:p>
          <a:p>
            <a:endParaRPr lang="pl-PL" dirty="0"/>
          </a:p>
        </p:txBody>
      </p:sp>
    </p:spTree>
    <p:extLst>
      <p:ext uri="{BB962C8B-B14F-4D97-AF65-F5344CB8AC3E}">
        <p14:creationId xmlns:p14="http://schemas.microsoft.com/office/powerpoint/2010/main" val="2413334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90A8D6-2770-EC0F-CD8A-2E5C329CA4EE}"/>
              </a:ext>
            </a:extLst>
          </p:cNvPr>
          <p:cNvSpPr>
            <a:spLocks noGrp="1"/>
          </p:cNvSpPr>
          <p:nvPr>
            <p:ph type="title"/>
          </p:nvPr>
        </p:nvSpPr>
        <p:spPr/>
        <p:txBody>
          <a:bodyPr/>
          <a:lstStyle/>
          <a:p>
            <a:r>
              <a:rPr lang="pl-PL" sz="2800" dirty="0"/>
              <a:t>Nurt nowej kryminologii – I. Taylor, P. Walton, J. Young</a:t>
            </a:r>
          </a:p>
        </p:txBody>
      </p:sp>
      <p:sp>
        <p:nvSpPr>
          <p:cNvPr id="3" name="Symbol zastępczy zawartości 2">
            <a:extLst>
              <a:ext uri="{FF2B5EF4-FFF2-40B4-BE49-F238E27FC236}">
                <a16:creationId xmlns:a16="http://schemas.microsoft.com/office/drawing/2014/main" id="{E00724FA-234B-35BD-2CB3-8783D6ECA7D8}"/>
              </a:ext>
            </a:extLst>
          </p:cNvPr>
          <p:cNvSpPr>
            <a:spLocks noGrp="1"/>
          </p:cNvSpPr>
          <p:nvPr>
            <p:ph idx="1"/>
          </p:nvPr>
        </p:nvSpPr>
        <p:spPr>
          <a:xfrm>
            <a:off x="549275" y="2166151"/>
            <a:ext cx="8042276" cy="3777450"/>
          </a:xfrm>
        </p:spPr>
        <p:txBody>
          <a:bodyPr/>
          <a:lstStyle/>
          <a:p>
            <a:r>
              <a:rPr lang="pl-PL" dirty="0"/>
              <a:t>Zapoczątkowany w 1973 r. w związku z opublikowaniem książki „Nowa kryminologia”</a:t>
            </a:r>
          </a:p>
          <a:p>
            <a:r>
              <a:rPr lang="pl-PL" dirty="0"/>
              <a:t>Krytyczna analiza koncepcji kryminologii pozytywistycznej</a:t>
            </a:r>
          </a:p>
          <a:p>
            <a:r>
              <a:rPr lang="pl-PL" dirty="0"/>
              <a:t>Istnienie pluralistycznego społeczeństwa</a:t>
            </a:r>
          </a:p>
          <a:p>
            <a:endParaRPr lang="pl-PL" dirty="0"/>
          </a:p>
        </p:txBody>
      </p:sp>
    </p:spTree>
    <p:extLst>
      <p:ext uri="{BB962C8B-B14F-4D97-AF65-F5344CB8AC3E}">
        <p14:creationId xmlns:p14="http://schemas.microsoft.com/office/powerpoint/2010/main" val="173150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6966EF-D71F-E214-CA58-C0666158DD89}"/>
              </a:ext>
            </a:extLst>
          </p:cNvPr>
          <p:cNvSpPr>
            <a:spLocks noGrp="1"/>
          </p:cNvSpPr>
          <p:nvPr>
            <p:ph type="title"/>
          </p:nvPr>
        </p:nvSpPr>
        <p:spPr/>
        <p:txBody>
          <a:bodyPr/>
          <a:lstStyle/>
          <a:p>
            <a:r>
              <a:rPr lang="pl-PL" sz="3600" dirty="0"/>
              <a:t>Nurt abolicjonistyczny – </a:t>
            </a:r>
            <a:br>
              <a:rPr lang="pl-PL" sz="3600" dirty="0"/>
            </a:br>
            <a:r>
              <a:rPr lang="pl-PL" sz="3600" dirty="0"/>
              <a:t>N. Christie</a:t>
            </a:r>
          </a:p>
        </p:txBody>
      </p:sp>
      <p:sp>
        <p:nvSpPr>
          <p:cNvPr id="3" name="Symbol zastępczy zawartości 2">
            <a:extLst>
              <a:ext uri="{FF2B5EF4-FFF2-40B4-BE49-F238E27FC236}">
                <a16:creationId xmlns:a16="http://schemas.microsoft.com/office/drawing/2014/main" id="{85272B35-477C-B561-A2E9-4C4E7A49E05E}"/>
              </a:ext>
            </a:extLst>
          </p:cNvPr>
          <p:cNvSpPr>
            <a:spLocks noGrp="1"/>
          </p:cNvSpPr>
          <p:nvPr>
            <p:ph idx="1"/>
          </p:nvPr>
        </p:nvSpPr>
        <p:spPr>
          <a:xfrm>
            <a:off x="549275" y="1988597"/>
            <a:ext cx="8042276" cy="3955003"/>
          </a:xfrm>
        </p:spPr>
        <p:txBody>
          <a:bodyPr/>
          <a:lstStyle/>
          <a:p>
            <a:r>
              <a:rPr lang="pl-PL" dirty="0"/>
              <a:t>Lata 70. XX w. </a:t>
            </a:r>
          </a:p>
          <a:p>
            <a:r>
              <a:rPr lang="pl-PL" dirty="0"/>
              <a:t>Domagał się likwidacji prawa karnego jako instrumentu kontroli społecznej</a:t>
            </a:r>
          </a:p>
          <a:p>
            <a:r>
              <a:rPr lang="pl-PL" dirty="0"/>
              <a:t>Przestępstwo jako szczególna forma konfliktu</a:t>
            </a:r>
          </a:p>
          <a:p>
            <a:r>
              <a:rPr lang="pl-PL" dirty="0"/>
              <a:t>Stosowanie wobec sprawców przestępstw represji</a:t>
            </a:r>
          </a:p>
          <a:p>
            <a:endParaRPr lang="pl-PL" dirty="0"/>
          </a:p>
        </p:txBody>
      </p:sp>
    </p:spTree>
    <p:extLst>
      <p:ext uri="{BB962C8B-B14F-4D97-AF65-F5344CB8AC3E}">
        <p14:creationId xmlns:p14="http://schemas.microsoft.com/office/powerpoint/2010/main" val="517008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lgn="ctr">
              <a:buNone/>
            </a:pPr>
            <a:r>
              <a:rPr lang="pl-PL" sz="4000" b="1" dirty="0"/>
              <a:t>Teoria naznaczenia społecznego </a:t>
            </a:r>
            <a:r>
              <a:rPr lang="pl-PL" sz="4000" dirty="0"/>
              <a:t>– teoria kryminologii antynaturalistycznej</a:t>
            </a:r>
            <a:endParaRPr lang="cs-CZ" sz="4000" dirty="0"/>
          </a:p>
          <a:p>
            <a:pPr marL="0" indent="0" algn="ctr">
              <a:buNone/>
            </a:pPr>
            <a:endParaRPr lang="cs-CZ" sz="4000" dirty="0"/>
          </a:p>
          <a:p>
            <a:endParaRPr lang="pl-PL" dirty="0"/>
          </a:p>
        </p:txBody>
      </p:sp>
    </p:spTree>
    <p:extLst>
      <p:ext uri="{BB962C8B-B14F-4D97-AF65-F5344CB8AC3E}">
        <p14:creationId xmlns:p14="http://schemas.microsoft.com/office/powerpoint/2010/main" val="911358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49275" y="-560902"/>
            <a:ext cx="8042276" cy="1336956"/>
          </a:xfrm>
        </p:spPr>
        <p:txBody>
          <a:bodyPr/>
          <a:lstStyle/>
          <a:p>
            <a:r>
              <a:rPr lang="pl-PL" dirty="0"/>
              <a:t>Wprowadzenie</a:t>
            </a:r>
          </a:p>
        </p:txBody>
      </p:sp>
      <p:sp>
        <p:nvSpPr>
          <p:cNvPr id="3" name="Symbol zastępczy zawartości 2"/>
          <p:cNvSpPr>
            <a:spLocks noGrp="1"/>
          </p:cNvSpPr>
          <p:nvPr>
            <p:ph idx="1"/>
          </p:nvPr>
        </p:nvSpPr>
        <p:spPr>
          <a:xfrm>
            <a:off x="549274" y="1111392"/>
            <a:ext cx="8235315" cy="5415835"/>
          </a:xfrm>
        </p:spPr>
        <p:txBody>
          <a:bodyPr>
            <a:normAutofit fontScale="92500"/>
          </a:bodyPr>
          <a:lstStyle/>
          <a:p>
            <a:pPr algn="just"/>
            <a:r>
              <a:rPr lang="pl-PL" dirty="0"/>
              <a:t>Rozwój nurtu antynaturalistycznego we współczesnej socjologii zachowań dewiacyjnych i kryminologii zapoczątkowany został przez kierunek określany w literaturze polskiej jako teoria naznaczenia społecznego, teoria stygmatyzacji lub teoria etykietowania. </a:t>
            </a:r>
          </a:p>
          <a:p>
            <a:pPr algn="just"/>
            <a:r>
              <a:rPr lang="pl-PL" dirty="0"/>
              <a:t>W centrum zainteresowania znajduje się społeczna reakcja na zachowania dewiacyjne czy przestępcze. Podejście to było rewolucyjne dla myśli kryminologicznej i odrzuciło szereg tez pozytywizmu, dlatego według niektórych teoria naznaczenia społecznego dokonała swoistego „przewrotu kopernikańskiego” w kryminologii. </a:t>
            </a:r>
          </a:p>
          <a:p>
            <a:pPr algn="just"/>
            <a:r>
              <a:rPr lang="pl-PL" dirty="0"/>
              <a:t>Na teorię naznaczenia społecznego składa się pięć koncepcji i ich przedstawicieli.  </a:t>
            </a:r>
            <a:endParaRPr lang="cs-CZ" dirty="0"/>
          </a:p>
          <a:p>
            <a:endParaRPr lang="pl-PL" dirty="0"/>
          </a:p>
        </p:txBody>
      </p:sp>
    </p:spTree>
    <p:extLst>
      <p:ext uri="{BB962C8B-B14F-4D97-AF65-F5344CB8AC3E}">
        <p14:creationId xmlns:p14="http://schemas.microsoft.com/office/powerpoint/2010/main" val="37062499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Edwin </a:t>
            </a:r>
            <a:r>
              <a:rPr lang="pl-PL" dirty="0" err="1"/>
              <a:t>Lemert</a:t>
            </a:r>
            <a:r>
              <a:rPr lang="pl-PL" dirty="0"/>
              <a:t> i koncepcja dewiacji wtórnej</a:t>
            </a:r>
            <a:r>
              <a:rPr lang="cs-CZ" dirty="0"/>
              <a:t> </a:t>
            </a:r>
            <a:endParaRPr lang="pl-PL" dirty="0"/>
          </a:p>
        </p:txBody>
      </p:sp>
      <p:sp>
        <p:nvSpPr>
          <p:cNvPr id="3" name="Symbol zastępczy zawartości 2"/>
          <p:cNvSpPr>
            <a:spLocks noGrp="1"/>
          </p:cNvSpPr>
          <p:nvPr>
            <p:ph idx="1"/>
          </p:nvPr>
        </p:nvSpPr>
        <p:spPr>
          <a:xfrm>
            <a:off x="405714" y="1444532"/>
            <a:ext cx="8449435" cy="5170902"/>
          </a:xfrm>
        </p:spPr>
        <p:txBody>
          <a:bodyPr>
            <a:normAutofit fontScale="92500" lnSpcReduction="10000"/>
          </a:bodyPr>
          <a:lstStyle/>
          <a:p>
            <a:pPr algn="just"/>
            <a:r>
              <a:rPr lang="pl-PL" dirty="0"/>
              <a:t>Według niej każdy człowiek ma jakieś zdanie na temat samego siebie, które wpływa na jego zachowanie.</a:t>
            </a:r>
          </a:p>
          <a:p>
            <a:pPr algn="just"/>
            <a:r>
              <a:rPr lang="pl-PL" dirty="0"/>
              <a:t>Istotnym czynnikiem kształtującym to kim jesteśmy, jest wyobrażenie danej osoby co myślą, jak postrzegają, jak osądzają ją inni ludzie. Oznacza to, że kształtowanie naszej osobowości jest wynikiem interakcji zachodzącej między daną jednostką a jej otoczeniem, w ramach którego decydującą rolę odgrywa to, jak jednostka postrzega i ocenia zachowania innych w stosunku do niej. </a:t>
            </a:r>
          </a:p>
          <a:p>
            <a:pPr algn="just"/>
            <a:r>
              <a:rPr lang="pl-PL" dirty="0"/>
              <a:t>To zainspirowała </a:t>
            </a:r>
            <a:r>
              <a:rPr lang="pl-PL" dirty="0" err="1"/>
              <a:t>Lemerta</a:t>
            </a:r>
            <a:r>
              <a:rPr lang="pl-PL" dirty="0"/>
              <a:t> do zaproponowania dwóch pojęć związanych z teorią naznaczenia społecznego. Rozróżnienie to opierało się na próbie rozdzielenia zjawisk społecznych i procesów psychicznych przed i po dopuszczeniu się przez jednostkę zachowania naruszającego normę. </a:t>
            </a:r>
            <a:r>
              <a:rPr lang="pl-PL" b="1" dirty="0"/>
              <a:t>Stąd podział na dewiację pierwotną oraz dewiację wtórną</a:t>
            </a:r>
            <a:r>
              <a:rPr lang="cs-CZ" b="1" dirty="0"/>
              <a:t> </a:t>
            </a:r>
          </a:p>
          <a:p>
            <a:endParaRPr lang="pl-PL" dirty="0"/>
          </a:p>
        </p:txBody>
      </p:sp>
    </p:spTree>
    <p:extLst>
      <p:ext uri="{BB962C8B-B14F-4D97-AF65-F5344CB8AC3E}">
        <p14:creationId xmlns:p14="http://schemas.microsoft.com/office/powerpoint/2010/main" val="2356769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Howard S. Becker </a:t>
            </a:r>
            <a:br>
              <a:rPr lang="pl-PL" dirty="0"/>
            </a:br>
            <a:r>
              <a:rPr lang="pl-PL" dirty="0"/>
              <a:t>i „outsiderzy”</a:t>
            </a:r>
            <a:r>
              <a:rPr lang="cs-CZ" dirty="0"/>
              <a:t> </a:t>
            </a:r>
            <a:endParaRPr lang="pl-PL" dirty="0"/>
          </a:p>
        </p:txBody>
      </p:sp>
      <p:sp>
        <p:nvSpPr>
          <p:cNvPr id="3" name="Symbol zastępczy zawartości 2"/>
          <p:cNvSpPr>
            <a:spLocks noGrp="1"/>
          </p:cNvSpPr>
          <p:nvPr>
            <p:ph idx="1"/>
          </p:nvPr>
        </p:nvSpPr>
        <p:spPr/>
        <p:txBody>
          <a:bodyPr>
            <a:normAutofit fontScale="92500" lnSpcReduction="20000"/>
          </a:bodyPr>
          <a:lstStyle/>
          <a:p>
            <a:pPr algn="just"/>
            <a:r>
              <a:rPr lang="pl-PL" dirty="0"/>
              <a:t>W przeciwieństwie do </a:t>
            </a:r>
            <a:r>
              <a:rPr lang="pl-PL" dirty="0" err="1"/>
              <a:t>Lemerta</a:t>
            </a:r>
            <a:r>
              <a:rPr lang="pl-PL" dirty="0"/>
              <a:t>,  skupia się na psychospołecznych mechanizmach powstawania dewiacyjnej identyfikacji jednostki ze szczególnym uwzględnieniem socjologicznego aspektu tego zjawiska. </a:t>
            </a:r>
          </a:p>
          <a:p>
            <a:pPr algn="just"/>
            <a:r>
              <a:rPr lang="pl-PL" dirty="0"/>
              <a:t>Istotnym elementem koncepcji </a:t>
            </a:r>
            <a:r>
              <a:rPr lang="pl-PL" dirty="0" err="1"/>
              <a:t>Becker'a</a:t>
            </a:r>
            <a:r>
              <a:rPr lang="pl-PL" dirty="0"/>
              <a:t> jest </a:t>
            </a:r>
            <a:r>
              <a:rPr lang="pl-PL" b="1" dirty="0"/>
              <a:t>przyjęcie innej definicji zachowania dewiacyjnego.</a:t>
            </a:r>
          </a:p>
          <a:p>
            <a:pPr algn="just"/>
            <a:r>
              <a:rPr lang="pl-PL" dirty="0"/>
              <a:t>Według niego świat to pewnego rodzaju </a:t>
            </a:r>
            <a:r>
              <a:rPr lang="pl-PL" dirty="0" err="1"/>
              <a:t>konstrukt</a:t>
            </a:r>
            <a:r>
              <a:rPr lang="pl-PL" dirty="0"/>
              <a:t> powstały w wyniku interakcji jednostek czy grup społecznych. W wyniku tych interakcji ludzie nadają przedmiotom, zjawiskom określone znaczenia, o czym decyduje interakcja, a nie ich cechy i właściwości. Bez interakcji dany przedmiot były bliżej nieokreśloną materią</a:t>
            </a:r>
            <a:r>
              <a:rPr lang="cs-CZ" dirty="0"/>
              <a:t> </a:t>
            </a:r>
            <a:r>
              <a:rPr lang="cs-CZ" b="1" dirty="0"/>
              <a:t> </a:t>
            </a:r>
            <a:endParaRPr lang="pl-PL" b="1" dirty="0"/>
          </a:p>
        </p:txBody>
      </p:sp>
    </p:spTree>
    <p:extLst>
      <p:ext uri="{BB962C8B-B14F-4D97-AF65-F5344CB8AC3E}">
        <p14:creationId xmlns:p14="http://schemas.microsoft.com/office/powerpoint/2010/main" val="1287316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49275" y="224704"/>
            <a:ext cx="8042276" cy="1336956"/>
          </a:xfrm>
        </p:spPr>
        <p:txBody>
          <a:bodyPr/>
          <a:lstStyle/>
          <a:p>
            <a:r>
              <a:rPr lang="pl-PL" sz="3200" dirty="0"/>
              <a:t>Proces naznaczania społecznego w ujęciu Edwina M. </a:t>
            </a:r>
            <a:r>
              <a:rPr lang="pl-PL" sz="3200" dirty="0" err="1"/>
              <a:t>Schura</a:t>
            </a:r>
            <a:br>
              <a:rPr lang="cs-CZ" sz="3200" dirty="0"/>
            </a:br>
            <a:endParaRPr lang="pl-PL" sz="3200" dirty="0"/>
          </a:p>
        </p:txBody>
      </p:sp>
      <p:sp>
        <p:nvSpPr>
          <p:cNvPr id="3" name="Symbol zastępczy zawartości 2"/>
          <p:cNvSpPr>
            <a:spLocks noGrp="1"/>
          </p:cNvSpPr>
          <p:nvPr>
            <p:ph idx="1"/>
          </p:nvPr>
        </p:nvSpPr>
        <p:spPr>
          <a:xfrm>
            <a:off x="549275" y="1164316"/>
            <a:ext cx="8042276" cy="4779285"/>
          </a:xfrm>
        </p:spPr>
        <p:txBody>
          <a:bodyPr>
            <a:normAutofit fontScale="77500" lnSpcReduction="20000"/>
          </a:bodyPr>
          <a:lstStyle/>
          <a:p>
            <a:r>
              <a:rPr lang="pl-PL" dirty="0"/>
              <a:t>Uważa, że kariera dewiacyjna jest procesem, na który składają się 4 elementy. Pierwszym z nich jest </a:t>
            </a:r>
            <a:r>
              <a:rPr lang="pl-PL" b="1" dirty="0" err="1"/>
              <a:t>stereotypizacja</a:t>
            </a:r>
            <a:r>
              <a:rPr lang="cs-CZ" dirty="0"/>
              <a:t> - </a:t>
            </a:r>
            <a:r>
              <a:rPr lang="pl-PL" dirty="0"/>
              <a:t>tak jak wskazuje nazwa dotyczy ona stereotypów, które istnieją w każdej zbiorowości, w której znajdują się ludzie. </a:t>
            </a:r>
          </a:p>
          <a:p>
            <a:r>
              <a:rPr lang="pl-PL" dirty="0"/>
              <a:t>Drugim etapem jest </a:t>
            </a:r>
            <a:r>
              <a:rPr lang="pl-PL" b="1" dirty="0"/>
              <a:t>retrospektywna interpretacja</a:t>
            </a:r>
            <a:r>
              <a:rPr lang="pl-PL" dirty="0"/>
              <a:t>, polega na tym, że po dokonaniu jakiegoś czynu, określonego przez społeczeństwo jako “dewiacyjny”, otoczenie analizuje przeszłe zachowania jednostki, które wcześniej nie budziły wątpliwości, przez pryzmat tego negatywnego stereotypu</a:t>
            </a:r>
            <a:r>
              <a:rPr lang="cs-CZ" dirty="0"/>
              <a:t> </a:t>
            </a:r>
          </a:p>
          <a:p>
            <a:r>
              <a:rPr lang="pl-PL" dirty="0"/>
              <a:t>Trzecim możliwym etapem są </a:t>
            </a:r>
            <a:r>
              <a:rPr lang="pl-PL" b="1" dirty="0"/>
              <a:t>negocjacje</a:t>
            </a:r>
            <a:r>
              <a:rPr lang="pl-PL" dirty="0"/>
              <a:t>, do których dochodzi między jednostką a otoczeniem, dotyczące statusu dewiacyjnego. Powodują one, że “dewiant” ma wpływ na swoją pozycję. </a:t>
            </a:r>
          </a:p>
          <a:p>
            <a:r>
              <a:rPr lang="pl-PL" dirty="0"/>
              <a:t>Jednak w większości przypadków dochodzi do czwartego etapu, czyli</a:t>
            </a:r>
            <a:r>
              <a:rPr lang="pl-PL" b="1" dirty="0"/>
              <a:t> pochłaniania ról</a:t>
            </a:r>
            <a:r>
              <a:rPr lang="pl-PL" dirty="0"/>
              <a:t>. Oznacza to, że rola dewianta, posiada status dominujący nad innymi rolami społecznymi, które zostają jej podporządkowane, lub zaabsorbowane. </a:t>
            </a:r>
          </a:p>
        </p:txBody>
      </p:sp>
    </p:spTree>
    <p:extLst>
      <p:ext uri="{BB962C8B-B14F-4D97-AF65-F5344CB8AC3E}">
        <p14:creationId xmlns:p14="http://schemas.microsoft.com/office/powerpoint/2010/main" val="1053267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a:t>GENEZA</a:t>
            </a:r>
          </a:p>
        </p:txBody>
      </p:sp>
      <p:sp>
        <p:nvSpPr>
          <p:cNvPr id="3" name="Symbol zastępczy zawartości 2"/>
          <p:cNvSpPr>
            <a:spLocks noGrp="1"/>
          </p:cNvSpPr>
          <p:nvPr>
            <p:ph idx="1"/>
          </p:nvPr>
        </p:nvSpPr>
        <p:spPr/>
        <p:txBody>
          <a:bodyPr/>
          <a:lstStyle/>
          <a:p>
            <a:r>
              <a:rPr lang="pl-PL" dirty="0"/>
              <a:t>Głównymi przedstawicielami ekonomicznej koncepcji przestępczości są Gary S. Becker  oraz Isaac Ehrlich.</a:t>
            </a:r>
          </a:p>
          <a:p>
            <a:r>
              <a:rPr lang="pl-PL" dirty="0"/>
              <a:t>Ekonomiczne spojrzenie na przestępczość miało swój początek w 1986 roku wraz z publikacją artykułu „</a:t>
            </a:r>
            <a:r>
              <a:rPr lang="pl-PL" dirty="0" err="1"/>
              <a:t>Crime</a:t>
            </a:r>
            <a:r>
              <a:rPr lang="pl-PL" dirty="0"/>
              <a:t> and </a:t>
            </a:r>
            <a:r>
              <a:rPr lang="pl-PL" dirty="0" err="1"/>
              <a:t>Punishment</a:t>
            </a:r>
            <a:r>
              <a:rPr lang="pl-PL" dirty="0"/>
              <a:t>: </a:t>
            </a:r>
            <a:r>
              <a:rPr lang="pl-PL" dirty="0" err="1"/>
              <a:t>an</a:t>
            </a:r>
            <a:r>
              <a:rPr lang="pl-PL" dirty="0"/>
              <a:t> </a:t>
            </a:r>
            <a:r>
              <a:rPr lang="pl-PL" dirty="0" err="1"/>
              <a:t>Economic</a:t>
            </a:r>
            <a:r>
              <a:rPr lang="pl-PL" dirty="0"/>
              <a:t> </a:t>
            </a:r>
            <a:r>
              <a:rPr lang="pl-PL" dirty="0" err="1"/>
              <a:t>approach</a:t>
            </a:r>
            <a:r>
              <a:rPr lang="pl-PL" dirty="0"/>
              <a:t>” autorstwa </a:t>
            </a:r>
            <a:r>
              <a:rPr lang="pl-PL" dirty="0" err="1"/>
              <a:t>Becker’a</a:t>
            </a:r>
            <a:r>
              <a:rPr lang="pl-PL" dirty="0"/>
              <a:t>.</a:t>
            </a:r>
          </a:p>
        </p:txBody>
      </p:sp>
    </p:spTree>
    <p:extLst>
      <p:ext uri="{BB962C8B-B14F-4D97-AF65-F5344CB8AC3E}">
        <p14:creationId xmlns:p14="http://schemas.microsoft.com/office/powerpoint/2010/main" val="21665842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49275" y="331767"/>
            <a:ext cx="8042276" cy="1336956"/>
          </a:xfrm>
        </p:spPr>
        <p:txBody>
          <a:bodyPr/>
          <a:lstStyle/>
          <a:p>
            <a:r>
              <a:rPr lang="pl-PL" sz="3600" dirty="0"/>
              <a:t>Wizja dewiacji i przestępstwa </a:t>
            </a:r>
            <a:br>
              <a:rPr lang="pl-PL" sz="3600" dirty="0"/>
            </a:br>
            <a:r>
              <a:rPr lang="pl-PL" sz="3600" dirty="0"/>
              <a:t>w ujęciu Davida </a:t>
            </a:r>
            <a:r>
              <a:rPr lang="pl-PL" sz="3600" dirty="0" err="1"/>
              <a:t>Matzy</a:t>
            </a:r>
            <a:br>
              <a:rPr lang="cs-CZ" sz="3600" dirty="0"/>
            </a:br>
            <a:endParaRPr lang="pl-PL" sz="3600" dirty="0"/>
          </a:p>
        </p:txBody>
      </p:sp>
      <p:sp>
        <p:nvSpPr>
          <p:cNvPr id="3" name="Symbol zastępczy zawartości 2"/>
          <p:cNvSpPr>
            <a:spLocks noGrp="1"/>
          </p:cNvSpPr>
          <p:nvPr>
            <p:ph idx="1"/>
          </p:nvPr>
        </p:nvSpPr>
        <p:spPr>
          <a:xfrm>
            <a:off x="194037" y="1181958"/>
            <a:ext cx="8661112" cy="5415835"/>
          </a:xfrm>
        </p:spPr>
        <p:txBody>
          <a:bodyPr>
            <a:normAutofit fontScale="85000" lnSpcReduction="10000"/>
          </a:bodyPr>
          <a:lstStyle/>
          <a:p>
            <a:r>
              <a:rPr lang="pl-PL" dirty="0"/>
              <a:t>David </a:t>
            </a:r>
            <a:r>
              <a:rPr lang="pl-PL" dirty="0" err="1"/>
              <a:t>Matz</a:t>
            </a:r>
            <a:r>
              <a:rPr lang="pl-PL" dirty="0"/>
              <a:t> propaguje specyficzne podejście do badania dewiantów, przestępców, a także zjawisk dewiacyjnych i przestępczych.</a:t>
            </a:r>
          </a:p>
          <a:p>
            <a:r>
              <a:rPr lang="pl-PL" dirty="0"/>
              <a:t>Jednym z jego założeń jest wyeliminowanie myślenia o społeczeństwie, jako o kulturze dominującej, w której dochodzi do wartościowania osób, grup społecznych oraz ich zachowań na: “lepsze”, “gorsze”, “zdrowe” i “patologiczne”. </a:t>
            </a:r>
          </a:p>
          <a:p>
            <a:r>
              <a:rPr lang="pl-PL" dirty="0"/>
              <a:t>Według niego brak jest jakichkolwiek </a:t>
            </a:r>
            <a:r>
              <a:rPr lang="pl-PL" b="1" dirty="0"/>
              <a:t>obiektywnych</a:t>
            </a:r>
            <a:r>
              <a:rPr lang="pl-PL" dirty="0"/>
              <a:t> kryteriów podziału, istnieją jedynie subiektywne, które są owocem ludzkich sądów i opinii. </a:t>
            </a:r>
          </a:p>
          <a:p>
            <a:r>
              <a:rPr lang="pl-PL" dirty="0" err="1"/>
              <a:t>Matz</a:t>
            </a:r>
            <a:r>
              <a:rPr lang="pl-PL" dirty="0"/>
              <a:t> postuluje, aby zwiększyć tolerancję społeczną i doprowadzić do </a:t>
            </a:r>
            <a:r>
              <a:rPr lang="pl-PL" b="1" dirty="0"/>
              <a:t>akceptacji</a:t>
            </a:r>
            <a:r>
              <a:rPr lang="pl-PL" dirty="0"/>
              <a:t> przez społeczeństwo dewiantów takimi jacy są. </a:t>
            </a:r>
            <a:endParaRPr lang="cs-CZ" dirty="0"/>
          </a:p>
          <a:p>
            <a:r>
              <a:rPr lang="pl-PL" dirty="0"/>
              <a:t>Ważnym skutkiem koncepcji </a:t>
            </a:r>
            <a:r>
              <a:rPr lang="pl-PL" dirty="0" err="1"/>
              <a:t>Matza</a:t>
            </a:r>
            <a:r>
              <a:rPr lang="pl-PL" dirty="0"/>
              <a:t> jest wykształcenie przekonania, że ze względu na specyfikę przedmiotu badań, czyli człowieka i społeczeństwa wymaga się również specyficznych metod badawczych. </a:t>
            </a:r>
          </a:p>
        </p:txBody>
      </p:sp>
    </p:spTree>
    <p:extLst>
      <p:ext uri="{BB962C8B-B14F-4D97-AF65-F5344CB8AC3E}">
        <p14:creationId xmlns:p14="http://schemas.microsoft.com/office/powerpoint/2010/main" val="9742622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dirty="0"/>
              <a:t>Przedmiot badań kryminologicznych oraz problem wartościowania w kryminologii w ujęciu Fritza </a:t>
            </a:r>
            <a:r>
              <a:rPr lang="pl-PL" sz="2800" dirty="0" err="1"/>
              <a:t>Sacka</a:t>
            </a:r>
            <a:r>
              <a:rPr lang="cs-CZ" sz="2800" dirty="0"/>
              <a:t> </a:t>
            </a:r>
            <a:endParaRPr lang="pl-PL" sz="2800" dirty="0"/>
          </a:p>
        </p:txBody>
      </p:sp>
      <p:sp>
        <p:nvSpPr>
          <p:cNvPr id="3" name="Symbol zastępczy zawartości 2"/>
          <p:cNvSpPr>
            <a:spLocks noGrp="1"/>
          </p:cNvSpPr>
          <p:nvPr>
            <p:ph idx="1"/>
          </p:nvPr>
        </p:nvSpPr>
        <p:spPr>
          <a:xfrm>
            <a:off x="141118" y="1444532"/>
            <a:ext cx="8819870" cy="5223826"/>
          </a:xfrm>
        </p:spPr>
        <p:txBody>
          <a:bodyPr>
            <a:noAutofit/>
          </a:bodyPr>
          <a:lstStyle/>
          <a:p>
            <a:pPr algn="just"/>
            <a:r>
              <a:rPr lang="pl-PL" sz="2000" dirty="0"/>
              <a:t>Koncepcja Fritza </a:t>
            </a:r>
            <a:r>
              <a:rPr lang="pl-PL" sz="2000" dirty="0" err="1"/>
              <a:t>Sacka</a:t>
            </a:r>
            <a:r>
              <a:rPr lang="pl-PL" sz="2000" dirty="0"/>
              <a:t> jest jednym z najbardziej wyrazistych sformułowań tezy o tym, iż przedmiotem zainteresowania kryminologii jako nauki nie powinny być zachowania, ale mechanizmy społecznej reakcji na owe zachowania.</a:t>
            </a:r>
          </a:p>
          <a:p>
            <a:pPr algn="just"/>
            <a:r>
              <a:rPr lang="pl-PL" sz="2000" dirty="0"/>
              <a:t>Autor poddaje w wątpliwość to, iż przestępca jako jednostka różniąca się czymś od innych jest obiektywnym faktem, a przestępstwo jako kategoria o obiektywnym charakterze. W rzeczywistości przestępność zachowania może być słuszna lub błędna, sprawiedliwa bądź niesprawiedliwa, ale nie może być prawdziwa lub fałszywa</a:t>
            </a:r>
            <a:r>
              <a:rPr lang="cs-CZ" sz="2000" dirty="0"/>
              <a:t>.</a:t>
            </a:r>
          </a:p>
          <a:p>
            <a:pPr algn="just"/>
            <a:r>
              <a:rPr lang="pl-PL" sz="2000" dirty="0"/>
              <a:t>Reakcja społeczna jest podstawowym kryterium dewiacyjności oraz przestępności zachowania, więc to ona powinna stanowić główny przedmiot zainteresowania kryminologii i socjologii dewiacji. Przedmiotem badań powinny być zatem instytucje i mechanizmy szeroko pojętej kontroli społecznej, a przede wszystkim mechanizmy genezy i funkcjonowania prawa karnego. </a:t>
            </a:r>
          </a:p>
        </p:txBody>
      </p:sp>
    </p:spTree>
    <p:extLst>
      <p:ext uri="{BB962C8B-B14F-4D97-AF65-F5344CB8AC3E}">
        <p14:creationId xmlns:p14="http://schemas.microsoft.com/office/powerpoint/2010/main" val="42054067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49275" y="-386376"/>
            <a:ext cx="8042276" cy="1336956"/>
          </a:xfrm>
        </p:spPr>
        <p:txBody>
          <a:bodyPr/>
          <a:lstStyle/>
          <a:p>
            <a:r>
              <a:rPr lang="pl-PL" dirty="0"/>
              <a:t>Podsumowanie</a:t>
            </a:r>
          </a:p>
        </p:txBody>
      </p:sp>
      <p:sp>
        <p:nvSpPr>
          <p:cNvPr id="3" name="Symbol zastępczy zawartości 2"/>
          <p:cNvSpPr>
            <a:spLocks noGrp="1"/>
          </p:cNvSpPr>
          <p:nvPr>
            <p:ph idx="1"/>
          </p:nvPr>
        </p:nvSpPr>
        <p:spPr>
          <a:xfrm>
            <a:off x="282236" y="950580"/>
            <a:ext cx="8590553" cy="5907420"/>
          </a:xfrm>
        </p:spPr>
        <p:txBody>
          <a:bodyPr>
            <a:normAutofit fontScale="92500" lnSpcReduction="20000"/>
          </a:bodyPr>
          <a:lstStyle/>
          <a:p>
            <a:pPr algn="just"/>
            <a:r>
              <a:rPr lang="pl-PL" dirty="0"/>
              <a:t>Teoria naznaczenia społecznego porzuciła badanie przyczyn zjawisk dewiacji i przestępczości, dokonała negatywnej oceny roli, metod i skutków działania kontroli społecznej i odrzuciła tezę o różnicowaniu dewiantów i „normalnych” ludzi. </a:t>
            </a:r>
          </a:p>
          <a:p>
            <a:pPr algn="just"/>
            <a:r>
              <a:rPr lang="pl-PL" dirty="0"/>
              <a:t>Podstawowym przedmiotem rozważań przedstawicieli tego kierunku jest poszukiwanie stosownej definicji dewiacji, a co za tym idzie odpowiedzi na pytanie czym jest zachowanie dewiacyjne. </a:t>
            </a:r>
          </a:p>
          <a:p>
            <a:pPr algn="just"/>
            <a:r>
              <a:rPr lang="pl-PL" dirty="0"/>
              <a:t>Kolejna kwestia to opis i analiza społecznej reakcji na zachowanie uznane za dewiacyjne oraz badanie mechanizmów rządzących uznawaniem zachowań ludzkich za dewiacyjne i sposobami reakcji na nie.</a:t>
            </a:r>
          </a:p>
          <a:p>
            <a:pPr algn="just"/>
            <a:r>
              <a:rPr lang="pl-PL" dirty="0"/>
              <a:t> Ostatni kompleks zagadnień, to kwestia skutków jakie społeczna reakcja na zachowanie dewiacyjne niesie ze sobą dla jednostki, dla jej osobowości, a także egzystencji w społeczeństwie. </a:t>
            </a:r>
          </a:p>
        </p:txBody>
      </p:sp>
    </p:spTree>
    <p:extLst>
      <p:ext uri="{BB962C8B-B14F-4D97-AF65-F5344CB8AC3E}">
        <p14:creationId xmlns:p14="http://schemas.microsoft.com/office/powerpoint/2010/main" val="27293017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Teoria anomii </a:t>
            </a:r>
            <a:r>
              <a:rPr lang="pl-PL" dirty="0"/>
              <a:t>(kierunek socjologiczny)</a:t>
            </a:r>
          </a:p>
        </p:txBody>
      </p:sp>
      <p:pic>
        <p:nvPicPr>
          <p:cNvPr id="4" name="Symbol zastępczy zawartości 3">
            <a:extLst>
              <a:ext uri="{FF2B5EF4-FFF2-40B4-BE49-F238E27FC236}">
                <a16:creationId xmlns:a16="http://schemas.microsoft.com/office/drawing/2014/main" id="{98CF87CE-87F2-48B8-9D1F-08ADA7E6F5CD}"/>
              </a:ext>
            </a:extLst>
          </p:cNvPr>
          <p:cNvPicPr>
            <a:picLocks noGrp="1" noChangeAspect="1"/>
          </p:cNvPicPr>
          <p:nvPr>
            <p:ph idx="1"/>
          </p:nvPr>
        </p:nvPicPr>
        <p:blipFill>
          <a:blip r:embed="rId2"/>
          <a:srcRect l="7271" r="7271"/>
          <a:stretch>
            <a:fillRect/>
          </a:stretch>
        </p:blipFill>
        <p:spPr>
          <a:prstGeom prst="rect">
            <a:avLst/>
          </a:prstGeom>
        </p:spPr>
      </p:pic>
    </p:spTree>
    <p:extLst>
      <p:ext uri="{BB962C8B-B14F-4D97-AF65-F5344CB8AC3E}">
        <p14:creationId xmlns:p14="http://schemas.microsoft.com/office/powerpoint/2010/main" val="28750535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58758" y="1444532"/>
            <a:ext cx="8855149" cy="5223825"/>
          </a:xfrm>
        </p:spPr>
        <p:txBody>
          <a:bodyPr/>
          <a:lstStyle/>
          <a:p>
            <a:endParaRPr lang="pl-PL" dirty="0"/>
          </a:p>
        </p:txBody>
      </p:sp>
      <p:graphicFrame>
        <p:nvGraphicFramePr>
          <p:cNvPr id="4" name="Diagram 3">
            <a:extLst>
              <a:ext uri="{FF2B5EF4-FFF2-40B4-BE49-F238E27FC236}">
                <a16:creationId xmlns:a16="http://schemas.microsoft.com/office/drawing/2014/main" id="{E4A8CD14-0724-46E9-BB76-E07F1A2002F0}"/>
              </a:ext>
            </a:extLst>
          </p:cNvPr>
          <p:cNvGraphicFramePr/>
          <p:nvPr>
            <p:extLst>
              <p:ext uri="{D42A27DB-BD31-4B8C-83A1-F6EECF244321}">
                <p14:modId xmlns:p14="http://schemas.microsoft.com/office/powerpoint/2010/main" val="1523543750"/>
              </p:ext>
            </p:extLst>
          </p:nvPr>
        </p:nvGraphicFramePr>
        <p:xfrm>
          <a:off x="-466818" y="314713"/>
          <a:ext cx="11149984" cy="2561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Symbol zastępczy zawartości 6">
            <a:extLst>
              <a:ext uri="{FF2B5EF4-FFF2-40B4-BE49-F238E27FC236}">
                <a16:creationId xmlns:a16="http://schemas.microsoft.com/office/drawing/2014/main" id="{94CA48FC-7BAC-4CEF-BFCD-9359E58BA2B7}"/>
              </a:ext>
            </a:extLst>
          </p:cNvPr>
          <p:cNvGraphicFramePr>
            <a:graphicFrameLocks/>
          </p:cNvGraphicFramePr>
          <p:nvPr>
            <p:extLst>
              <p:ext uri="{D42A27DB-BD31-4B8C-83A1-F6EECF244321}">
                <p14:modId xmlns:p14="http://schemas.microsoft.com/office/powerpoint/2010/main" val="2535411519"/>
              </p:ext>
            </p:extLst>
          </p:nvPr>
        </p:nvGraphicFramePr>
        <p:xfrm>
          <a:off x="2638" y="2957270"/>
          <a:ext cx="3773010" cy="25000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 5">
            <a:extLst>
              <a:ext uri="{FF2B5EF4-FFF2-40B4-BE49-F238E27FC236}">
                <a16:creationId xmlns:a16="http://schemas.microsoft.com/office/drawing/2014/main" id="{6E44F8A1-25DB-4168-998D-F014BF9E85DA}"/>
              </a:ext>
            </a:extLst>
          </p:cNvPr>
          <p:cNvGraphicFramePr/>
          <p:nvPr>
            <p:extLst>
              <p:ext uri="{D42A27DB-BD31-4B8C-83A1-F6EECF244321}">
                <p14:modId xmlns:p14="http://schemas.microsoft.com/office/powerpoint/2010/main" val="4272873837"/>
              </p:ext>
            </p:extLst>
          </p:nvPr>
        </p:nvGraphicFramePr>
        <p:xfrm>
          <a:off x="5849946" y="2876365"/>
          <a:ext cx="3773010" cy="169755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 name="Diagram 6">
            <a:extLst>
              <a:ext uri="{FF2B5EF4-FFF2-40B4-BE49-F238E27FC236}">
                <a16:creationId xmlns:a16="http://schemas.microsoft.com/office/drawing/2014/main" id="{FDA97AE0-6890-4C31-88FD-7664DC99BCE3}"/>
              </a:ext>
            </a:extLst>
          </p:cNvPr>
          <p:cNvGraphicFramePr/>
          <p:nvPr>
            <p:extLst>
              <p:ext uri="{D42A27DB-BD31-4B8C-83A1-F6EECF244321}">
                <p14:modId xmlns:p14="http://schemas.microsoft.com/office/powerpoint/2010/main" val="3505766039"/>
              </p:ext>
            </p:extLst>
          </p:nvPr>
        </p:nvGraphicFramePr>
        <p:xfrm>
          <a:off x="5752593" y="5067257"/>
          <a:ext cx="2521258" cy="1065321"/>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8" name="Strzałka: w prawo 13">
            <a:extLst>
              <a:ext uri="{FF2B5EF4-FFF2-40B4-BE49-F238E27FC236}">
                <a16:creationId xmlns:a16="http://schemas.microsoft.com/office/drawing/2014/main" id="{C0304863-D101-4AA6-B3C2-CBC5678B5C00}"/>
              </a:ext>
            </a:extLst>
          </p:cNvPr>
          <p:cNvSpPr/>
          <p:nvPr/>
        </p:nvSpPr>
        <p:spPr>
          <a:xfrm rot="2135625">
            <a:off x="6675935" y="2591974"/>
            <a:ext cx="923425" cy="307109"/>
          </a:xfrm>
          <a:prstGeom prst="rightArrow">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trzałka: w prawo 14">
            <a:extLst>
              <a:ext uri="{FF2B5EF4-FFF2-40B4-BE49-F238E27FC236}">
                <a16:creationId xmlns:a16="http://schemas.microsoft.com/office/drawing/2014/main" id="{F935674A-A927-42FD-AE5B-66B0A91362E1}"/>
              </a:ext>
            </a:extLst>
          </p:cNvPr>
          <p:cNvSpPr/>
          <p:nvPr/>
        </p:nvSpPr>
        <p:spPr>
          <a:xfrm rot="8518066">
            <a:off x="3180096" y="2617971"/>
            <a:ext cx="949958" cy="250531"/>
          </a:xfrm>
          <a:prstGeom prst="rightArrow">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Strzałka: w dół 15">
            <a:extLst>
              <a:ext uri="{FF2B5EF4-FFF2-40B4-BE49-F238E27FC236}">
                <a16:creationId xmlns:a16="http://schemas.microsoft.com/office/drawing/2014/main" id="{545FEBF5-008C-4B76-B22E-D3B1D71B14E3}"/>
              </a:ext>
            </a:extLst>
          </p:cNvPr>
          <p:cNvSpPr/>
          <p:nvPr/>
        </p:nvSpPr>
        <p:spPr>
          <a:xfrm>
            <a:off x="7890192" y="4871948"/>
            <a:ext cx="186431" cy="390618"/>
          </a:xfrm>
          <a:prstGeom prst="downArrow">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54182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9B53FF-FDFE-9D12-0A98-AD965B490239}"/>
              </a:ext>
            </a:extLst>
          </p:cNvPr>
          <p:cNvSpPr>
            <a:spLocks noGrp="1"/>
          </p:cNvSpPr>
          <p:nvPr>
            <p:ph type="title"/>
          </p:nvPr>
        </p:nvSpPr>
        <p:spPr>
          <a:xfrm>
            <a:off x="549275" y="479394"/>
            <a:ext cx="8042276" cy="1120806"/>
          </a:xfrm>
        </p:spPr>
        <p:txBody>
          <a:bodyPr/>
          <a:lstStyle/>
          <a:p>
            <a:r>
              <a:rPr lang="pl-PL" sz="4800" dirty="0">
                <a:latin typeface="Cambria" panose="02040503050406030204" pitchFamily="18" charset="0"/>
                <a:ea typeface="Cambria" panose="02040503050406030204" pitchFamily="18" charset="0"/>
              </a:rPr>
              <a:t>DEFINICJA</a:t>
            </a:r>
            <a:br>
              <a:rPr lang="pl-PL" sz="4800" dirty="0">
                <a:latin typeface="Cambria" panose="02040503050406030204" pitchFamily="18" charset="0"/>
                <a:ea typeface="Cambria" panose="02040503050406030204" pitchFamily="18" charset="0"/>
              </a:rPr>
            </a:br>
            <a:endParaRPr lang="pl-PL" dirty="0"/>
          </a:p>
        </p:txBody>
      </p:sp>
      <p:sp>
        <p:nvSpPr>
          <p:cNvPr id="3" name="Symbol zastępczy zawartości 2">
            <a:extLst>
              <a:ext uri="{FF2B5EF4-FFF2-40B4-BE49-F238E27FC236}">
                <a16:creationId xmlns:a16="http://schemas.microsoft.com/office/drawing/2014/main" id="{92553C37-9929-3EEE-6667-16B011D02DE1}"/>
              </a:ext>
            </a:extLst>
          </p:cNvPr>
          <p:cNvSpPr>
            <a:spLocks noGrp="1"/>
          </p:cNvSpPr>
          <p:nvPr>
            <p:ph idx="1"/>
          </p:nvPr>
        </p:nvSpPr>
        <p:spPr/>
        <p:txBody>
          <a:bodyPr/>
          <a:lstStyle/>
          <a:p>
            <a:pPr marL="45720" indent="0">
              <a:buFont typeface="Wingdings 2" pitchFamily="18" charset="2"/>
              <a:buNone/>
            </a:pPr>
            <a:r>
              <a:rPr lang="pl-PL" sz="4800" dirty="0">
                <a:solidFill>
                  <a:schemeClr val="accent2">
                    <a:lumMod val="60000"/>
                    <a:lumOff val="40000"/>
                  </a:schemeClr>
                </a:solidFill>
              </a:rPr>
              <a:t>Anomia:</a:t>
            </a:r>
            <a:endParaRPr lang="pl-PL" sz="4800" dirty="0">
              <a:solidFill>
                <a:schemeClr val="accent2">
                  <a:lumMod val="60000"/>
                  <a:lumOff val="40000"/>
                </a:schemeClr>
              </a:solidFill>
              <a:latin typeface="Cambria" panose="02040503050406030204" pitchFamily="18" charset="0"/>
              <a:ea typeface="Cambria" panose="02040503050406030204" pitchFamily="18" charset="0"/>
            </a:endParaRPr>
          </a:p>
          <a:p>
            <a:pPr marL="45720" indent="0">
              <a:buFont typeface="Wingdings 2" pitchFamily="18" charset="2"/>
              <a:buNone/>
            </a:pPr>
            <a:r>
              <a:rPr lang="pl-PL" sz="2400" dirty="0">
                <a:latin typeface="Cambria" panose="02040503050406030204" pitchFamily="18" charset="0"/>
                <a:ea typeface="Cambria" panose="02040503050406030204" pitchFamily="18" charset="0"/>
              </a:rPr>
              <a:t>Zjawisko nieakceptowania norm; dezintegracja społeczna;</a:t>
            </a:r>
          </a:p>
          <a:p>
            <a:pPr marL="45720" indent="0">
              <a:buFont typeface="Wingdings 2" pitchFamily="18" charset="2"/>
              <a:buNone/>
            </a:pPr>
            <a:r>
              <a:rPr lang="pl-PL" sz="2400" dirty="0">
                <a:latin typeface="Cambria" panose="02040503050406030204" pitchFamily="18" charset="0"/>
                <a:ea typeface="Cambria" panose="02040503050406030204" pitchFamily="18" charset="0"/>
              </a:rPr>
              <a:t>Odrzucenie norm społecznych i zastąpienie ich przez chaotyczne popędy;</a:t>
            </a:r>
          </a:p>
          <a:p>
            <a:pPr marL="45720" indent="0">
              <a:buFont typeface="Wingdings 2" pitchFamily="18" charset="2"/>
              <a:buNone/>
            </a:pPr>
            <a:r>
              <a:rPr lang="pl-PL" sz="2400" dirty="0">
                <a:latin typeface="Cambria" panose="02040503050406030204" pitchFamily="18" charset="0"/>
                <a:ea typeface="Cambria" panose="02040503050406030204" pitchFamily="18" charset="0"/>
              </a:rPr>
              <a:t>Egoizm; przeświadczenie, iż człowiek nie odpowiada przed nikim.</a:t>
            </a:r>
          </a:p>
          <a:p>
            <a:endParaRPr lang="pl-PL" dirty="0"/>
          </a:p>
        </p:txBody>
      </p:sp>
    </p:spTree>
    <p:extLst>
      <p:ext uri="{BB962C8B-B14F-4D97-AF65-F5344CB8AC3E}">
        <p14:creationId xmlns:p14="http://schemas.microsoft.com/office/powerpoint/2010/main" val="21216881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sz="2400" dirty="0">
                <a:latin typeface="Cambria" panose="02040503050406030204" pitchFamily="18" charset="0"/>
                <a:ea typeface="Cambria" panose="02040503050406030204" pitchFamily="18" charset="0"/>
              </a:rPr>
              <a:t>GŁÓWNI PRZEDSTAWICIELE TEORII ANOMII</a:t>
            </a:r>
            <a:endParaRPr lang="pl-PL" dirty="0"/>
          </a:p>
        </p:txBody>
      </p:sp>
      <p:sp>
        <p:nvSpPr>
          <p:cNvPr id="4" name="Tytuł 1">
            <a:extLst>
              <a:ext uri="{FF2B5EF4-FFF2-40B4-BE49-F238E27FC236}">
                <a16:creationId xmlns:a16="http://schemas.microsoft.com/office/drawing/2014/main" id="{78470D0E-1ED0-455C-A4A5-B2291C005A14}"/>
              </a:ext>
            </a:extLst>
          </p:cNvPr>
          <p:cNvSpPr txBox="1">
            <a:spLocks/>
          </p:cNvSpPr>
          <p:nvPr/>
        </p:nvSpPr>
        <p:spPr>
          <a:xfrm>
            <a:off x="-1124145" y="61011"/>
            <a:ext cx="11419333" cy="1356360"/>
          </a:xfrm>
          <a:prstGeom prst="rect">
            <a:avLst/>
          </a:prstGeom>
          <a:ln>
            <a:solidFill>
              <a:schemeClr val="tx1"/>
            </a:solidFill>
          </a:ln>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pl-PL" sz="3600" dirty="0">
                <a:latin typeface="Cambria" panose="02040503050406030204" pitchFamily="18" charset="0"/>
                <a:ea typeface="Cambria" panose="02040503050406030204" pitchFamily="18" charset="0"/>
              </a:rPr>
              <a:t>GŁÓWNI PRZEDSTAWICIELE TEORII ANOMII</a:t>
            </a:r>
          </a:p>
        </p:txBody>
      </p:sp>
      <p:sp>
        <p:nvSpPr>
          <p:cNvPr id="5" name="Symbol zastępczy zawartości 2">
            <a:extLst>
              <a:ext uri="{FF2B5EF4-FFF2-40B4-BE49-F238E27FC236}">
                <a16:creationId xmlns:a16="http://schemas.microsoft.com/office/drawing/2014/main" id="{789080E1-6075-45CB-9E5C-6D9677AFC2DB}"/>
              </a:ext>
            </a:extLst>
          </p:cNvPr>
          <p:cNvSpPr txBox="1">
            <a:spLocks/>
          </p:cNvSpPr>
          <p:nvPr/>
        </p:nvSpPr>
        <p:spPr>
          <a:xfrm>
            <a:off x="834360" y="5336851"/>
            <a:ext cx="2692153" cy="2376256"/>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45720" indent="0">
              <a:buFont typeface="Wingdings 2" pitchFamily="18" charset="2"/>
              <a:buNone/>
            </a:pPr>
            <a:r>
              <a:rPr lang="pl-PL" dirty="0" err="1">
                <a:latin typeface="Cambria" panose="02040503050406030204" pitchFamily="18" charset="0"/>
                <a:ea typeface="Cambria" panose="02040503050406030204" pitchFamily="18" charset="0"/>
              </a:rPr>
              <a:t>Émile</a:t>
            </a:r>
            <a:r>
              <a:rPr lang="pl-PL" dirty="0">
                <a:latin typeface="Cambria" panose="02040503050406030204" pitchFamily="18" charset="0"/>
                <a:ea typeface="Cambria" panose="02040503050406030204" pitchFamily="18" charset="0"/>
              </a:rPr>
              <a:t> Durkheim</a:t>
            </a:r>
          </a:p>
        </p:txBody>
      </p:sp>
      <p:sp>
        <p:nvSpPr>
          <p:cNvPr id="6" name="pole tekstowe 3">
            <a:extLst>
              <a:ext uri="{FF2B5EF4-FFF2-40B4-BE49-F238E27FC236}">
                <a16:creationId xmlns:a16="http://schemas.microsoft.com/office/drawing/2014/main" id="{F4F97657-79DF-49FE-A6C2-D010B7B457C4}"/>
              </a:ext>
            </a:extLst>
          </p:cNvPr>
          <p:cNvSpPr txBox="1"/>
          <p:nvPr/>
        </p:nvSpPr>
        <p:spPr>
          <a:xfrm>
            <a:off x="5859574" y="5302369"/>
            <a:ext cx="3444536" cy="461665"/>
          </a:xfrm>
          <a:prstGeom prst="rect">
            <a:avLst/>
          </a:prstGeom>
          <a:noFill/>
        </p:spPr>
        <p:txBody>
          <a:bodyPr wrap="square" rtlCol="0">
            <a:spAutoFit/>
          </a:bodyPr>
          <a:lstStyle/>
          <a:p>
            <a:r>
              <a:rPr lang="pl-PL" sz="2400" dirty="0">
                <a:latin typeface="Cambria" panose="02040503050406030204" pitchFamily="18" charset="0"/>
                <a:ea typeface="Cambria" panose="02040503050406030204" pitchFamily="18" charset="0"/>
              </a:rPr>
              <a:t>Robert K. Merton</a:t>
            </a:r>
          </a:p>
        </p:txBody>
      </p:sp>
      <p:pic>
        <p:nvPicPr>
          <p:cNvPr id="7" name="Obraz 6">
            <a:extLst>
              <a:ext uri="{FF2B5EF4-FFF2-40B4-BE49-F238E27FC236}">
                <a16:creationId xmlns:a16="http://schemas.microsoft.com/office/drawing/2014/main" id="{F57D4C2B-7BD6-4A24-8A3B-977CFE15D24A}"/>
              </a:ext>
            </a:extLst>
          </p:cNvPr>
          <p:cNvPicPr>
            <a:picLocks noChangeAspect="1"/>
          </p:cNvPicPr>
          <p:nvPr/>
        </p:nvPicPr>
        <p:blipFill>
          <a:blip r:embed="rId2"/>
          <a:stretch>
            <a:fillRect/>
          </a:stretch>
        </p:blipFill>
        <p:spPr>
          <a:xfrm>
            <a:off x="993118" y="2081037"/>
            <a:ext cx="2181225" cy="3086100"/>
          </a:xfrm>
          <a:prstGeom prst="rect">
            <a:avLst/>
          </a:prstGeom>
          <a:ln>
            <a:noFill/>
          </a:ln>
          <a:effectLst>
            <a:outerShdw blurRad="292100" dist="139700" dir="2700000" algn="tl" rotWithShape="0">
              <a:srgbClr val="333333">
                <a:alpha val="65000"/>
              </a:srgbClr>
            </a:outerShdw>
          </a:effectLst>
        </p:spPr>
      </p:pic>
      <p:pic>
        <p:nvPicPr>
          <p:cNvPr id="8" name="Obraz 7">
            <a:extLst>
              <a:ext uri="{FF2B5EF4-FFF2-40B4-BE49-F238E27FC236}">
                <a16:creationId xmlns:a16="http://schemas.microsoft.com/office/drawing/2014/main" id="{0EDB6891-7719-418C-A555-9A024AB1229A}"/>
              </a:ext>
            </a:extLst>
          </p:cNvPr>
          <p:cNvPicPr>
            <a:picLocks noChangeAspect="1"/>
          </p:cNvPicPr>
          <p:nvPr/>
        </p:nvPicPr>
        <p:blipFill>
          <a:blip r:embed="rId3"/>
          <a:stretch>
            <a:fillRect/>
          </a:stretch>
        </p:blipFill>
        <p:spPr>
          <a:xfrm>
            <a:off x="5947997" y="2157237"/>
            <a:ext cx="2095500" cy="29337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4314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dirty="0"/>
          </a:p>
        </p:txBody>
      </p:sp>
      <p:sp>
        <p:nvSpPr>
          <p:cNvPr id="4" name="Symbol zastępczy zawartości 2">
            <a:extLst>
              <a:ext uri="{FF2B5EF4-FFF2-40B4-BE49-F238E27FC236}">
                <a16:creationId xmlns:a16="http://schemas.microsoft.com/office/drawing/2014/main" id="{3347AEF7-BF11-42AF-8E24-9B317903FB7E}"/>
              </a:ext>
            </a:extLst>
          </p:cNvPr>
          <p:cNvSpPr txBox="1">
            <a:spLocks/>
          </p:cNvSpPr>
          <p:nvPr/>
        </p:nvSpPr>
        <p:spPr>
          <a:xfrm>
            <a:off x="4723629" y="2933193"/>
            <a:ext cx="4611580" cy="1603296"/>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45720" indent="0">
              <a:buFont typeface="Wingdings 2" pitchFamily="18" charset="2"/>
              <a:buNone/>
            </a:pPr>
            <a:r>
              <a:rPr lang="pl-PL" sz="4000" b="1">
                <a:solidFill>
                  <a:schemeClr val="accent2">
                    <a:lumMod val="60000"/>
                    <a:lumOff val="4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Émile Durkheim</a:t>
            </a:r>
          </a:p>
          <a:p>
            <a:endParaRPr lang="pl-PL" sz="2800" dirty="0"/>
          </a:p>
        </p:txBody>
      </p:sp>
      <p:pic>
        <p:nvPicPr>
          <p:cNvPr id="5" name="Obraz 4">
            <a:extLst>
              <a:ext uri="{FF2B5EF4-FFF2-40B4-BE49-F238E27FC236}">
                <a16:creationId xmlns:a16="http://schemas.microsoft.com/office/drawing/2014/main" id="{9D7B5440-F85F-4D28-A8D9-D84CEC53DC2E}"/>
              </a:ext>
            </a:extLst>
          </p:cNvPr>
          <p:cNvPicPr>
            <a:picLocks noChangeAspect="1"/>
          </p:cNvPicPr>
          <p:nvPr/>
        </p:nvPicPr>
        <p:blipFill>
          <a:blip r:embed="rId2"/>
          <a:stretch>
            <a:fillRect/>
          </a:stretch>
        </p:blipFill>
        <p:spPr>
          <a:xfrm>
            <a:off x="549275" y="813885"/>
            <a:ext cx="3814439" cy="53968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308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dirty="0"/>
          </a:p>
        </p:txBody>
      </p:sp>
      <p:sp>
        <p:nvSpPr>
          <p:cNvPr id="4" name="Tytuł 3">
            <a:extLst>
              <a:ext uri="{FF2B5EF4-FFF2-40B4-BE49-F238E27FC236}">
                <a16:creationId xmlns:a16="http://schemas.microsoft.com/office/drawing/2014/main" id="{4D88466A-8E17-40E9-8017-8C2AF86ACFF8}"/>
              </a:ext>
            </a:extLst>
          </p:cNvPr>
          <p:cNvSpPr txBox="1">
            <a:spLocks/>
          </p:cNvSpPr>
          <p:nvPr/>
        </p:nvSpPr>
        <p:spPr>
          <a:xfrm>
            <a:off x="-458633" y="283779"/>
            <a:ext cx="9875520" cy="1356360"/>
          </a:xfrm>
          <a:prstGeom prst="rect">
            <a:avLst/>
          </a:prstGeom>
          <a:ln>
            <a:noFill/>
          </a:ln>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pl-PL" sz="5400" dirty="0">
                <a:latin typeface="Cambria" panose="02040503050406030204" pitchFamily="18" charset="0"/>
                <a:ea typeface="Cambria" panose="02040503050406030204" pitchFamily="18" charset="0"/>
              </a:rPr>
              <a:t>ANOMIA: </a:t>
            </a:r>
            <a:r>
              <a:rPr lang="pl-PL" sz="5400" u="sng" dirty="0" err="1">
                <a:solidFill>
                  <a:schemeClr val="accent2">
                    <a:lumMod val="60000"/>
                    <a:lumOff val="4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Émile</a:t>
            </a:r>
            <a:r>
              <a:rPr lang="pl-PL" sz="5400" u="sng" dirty="0">
                <a:solidFill>
                  <a:schemeClr val="accent2">
                    <a:lumMod val="60000"/>
                    <a:lumOff val="4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Durkheim</a:t>
            </a:r>
            <a:br>
              <a:rPr lang="pl-PL" sz="5400" u="sng" dirty="0">
                <a:solidFill>
                  <a:srgbClr val="F892F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r>
              <a:rPr lang="pl-PL" sz="5400" u="sng" dirty="0">
                <a:solidFill>
                  <a:srgbClr val="F892F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p>
        </p:txBody>
      </p:sp>
      <p:sp>
        <p:nvSpPr>
          <p:cNvPr id="5" name="Symbol zastępczy zawartości 6">
            <a:extLst>
              <a:ext uri="{FF2B5EF4-FFF2-40B4-BE49-F238E27FC236}">
                <a16:creationId xmlns:a16="http://schemas.microsoft.com/office/drawing/2014/main" id="{BB12DFAD-49C1-4182-AB2E-77212EF40CDD}"/>
              </a:ext>
            </a:extLst>
          </p:cNvPr>
          <p:cNvSpPr txBox="1">
            <a:spLocks/>
          </p:cNvSpPr>
          <p:nvPr/>
        </p:nvSpPr>
        <p:spPr>
          <a:xfrm>
            <a:off x="125922" y="1401133"/>
            <a:ext cx="4754880" cy="4527167"/>
          </a:xfrm>
          <a:prstGeom prst="rect">
            <a:avLst/>
          </a:prstGeom>
        </p:spPr>
        <p:txBody>
          <a:bodyPr vert="horz" lIns="91440" tIns="45720" rIns="91440" bIns="45720" rtlCol="0">
            <a:normAutofit fontScale="85000"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45720" indent="0">
              <a:buFont typeface="Wingdings 2" pitchFamily="18" charset="2"/>
              <a:buNone/>
            </a:pPr>
            <a:r>
              <a:rPr lang="pl-PL" sz="2800" i="1" u="sng" dirty="0">
                <a:latin typeface="Cambria" panose="02040503050406030204" pitchFamily="18" charset="0"/>
                <a:ea typeface="Cambria" panose="02040503050406030204" pitchFamily="18" charset="0"/>
              </a:rPr>
              <a:t>Tezy</a:t>
            </a:r>
            <a:r>
              <a:rPr lang="pl-PL" i="1" dirty="0">
                <a:latin typeface="Cambria" panose="02040503050406030204" pitchFamily="18" charset="0"/>
                <a:ea typeface="Cambria" panose="02040503050406030204" pitchFamily="18" charset="0"/>
              </a:rPr>
              <a:t>:</a:t>
            </a:r>
          </a:p>
          <a:p>
            <a:r>
              <a:rPr lang="pl-PL" dirty="0">
                <a:latin typeface="Cambria" panose="02040503050406030204" pitchFamily="18" charset="0"/>
                <a:ea typeface="Cambria" panose="02040503050406030204" pitchFamily="18" charset="0"/>
              </a:rPr>
              <a:t>Źródłem anomii jest </a:t>
            </a:r>
            <a:r>
              <a:rPr lang="pl-PL" u="sng" dirty="0">
                <a:latin typeface="Cambria" panose="02040503050406030204" pitchFamily="18" charset="0"/>
                <a:ea typeface="Cambria" panose="02040503050406030204" pitchFamily="18" charset="0"/>
              </a:rPr>
              <a:t>rozchwianie więzi społecznych</a:t>
            </a:r>
            <a:r>
              <a:rPr lang="pl-PL" dirty="0">
                <a:latin typeface="Cambria" panose="02040503050406030204" pitchFamily="18" charset="0"/>
                <a:ea typeface="Cambria" panose="02040503050406030204" pitchFamily="18" charset="0"/>
              </a:rPr>
              <a:t> (np. rewolucja), co prowadzi do </a:t>
            </a:r>
            <a:r>
              <a:rPr lang="pl-PL" b="1" u="sng" dirty="0">
                <a:latin typeface="Cambria" panose="02040503050406030204" pitchFamily="18" charset="0"/>
                <a:ea typeface="Cambria" panose="02040503050406030204" pitchFamily="18" charset="0"/>
              </a:rPr>
              <a:t>zaniku więzi społecznych, dezorientacji ludzi </a:t>
            </a:r>
            <a:r>
              <a:rPr lang="pl-PL" dirty="0">
                <a:latin typeface="Cambria" panose="02040503050406030204" pitchFamily="18" charset="0"/>
                <a:ea typeface="Cambria" panose="02040503050406030204" pitchFamily="18" charset="0"/>
              </a:rPr>
              <a:t>w zakresie norm, którymi mieliby się kierować;</a:t>
            </a:r>
          </a:p>
          <a:p>
            <a:r>
              <a:rPr lang="pl-PL" dirty="0">
                <a:latin typeface="Cambria" panose="02040503050406030204" pitchFamily="18" charset="0"/>
                <a:ea typeface="Cambria" panose="02040503050406030204" pitchFamily="18" charset="0"/>
              </a:rPr>
              <a:t>Skuteczność prawa jest zależna od jego zgodności z normami moralnymi ludzi;</a:t>
            </a:r>
          </a:p>
          <a:p>
            <a:r>
              <a:rPr lang="pl-PL" dirty="0">
                <a:latin typeface="Cambria" panose="02040503050406030204" pitchFamily="18" charset="0"/>
                <a:ea typeface="Cambria" panose="02040503050406030204" pitchFamily="18" charset="0"/>
              </a:rPr>
              <a:t>Jednostka nigdy nie jest zaspokojona w swoich dążeniach (hamować ją może kontrola społeczna);</a:t>
            </a:r>
          </a:p>
          <a:p>
            <a:endParaRPr lang="pl-PL" dirty="0">
              <a:latin typeface="Cambria" panose="02040503050406030204" pitchFamily="18" charset="0"/>
              <a:ea typeface="Cambria" panose="02040503050406030204" pitchFamily="18" charset="0"/>
            </a:endParaRPr>
          </a:p>
          <a:p>
            <a:pPr marL="45720" indent="0">
              <a:buFont typeface="Wingdings 2" pitchFamily="18" charset="2"/>
              <a:buNone/>
            </a:pPr>
            <a:endParaRPr lang="pl-PL" i="1" dirty="0">
              <a:latin typeface="Cambria" panose="02040503050406030204" pitchFamily="18" charset="0"/>
              <a:ea typeface="Cambria" panose="02040503050406030204" pitchFamily="18" charset="0"/>
            </a:endParaRPr>
          </a:p>
        </p:txBody>
      </p:sp>
      <p:sp>
        <p:nvSpPr>
          <p:cNvPr id="6" name="Symbol zastępczy zawartości 7">
            <a:extLst>
              <a:ext uri="{FF2B5EF4-FFF2-40B4-BE49-F238E27FC236}">
                <a16:creationId xmlns:a16="http://schemas.microsoft.com/office/drawing/2014/main" id="{07CCBD33-7D19-4092-AAB6-0B6F036DCE3E}"/>
              </a:ext>
            </a:extLst>
          </p:cNvPr>
          <p:cNvSpPr txBox="1">
            <a:spLocks/>
          </p:cNvSpPr>
          <p:nvPr/>
        </p:nvSpPr>
        <p:spPr>
          <a:xfrm>
            <a:off x="4389120" y="1640139"/>
            <a:ext cx="4754880" cy="4023360"/>
          </a:xfrm>
          <a:prstGeom prst="rect">
            <a:avLst/>
          </a:prstGeom>
        </p:spPr>
        <p:txBody>
          <a:bodyPr>
            <a:normAutofit fontScale="85000"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pl-PL" dirty="0">
                <a:latin typeface="Cambria" panose="02040503050406030204" pitchFamily="18" charset="0"/>
                <a:ea typeface="Cambria" panose="02040503050406030204" pitchFamily="18" charset="0"/>
              </a:rPr>
              <a:t>Załamanie systemu kontroli skutkuje tym, iż jednostka chcąc zaspokajać swoje dążenia robi to </a:t>
            </a:r>
            <a:r>
              <a:rPr lang="pl-PL" b="1" dirty="0">
                <a:latin typeface="Cambria" panose="02040503050406030204" pitchFamily="18" charset="0"/>
                <a:ea typeface="Cambria" panose="02040503050406030204" pitchFamily="18" charset="0"/>
              </a:rPr>
              <a:t>wbrew istniejącym normom</a:t>
            </a:r>
            <a:r>
              <a:rPr lang="pl-PL" dirty="0">
                <a:latin typeface="Cambria" panose="02040503050406030204" pitchFamily="18" charset="0"/>
                <a:ea typeface="Cambria" panose="02040503050406030204" pitchFamily="18" charset="0"/>
              </a:rPr>
              <a:t>;</a:t>
            </a:r>
          </a:p>
          <a:p>
            <a:r>
              <a:rPr lang="pl-PL" dirty="0">
                <a:latin typeface="Cambria" panose="02040503050406030204" pitchFamily="18" charset="0"/>
                <a:ea typeface="Cambria" panose="02040503050406030204" pitchFamily="18" charset="0"/>
              </a:rPr>
              <a:t>Anomia prowadzi do ujawnienia egoistycznych tendencji, tkwiących w człowieku- czego skutkiem są zachowania dewiacyjne (w tym przestępcze);</a:t>
            </a:r>
          </a:p>
          <a:p>
            <a:r>
              <a:rPr lang="pl-PL"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Przestępstwo</a:t>
            </a:r>
            <a:r>
              <a:rPr lang="pl-PL" dirty="0">
                <a:latin typeface="Cambria" panose="02040503050406030204" pitchFamily="18" charset="0"/>
                <a:ea typeface="Cambria" panose="02040503050406030204" pitchFamily="18" charset="0"/>
              </a:rPr>
              <a:t> jest </a:t>
            </a:r>
            <a:r>
              <a:rPr lang="pl-PL" u="sng" dirty="0">
                <a:latin typeface="Cambria" panose="02040503050406030204" pitchFamily="18" charset="0"/>
                <a:ea typeface="Cambria" panose="02040503050406030204" pitchFamily="18" charset="0"/>
              </a:rPr>
              <a:t>faktem społecznym</a:t>
            </a:r>
            <a:r>
              <a:rPr lang="pl-PL" dirty="0">
                <a:latin typeface="Cambria" panose="02040503050406030204" pitchFamily="18" charset="0"/>
                <a:ea typeface="Cambria" panose="02040503050406030204" pitchFamily="18" charset="0"/>
              </a:rPr>
              <a:t>; stanowi wyraz braku akceptacji wobec istniejących norm;</a:t>
            </a:r>
          </a:p>
          <a:p>
            <a:endParaRPr lang="pl-PL"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245954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dirty="0"/>
          </a:p>
        </p:txBody>
      </p:sp>
      <p:sp>
        <p:nvSpPr>
          <p:cNvPr id="4" name="Tytuł 1">
            <a:extLst>
              <a:ext uri="{FF2B5EF4-FFF2-40B4-BE49-F238E27FC236}">
                <a16:creationId xmlns:a16="http://schemas.microsoft.com/office/drawing/2014/main" id="{831A9041-C7F1-48FA-8ED4-11EA999E8C80}"/>
              </a:ext>
            </a:extLst>
          </p:cNvPr>
          <p:cNvSpPr txBox="1">
            <a:spLocks/>
          </p:cNvSpPr>
          <p:nvPr/>
        </p:nvSpPr>
        <p:spPr>
          <a:xfrm>
            <a:off x="258613" y="305759"/>
            <a:ext cx="9875520" cy="135636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pl-PL" dirty="0">
                <a:latin typeface="Cambria" panose="02040503050406030204" pitchFamily="18" charset="0"/>
                <a:ea typeface="Cambria" panose="02040503050406030204" pitchFamily="18" charset="0"/>
              </a:rPr>
              <a:t>ANOMIA: </a:t>
            </a:r>
            <a:r>
              <a:rPr lang="pl-PL" u="sng" dirty="0" err="1">
                <a:solidFill>
                  <a:schemeClr val="accent2">
                    <a:lumMod val="60000"/>
                    <a:lumOff val="4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Émile</a:t>
            </a:r>
            <a:r>
              <a:rPr lang="pl-PL" u="sng" dirty="0">
                <a:solidFill>
                  <a:schemeClr val="accent2">
                    <a:lumMod val="60000"/>
                    <a:lumOff val="4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Durkheim (cd.)</a:t>
            </a:r>
            <a:br>
              <a:rPr lang="pl-PL" u="sng" dirty="0">
                <a:solidFill>
                  <a:srgbClr val="F892F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r>
              <a:rPr lang="pl-PL" u="sng" dirty="0">
                <a:solidFill>
                  <a:srgbClr val="F892F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endParaRPr lang="pl-PL" dirty="0"/>
          </a:p>
        </p:txBody>
      </p:sp>
      <p:sp>
        <p:nvSpPr>
          <p:cNvPr id="5" name="Symbol zastępczy zawartości 2">
            <a:extLst>
              <a:ext uri="{FF2B5EF4-FFF2-40B4-BE49-F238E27FC236}">
                <a16:creationId xmlns:a16="http://schemas.microsoft.com/office/drawing/2014/main" id="{9602FF21-215B-449C-924F-A9D0FB609FB8}"/>
              </a:ext>
            </a:extLst>
          </p:cNvPr>
          <p:cNvSpPr txBox="1">
            <a:spLocks/>
          </p:cNvSpPr>
          <p:nvPr/>
        </p:nvSpPr>
        <p:spPr>
          <a:xfrm>
            <a:off x="0" y="2376995"/>
            <a:ext cx="9661124" cy="4023360"/>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pl-PL" sz="3600" dirty="0">
                <a:latin typeface="Cambria" panose="02040503050406030204" pitchFamily="18" charset="0"/>
                <a:ea typeface="Cambria" panose="02040503050406030204" pitchFamily="18" charset="0"/>
              </a:rPr>
              <a:t>Człowiek kieruje się swoimi egoistycznymi dążeniami, </a:t>
            </a:r>
            <a:r>
              <a:rPr lang="pl-PL" sz="3600" u="sng" dirty="0">
                <a:latin typeface="Cambria" panose="02040503050406030204" pitchFamily="18" charset="0"/>
                <a:ea typeface="Cambria" panose="02040503050406030204" pitchFamily="18" charset="0"/>
              </a:rPr>
              <a:t>które tak długo trzymane są na wodzy, jak długo działa efektywnie system kontroli społecznej.</a:t>
            </a:r>
          </a:p>
        </p:txBody>
      </p:sp>
    </p:spTree>
    <p:extLst>
      <p:ext uri="{BB962C8B-B14F-4D97-AF65-F5344CB8AC3E}">
        <p14:creationId xmlns:p14="http://schemas.microsoft.com/office/powerpoint/2010/main" val="105958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Główne założenia</a:t>
            </a:r>
          </a:p>
        </p:txBody>
      </p:sp>
      <p:sp>
        <p:nvSpPr>
          <p:cNvPr id="3" name="Symbol zastępczy zawartości 2"/>
          <p:cNvSpPr>
            <a:spLocks noGrp="1"/>
          </p:cNvSpPr>
          <p:nvPr>
            <p:ph idx="1"/>
          </p:nvPr>
        </p:nvSpPr>
        <p:spPr>
          <a:xfrm>
            <a:off x="549275" y="1600200"/>
            <a:ext cx="8042276" cy="4979951"/>
          </a:xfrm>
        </p:spPr>
        <p:txBody>
          <a:bodyPr>
            <a:normAutofit fontScale="62500" lnSpcReduction="20000"/>
          </a:bodyPr>
          <a:lstStyle/>
          <a:p>
            <a:pPr algn="just">
              <a:buNone/>
            </a:pPr>
            <a:r>
              <a:rPr lang="pl-PL" sz="3800" dirty="0">
                <a:solidFill>
                  <a:schemeClr val="tx1">
                    <a:lumMod val="75000"/>
                    <a:lumOff val="25000"/>
                  </a:schemeClr>
                </a:solidFill>
                <a:latin typeface="Yu Mincho Demibold" pitchFamily="18" charset="-128"/>
                <a:ea typeface="Yu Mincho Demibold" pitchFamily="18" charset="-128"/>
              </a:rPr>
              <a:t>Ekonomiczne podejście do przestępczości opiera się na następujących założeniach: </a:t>
            </a:r>
          </a:p>
          <a:p>
            <a:pPr algn="just">
              <a:buNone/>
            </a:pPr>
            <a:endParaRPr lang="pl-PL" sz="3800" dirty="0">
              <a:solidFill>
                <a:schemeClr val="tx1">
                  <a:lumMod val="75000"/>
                  <a:lumOff val="25000"/>
                </a:schemeClr>
              </a:solidFill>
              <a:latin typeface="Yu Mincho Demibold" pitchFamily="18" charset="-128"/>
              <a:ea typeface="Yu Mincho Demibold" pitchFamily="18" charset="-128"/>
            </a:endParaRPr>
          </a:p>
          <a:p>
            <a:r>
              <a:rPr lang="pl-PL" sz="3800" dirty="0">
                <a:solidFill>
                  <a:schemeClr val="tx1">
                    <a:lumMod val="75000"/>
                    <a:lumOff val="25000"/>
                  </a:schemeClr>
                </a:solidFill>
                <a:latin typeface="Yu Mincho Demibold" pitchFamily="18" charset="-128"/>
                <a:ea typeface="Yu Mincho Demibold" pitchFamily="18" charset="-128"/>
              </a:rPr>
              <a:t>Wszyscy ludzie działają zgodnie z zasadą optymalizacji zachowania, dokonując kalkulacji, wybierają rozwiązania najefektywniej, realizujące ich preferencje. </a:t>
            </a:r>
          </a:p>
          <a:p>
            <a:r>
              <a:rPr lang="pl-PL" sz="3800" dirty="0">
                <a:solidFill>
                  <a:schemeClr val="tx1">
                    <a:lumMod val="75000"/>
                    <a:lumOff val="25000"/>
                  </a:schemeClr>
                </a:solidFill>
                <a:latin typeface="Yu Mincho Demibold" pitchFamily="18" charset="-128"/>
                <a:ea typeface="Yu Mincho Demibold" pitchFamily="18" charset="-128"/>
              </a:rPr>
              <a:t>Wszyscy posiadają oczekiwania dotyczące legalnych i nielegalnych możliwości realizacji zakładanych celów – oczekiwania te są oparte o dostępną informację tak, że subiektywne oczekiwania są powiązane z obiektywnie istniejącymi możliwościami.</a:t>
            </a:r>
          </a:p>
          <a:p>
            <a:pPr marL="0" indent="0">
              <a:buNone/>
            </a:pPr>
            <a:br>
              <a:rPr lang="pl-PL" dirty="0">
                <a:solidFill>
                  <a:schemeClr val="tx1">
                    <a:lumMod val="75000"/>
                    <a:lumOff val="25000"/>
                  </a:schemeClr>
                </a:solidFill>
              </a:rPr>
            </a:br>
            <a:endParaRPr lang="pl-PL" dirty="0">
              <a:solidFill>
                <a:schemeClr val="tx1">
                  <a:lumMod val="75000"/>
                  <a:lumOff val="25000"/>
                </a:schemeClr>
              </a:solidFill>
              <a:latin typeface="Yu Mincho Demibold" pitchFamily="18" charset="-128"/>
              <a:ea typeface="Yu Mincho Demibold" pitchFamily="18" charset="-128"/>
            </a:endParaRPr>
          </a:p>
          <a:p>
            <a:endParaRPr lang="pl-PL" dirty="0">
              <a:solidFill>
                <a:schemeClr val="tx1">
                  <a:lumMod val="75000"/>
                  <a:lumOff val="25000"/>
                </a:schemeClr>
              </a:solidFill>
            </a:endParaRPr>
          </a:p>
        </p:txBody>
      </p:sp>
    </p:spTree>
    <p:extLst>
      <p:ext uri="{BB962C8B-B14F-4D97-AF65-F5344CB8AC3E}">
        <p14:creationId xmlns:p14="http://schemas.microsoft.com/office/powerpoint/2010/main" val="4293316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dirty="0"/>
          </a:p>
        </p:txBody>
      </p:sp>
      <p:sp>
        <p:nvSpPr>
          <p:cNvPr id="4" name="Symbol zastępczy zawartości 3">
            <a:extLst>
              <a:ext uri="{FF2B5EF4-FFF2-40B4-BE49-F238E27FC236}">
                <a16:creationId xmlns:a16="http://schemas.microsoft.com/office/drawing/2014/main" id="{0C705ADD-817C-406E-B7FD-F0C78D275CF1}"/>
              </a:ext>
            </a:extLst>
          </p:cNvPr>
          <p:cNvSpPr txBox="1">
            <a:spLocks/>
          </p:cNvSpPr>
          <p:nvPr/>
        </p:nvSpPr>
        <p:spPr>
          <a:xfrm>
            <a:off x="5269176" y="2834640"/>
            <a:ext cx="4754880" cy="4023360"/>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45720" indent="0">
              <a:buFont typeface="Wingdings 2" pitchFamily="18" charset="2"/>
              <a:buNone/>
            </a:pPr>
            <a:r>
              <a:rPr lang="pl-PL" sz="3600" b="1" dirty="0">
                <a:solidFill>
                  <a:schemeClr val="accent2">
                    <a:lumMod val="60000"/>
                    <a:lumOff val="4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Robert K. </a:t>
            </a:r>
            <a:r>
              <a:rPr lang="pl-PL" sz="3600" b="1" dirty="0" err="1">
                <a:solidFill>
                  <a:schemeClr val="accent2">
                    <a:lumMod val="60000"/>
                    <a:lumOff val="4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Merton</a:t>
            </a:r>
            <a:endParaRPr lang="pl-PL" sz="3600" b="1" dirty="0">
              <a:solidFill>
                <a:schemeClr val="accent2">
                  <a:lumMod val="60000"/>
                  <a:lumOff val="4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45720" indent="0">
              <a:buFont typeface="Wingdings 2" pitchFamily="18" charset="2"/>
              <a:buNone/>
            </a:pPr>
            <a:endParaRPr lang="pl-PL" dirty="0"/>
          </a:p>
        </p:txBody>
      </p:sp>
      <p:pic>
        <p:nvPicPr>
          <p:cNvPr id="5" name="Obraz 4">
            <a:extLst>
              <a:ext uri="{FF2B5EF4-FFF2-40B4-BE49-F238E27FC236}">
                <a16:creationId xmlns:a16="http://schemas.microsoft.com/office/drawing/2014/main" id="{872AB25D-42C4-4A38-BE4D-389224350241}"/>
              </a:ext>
            </a:extLst>
          </p:cNvPr>
          <p:cNvPicPr>
            <a:picLocks noChangeAspect="1"/>
          </p:cNvPicPr>
          <p:nvPr/>
        </p:nvPicPr>
        <p:blipFill>
          <a:blip r:embed="rId2"/>
          <a:stretch>
            <a:fillRect/>
          </a:stretch>
        </p:blipFill>
        <p:spPr>
          <a:xfrm>
            <a:off x="549275" y="793680"/>
            <a:ext cx="3764742" cy="52706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05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dirty="0"/>
          </a:p>
        </p:txBody>
      </p:sp>
      <p:sp>
        <p:nvSpPr>
          <p:cNvPr id="4" name="Tytuł 1">
            <a:extLst>
              <a:ext uri="{FF2B5EF4-FFF2-40B4-BE49-F238E27FC236}">
                <a16:creationId xmlns:a16="http://schemas.microsoft.com/office/drawing/2014/main" id="{8F641925-DE71-4011-8279-B5E385B17E46}"/>
              </a:ext>
            </a:extLst>
          </p:cNvPr>
          <p:cNvSpPr txBox="1">
            <a:spLocks/>
          </p:cNvSpPr>
          <p:nvPr/>
        </p:nvSpPr>
        <p:spPr>
          <a:xfrm>
            <a:off x="137535" y="243841"/>
            <a:ext cx="9875520" cy="135636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pl-PL" dirty="0">
                <a:latin typeface="Cambria" panose="02040503050406030204" pitchFamily="18" charset="0"/>
                <a:ea typeface="Cambria" panose="02040503050406030204" pitchFamily="18" charset="0"/>
              </a:rPr>
              <a:t>ANOMIA: </a:t>
            </a:r>
            <a:r>
              <a:rPr lang="pl-PL" u="sng" dirty="0">
                <a:solidFill>
                  <a:schemeClr val="accent2">
                    <a:lumMod val="60000"/>
                    <a:lumOff val="4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Robert K. </a:t>
            </a:r>
            <a:r>
              <a:rPr lang="pl-PL" u="sng" dirty="0" err="1">
                <a:solidFill>
                  <a:schemeClr val="accent2">
                    <a:lumMod val="60000"/>
                    <a:lumOff val="4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Merton</a:t>
            </a:r>
            <a:br>
              <a:rPr lang="pl-PL" dirty="0">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5" name="Symbol zastępczy zawartości 2">
            <a:extLst>
              <a:ext uri="{FF2B5EF4-FFF2-40B4-BE49-F238E27FC236}">
                <a16:creationId xmlns:a16="http://schemas.microsoft.com/office/drawing/2014/main" id="{2E8D0065-741A-43B7-B569-065C7CD62CA2}"/>
              </a:ext>
            </a:extLst>
          </p:cNvPr>
          <p:cNvSpPr txBox="1">
            <a:spLocks/>
          </p:cNvSpPr>
          <p:nvPr/>
        </p:nvSpPr>
        <p:spPr>
          <a:xfrm>
            <a:off x="0" y="1537122"/>
            <a:ext cx="4754880" cy="5007748"/>
          </a:xfrm>
          <a:prstGeom prst="rect">
            <a:avLst/>
          </a:prstGeom>
        </p:spPr>
        <p:txBody>
          <a:bodyPr vert="horz" lIns="91440" tIns="45720" rIns="91440" bIns="45720" rtlCol="0">
            <a:normAutofit fontScale="85000" lnSpcReduction="2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45720" indent="0">
              <a:buFont typeface="Wingdings 2" pitchFamily="18" charset="2"/>
              <a:buNone/>
            </a:pPr>
            <a:r>
              <a:rPr lang="pl-PL" i="1" dirty="0">
                <a:latin typeface="Cambria" panose="02040503050406030204" pitchFamily="18" charset="0"/>
                <a:ea typeface="Cambria" panose="02040503050406030204" pitchFamily="18" charset="0"/>
              </a:rPr>
              <a:t>Tezy: </a:t>
            </a:r>
          </a:p>
          <a:p>
            <a:r>
              <a:rPr lang="pl-PL" sz="2600" dirty="0">
                <a:solidFill>
                  <a:srgbClr val="FF0000"/>
                </a:solidFill>
                <a:latin typeface="Cambria" panose="02040503050406030204" pitchFamily="18" charset="0"/>
                <a:ea typeface="Cambria" panose="02040503050406030204" pitchFamily="18" charset="0"/>
              </a:rPr>
              <a:t>zakwestionował zdanie E. Durkheima, że przestępstwo wynika z załamania się kontroli społecznej</a:t>
            </a:r>
            <a:r>
              <a:rPr lang="pl-PL" sz="2600" dirty="0">
                <a:latin typeface="Cambria" panose="02040503050406030204" pitchFamily="18" charset="0"/>
                <a:ea typeface="Cambria" panose="02040503050406030204" pitchFamily="18" charset="0"/>
              </a:rPr>
              <a:t>;</a:t>
            </a:r>
          </a:p>
          <a:p>
            <a:r>
              <a:rPr lang="pl-PL" sz="2600" dirty="0">
                <a:latin typeface="Cambria" panose="02040503050406030204" pitchFamily="18" charset="0"/>
                <a:ea typeface="Cambria" panose="02040503050406030204" pitchFamily="18" charset="0"/>
              </a:rPr>
              <a:t>Wszelkie działania ludzkie (konformizm/dewiacja) są normalnym sposobem adaptacji do warunków społecznych;</a:t>
            </a:r>
          </a:p>
          <a:p>
            <a:r>
              <a:rPr lang="pl-PL" sz="2600" dirty="0">
                <a:latin typeface="Cambria" panose="02040503050406030204" pitchFamily="18" charset="0"/>
                <a:ea typeface="Cambria" panose="02040503050406030204" pitchFamily="18" charset="0"/>
              </a:rPr>
              <a:t>Właściwe działanie jednostek i grup zależne jest od harmonii między kulturowo wyznaczonymi celami a zinstytucjonalizowanymi środkami realizacji tych celów;</a:t>
            </a:r>
          </a:p>
        </p:txBody>
      </p:sp>
      <p:sp>
        <p:nvSpPr>
          <p:cNvPr id="6" name="Symbol zastępczy zawartości 3">
            <a:extLst>
              <a:ext uri="{FF2B5EF4-FFF2-40B4-BE49-F238E27FC236}">
                <a16:creationId xmlns:a16="http://schemas.microsoft.com/office/drawing/2014/main" id="{116CA156-16D9-4BB5-AFC0-2CB1AB304992}"/>
              </a:ext>
            </a:extLst>
          </p:cNvPr>
          <p:cNvSpPr txBox="1">
            <a:spLocks/>
          </p:cNvSpPr>
          <p:nvPr/>
        </p:nvSpPr>
        <p:spPr>
          <a:xfrm>
            <a:off x="4754880" y="1920240"/>
            <a:ext cx="4389120" cy="4412935"/>
          </a:xfrm>
          <a:prstGeom prst="rect">
            <a:avLst/>
          </a:prstGeom>
        </p:spPr>
        <p:txBody>
          <a:bodyPr>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pl-PL" sz="2000" dirty="0">
                <a:latin typeface="Cambria" panose="02040503050406030204" pitchFamily="18" charset="0"/>
                <a:ea typeface="Cambria" panose="02040503050406030204" pitchFamily="18" charset="0"/>
              </a:rPr>
              <a:t>Anomia to załamanie się tej harmonii;</a:t>
            </a:r>
          </a:p>
          <a:p>
            <a:r>
              <a:rPr lang="pl-PL" sz="2000" b="1" dirty="0">
                <a:solidFill>
                  <a:schemeClr val="accent2">
                    <a:lumMod val="60000"/>
                    <a:lumOff val="4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Jego definicja anomii</a:t>
            </a:r>
            <a:r>
              <a:rPr lang="pl-PL" sz="2000" dirty="0">
                <a:latin typeface="Cambria" panose="02040503050406030204" pitchFamily="18" charset="0"/>
                <a:ea typeface="Cambria" panose="02040503050406030204" pitchFamily="18" charset="0"/>
              </a:rPr>
              <a:t>- </a:t>
            </a:r>
          </a:p>
          <a:p>
            <a:pPr marL="45720" indent="0">
              <a:buFont typeface="Wingdings 2" pitchFamily="18" charset="2"/>
              <a:buNone/>
            </a:pPr>
            <a:r>
              <a:rPr lang="pl-PL" sz="2000" dirty="0">
                <a:latin typeface="Cambria" panose="02040503050406030204" pitchFamily="18" charset="0"/>
                <a:ea typeface="Cambria" panose="02040503050406030204" pitchFamily="18" charset="0"/>
              </a:rPr>
              <a:t>stan załamania, który występuje w strukturze kulturowej, którego istotą jest  rozbieżność między normami i celami kulturowymi a możliwościami działania tej grupy zgodnie z tymi normami.</a:t>
            </a:r>
          </a:p>
          <a:p>
            <a:endParaRPr lang="pl-PL"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292697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E741F62-3D11-6CC8-438F-470175348C38}"/>
              </a:ext>
            </a:extLst>
          </p:cNvPr>
          <p:cNvSpPr>
            <a:spLocks noGrp="1"/>
          </p:cNvSpPr>
          <p:nvPr>
            <p:ph type="title"/>
          </p:nvPr>
        </p:nvSpPr>
        <p:spPr>
          <a:xfrm>
            <a:off x="549275" y="107576"/>
            <a:ext cx="8042276" cy="868968"/>
          </a:xfrm>
        </p:spPr>
        <p:txBody>
          <a:bodyPr/>
          <a:lstStyle/>
          <a:p>
            <a:r>
              <a:rPr lang="pl-PL" sz="4000" dirty="0">
                <a:latin typeface="Cambria" panose="02040503050406030204" pitchFamily="18" charset="0"/>
                <a:ea typeface="Cambria" panose="02040503050406030204" pitchFamily="18" charset="0"/>
              </a:rPr>
              <a:t>ANOMIA: </a:t>
            </a:r>
            <a:r>
              <a:rPr lang="pl-PL" sz="4000" u="sng" dirty="0">
                <a:solidFill>
                  <a:schemeClr val="accent2">
                    <a:lumMod val="60000"/>
                    <a:lumOff val="4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Robert K. </a:t>
            </a:r>
            <a:r>
              <a:rPr lang="pl-PL" sz="4000" u="sng" dirty="0" err="1">
                <a:solidFill>
                  <a:schemeClr val="accent2">
                    <a:lumMod val="60000"/>
                    <a:lumOff val="4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Merton</a:t>
            </a:r>
            <a:r>
              <a:rPr lang="pl-PL" sz="4000" u="sng" dirty="0">
                <a:solidFill>
                  <a:schemeClr val="accent2">
                    <a:lumMod val="60000"/>
                    <a:lumOff val="4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(cd.)</a:t>
            </a:r>
            <a:endParaRPr lang="pl-PL" sz="4000" dirty="0"/>
          </a:p>
        </p:txBody>
      </p:sp>
      <p:sp>
        <p:nvSpPr>
          <p:cNvPr id="3" name="Symbol zastępczy zawartości 2">
            <a:extLst>
              <a:ext uri="{FF2B5EF4-FFF2-40B4-BE49-F238E27FC236}">
                <a16:creationId xmlns:a16="http://schemas.microsoft.com/office/drawing/2014/main" id="{4E99AE90-962B-00BE-66D2-281DB500349A}"/>
              </a:ext>
            </a:extLst>
          </p:cNvPr>
          <p:cNvSpPr>
            <a:spLocks noGrp="1"/>
          </p:cNvSpPr>
          <p:nvPr>
            <p:ph idx="1"/>
          </p:nvPr>
        </p:nvSpPr>
        <p:spPr>
          <a:xfrm>
            <a:off x="549275" y="1828799"/>
            <a:ext cx="8042276" cy="4114801"/>
          </a:xfrm>
        </p:spPr>
        <p:txBody>
          <a:bodyPr/>
          <a:lstStyle/>
          <a:p>
            <a:pPr marL="45720" indent="0">
              <a:buFont typeface="Wingdings 2" pitchFamily="18" charset="2"/>
              <a:buNone/>
            </a:pPr>
            <a:r>
              <a:rPr lang="pl-PL" i="1" dirty="0">
                <a:latin typeface="Cambria" panose="02040503050406030204" pitchFamily="18" charset="0"/>
                <a:ea typeface="Cambria" panose="02040503050406030204" pitchFamily="18" charset="0"/>
              </a:rPr>
              <a:t>W związku z definicją </a:t>
            </a:r>
            <a:r>
              <a:rPr lang="pl-PL" i="1" dirty="0" err="1">
                <a:latin typeface="Cambria" panose="02040503050406030204" pitchFamily="18" charset="0"/>
                <a:ea typeface="Cambria" panose="02040503050406030204" pitchFamily="18" charset="0"/>
              </a:rPr>
              <a:t>Mertona</a:t>
            </a:r>
            <a:r>
              <a:rPr lang="pl-PL" i="1" dirty="0">
                <a:latin typeface="Cambria" panose="02040503050406030204" pitchFamily="18" charset="0"/>
                <a:ea typeface="Cambria" panose="02040503050406030204" pitchFamily="18" charset="0"/>
              </a:rPr>
              <a:t> jednostka staje przed wyborem:</a:t>
            </a:r>
          </a:p>
          <a:p>
            <a:pPr marL="502920" indent="-457200">
              <a:buFont typeface="Wingdings 2" pitchFamily="18" charset="2"/>
              <a:buAutoNum type="alphaLcParenR"/>
            </a:pPr>
            <a:r>
              <a:rPr lang="pl-PL" b="1" dirty="0">
                <a:latin typeface="Cambria" panose="02040503050406030204" pitchFamily="18" charset="0"/>
                <a:ea typeface="Cambria" panose="02040503050406030204" pitchFamily="18" charset="0"/>
              </a:rPr>
              <a:t>rezygnuje z osiągnięcia swojego celu </a:t>
            </a:r>
            <a:r>
              <a:rPr lang="pl-PL" dirty="0">
                <a:latin typeface="Cambria" panose="02040503050406030204" pitchFamily="18" charset="0"/>
                <a:ea typeface="Cambria" panose="02040503050406030204" pitchFamily="18" charset="0"/>
              </a:rPr>
              <a:t>(gdyż brak jest możliwości zrealizowania ambicji)</a:t>
            </a:r>
          </a:p>
          <a:p>
            <a:pPr marL="502920" indent="-457200">
              <a:buFont typeface="Wingdings 2" pitchFamily="18" charset="2"/>
              <a:buAutoNum type="alphaLcParenR"/>
            </a:pPr>
            <a:r>
              <a:rPr lang="pl-PL" b="1" dirty="0">
                <a:latin typeface="Cambria" panose="02040503050406030204" pitchFamily="18" charset="0"/>
                <a:ea typeface="Cambria" panose="02040503050406030204" pitchFamily="18" charset="0"/>
              </a:rPr>
              <a:t>osiąga cel drogą nielegalną, niewłaściwą</a:t>
            </a:r>
          </a:p>
          <a:p>
            <a:endParaRPr lang="pl-PL" dirty="0"/>
          </a:p>
        </p:txBody>
      </p:sp>
    </p:spTree>
    <p:extLst>
      <p:ext uri="{BB962C8B-B14F-4D97-AF65-F5344CB8AC3E}">
        <p14:creationId xmlns:p14="http://schemas.microsoft.com/office/powerpoint/2010/main" val="1692764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3478" y="246976"/>
            <a:ext cx="8819870" cy="6386099"/>
          </a:xfrm>
        </p:spPr>
        <p:txBody>
          <a:bodyPr/>
          <a:lstStyle/>
          <a:p>
            <a:endParaRPr lang="pl-PL" dirty="0"/>
          </a:p>
        </p:txBody>
      </p:sp>
      <p:sp>
        <p:nvSpPr>
          <p:cNvPr id="4" name="Tytuł 1">
            <a:extLst>
              <a:ext uri="{FF2B5EF4-FFF2-40B4-BE49-F238E27FC236}">
                <a16:creationId xmlns:a16="http://schemas.microsoft.com/office/drawing/2014/main" id="{D23FD3AB-A044-4FDB-82F5-0A9C21E8A0FA}"/>
              </a:ext>
            </a:extLst>
          </p:cNvPr>
          <p:cNvSpPr>
            <a:spLocks noGrp="1"/>
          </p:cNvSpPr>
          <p:nvPr>
            <p:ph type="title"/>
          </p:nvPr>
        </p:nvSpPr>
        <p:spPr>
          <a:xfrm>
            <a:off x="-458633" y="0"/>
            <a:ext cx="9875520" cy="1356360"/>
          </a:xfrm>
        </p:spPr>
        <p:txBody>
          <a:bodyPr/>
          <a:lstStyle/>
          <a:p>
            <a:pPr algn="ctr"/>
            <a:r>
              <a:rPr lang="pl-PL" dirty="0">
                <a:latin typeface="Cambria" panose="02040503050406030204" pitchFamily="18" charset="0"/>
                <a:ea typeface="Cambria" panose="02040503050406030204" pitchFamily="18" charset="0"/>
              </a:rPr>
              <a:t>ANOMIA: </a:t>
            </a:r>
            <a:r>
              <a:rPr lang="pl-PL" u="sng" dirty="0">
                <a:solidFill>
                  <a:schemeClr val="accent2">
                    <a:lumMod val="60000"/>
                    <a:lumOff val="4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Robert K. Merton (cd.)</a:t>
            </a:r>
            <a:endParaRPr lang="pl-PL" dirty="0"/>
          </a:p>
        </p:txBody>
      </p:sp>
      <p:sp>
        <p:nvSpPr>
          <p:cNvPr id="5" name="Symbol zastępczy zawartości 2">
            <a:extLst>
              <a:ext uri="{FF2B5EF4-FFF2-40B4-BE49-F238E27FC236}">
                <a16:creationId xmlns:a16="http://schemas.microsoft.com/office/drawing/2014/main" id="{DFEDD3DD-90F8-4E8E-BFDB-0B3A2485DD04}"/>
              </a:ext>
            </a:extLst>
          </p:cNvPr>
          <p:cNvSpPr txBox="1">
            <a:spLocks/>
          </p:cNvSpPr>
          <p:nvPr/>
        </p:nvSpPr>
        <p:spPr>
          <a:xfrm>
            <a:off x="1" y="1564069"/>
            <a:ext cx="9144000" cy="5069006"/>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45720" indent="0">
              <a:buFont typeface="Wingdings 2" pitchFamily="18" charset="2"/>
              <a:buNone/>
            </a:pPr>
            <a:r>
              <a:rPr lang="pl-PL" sz="2000" i="1" dirty="0">
                <a:latin typeface="Cambria" panose="02040503050406030204" pitchFamily="18" charset="0"/>
                <a:ea typeface="Cambria" panose="02040503050406030204" pitchFamily="18" charset="0"/>
              </a:rPr>
              <a:t>Wyróżnił pięć dróg,  którymi może podążać jednostka dotknięta anomią:</a:t>
            </a:r>
          </a:p>
          <a:p>
            <a:pPr marL="502920" indent="-457200">
              <a:buFont typeface="Wingdings 2" pitchFamily="18" charset="2"/>
              <a:buAutoNum type="arabicPeriod"/>
            </a:pPr>
            <a:r>
              <a:rPr lang="pl-PL" sz="2000" i="1" dirty="0">
                <a:solidFill>
                  <a:schemeClr val="accent2">
                    <a:lumMod val="60000"/>
                    <a:lumOff val="40000"/>
                  </a:schemeClr>
                </a:solidFill>
                <a:latin typeface="Cambria" panose="02040503050406030204" pitchFamily="18" charset="0"/>
                <a:ea typeface="Cambria" panose="02040503050406030204" pitchFamily="18" charset="0"/>
              </a:rPr>
              <a:t>Konformizm </a:t>
            </a:r>
            <a:r>
              <a:rPr lang="pl-PL" sz="2000" i="1" dirty="0">
                <a:latin typeface="Cambria" panose="02040503050406030204" pitchFamily="18" charset="0"/>
                <a:ea typeface="Cambria" panose="02040503050406030204" pitchFamily="18" charset="0"/>
              </a:rPr>
              <a:t>- </a:t>
            </a:r>
            <a:r>
              <a:rPr lang="pl-PL" sz="2000" dirty="0">
                <a:latin typeface="Cambria" panose="02040503050406030204" pitchFamily="18" charset="0"/>
                <a:ea typeface="Cambria" panose="02040503050406030204" pitchFamily="18" charset="0"/>
              </a:rPr>
              <a:t>akceptowanie celów kulturowych społeczeństwa oraz zinstytucjonalizowanych środków, które służą ich realizacji;</a:t>
            </a:r>
          </a:p>
          <a:p>
            <a:pPr marL="502920" indent="-457200">
              <a:buFont typeface="Wingdings 2" pitchFamily="18" charset="2"/>
              <a:buAutoNum type="arabicPeriod"/>
            </a:pPr>
            <a:r>
              <a:rPr lang="pl-PL" sz="2000" i="1" dirty="0">
                <a:solidFill>
                  <a:schemeClr val="accent2">
                    <a:lumMod val="60000"/>
                    <a:lumOff val="40000"/>
                  </a:schemeClr>
                </a:solidFill>
                <a:latin typeface="Cambria" panose="02040503050406030204" pitchFamily="18" charset="0"/>
                <a:ea typeface="Cambria" panose="02040503050406030204" pitchFamily="18" charset="0"/>
              </a:rPr>
              <a:t>Innowacja </a:t>
            </a:r>
            <a:r>
              <a:rPr lang="pl-PL" sz="2000" i="1" dirty="0">
                <a:latin typeface="Cambria" panose="02040503050406030204" pitchFamily="18" charset="0"/>
                <a:ea typeface="Cambria" panose="02040503050406030204" pitchFamily="18" charset="0"/>
              </a:rPr>
              <a:t>- </a:t>
            </a:r>
            <a:r>
              <a:rPr lang="pl-PL" sz="2000" dirty="0">
                <a:latin typeface="Cambria" panose="02040503050406030204" pitchFamily="18" charset="0"/>
                <a:ea typeface="Cambria" panose="02040503050406030204" pitchFamily="18" charset="0"/>
              </a:rPr>
              <a:t>osiąganie celów kulturowych przy wykorzystaniu środków nielegalnych, nieetycznych;</a:t>
            </a:r>
          </a:p>
          <a:p>
            <a:pPr marL="502920" indent="-457200">
              <a:buFont typeface="Wingdings 2" pitchFamily="18" charset="2"/>
              <a:buAutoNum type="arabicPeriod"/>
            </a:pPr>
            <a:r>
              <a:rPr lang="pl-PL" sz="2000" i="1" dirty="0">
                <a:solidFill>
                  <a:schemeClr val="accent2">
                    <a:lumMod val="60000"/>
                    <a:lumOff val="40000"/>
                  </a:schemeClr>
                </a:solidFill>
                <a:latin typeface="Cambria" panose="02040503050406030204" pitchFamily="18" charset="0"/>
                <a:ea typeface="Cambria" panose="02040503050406030204" pitchFamily="18" charset="0"/>
              </a:rPr>
              <a:t>Rytualizm </a:t>
            </a:r>
            <a:r>
              <a:rPr lang="pl-PL" sz="2000" i="1" dirty="0">
                <a:latin typeface="Cambria" panose="02040503050406030204" pitchFamily="18" charset="0"/>
                <a:ea typeface="Cambria" panose="02040503050406030204" pitchFamily="18" charset="0"/>
              </a:rPr>
              <a:t>- </a:t>
            </a:r>
            <a:r>
              <a:rPr lang="pl-PL" sz="2000" dirty="0">
                <a:latin typeface="Cambria" panose="02040503050406030204" pitchFamily="18" charset="0"/>
                <a:ea typeface="Cambria" panose="02040503050406030204" pitchFamily="18" charset="0"/>
              </a:rPr>
              <a:t>odrzucenie celów kulturowych przy akceptacji legalnych środków; ograniczenie aspiracji;</a:t>
            </a:r>
          </a:p>
          <a:p>
            <a:pPr marL="502920" indent="-457200">
              <a:buFont typeface="Wingdings 2" pitchFamily="18" charset="2"/>
              <a:buAutoNum type="arabicPeriod"/>
            </a:pPr>
            <a:r>
              <a:rPr lang="pl-PL" sz="2000" i="1" dirty="0">
                <a:solidFill>
                  <a:schemeClr val="accent2">
                    <a:lumMod val="60000"/>
                    <a:lumOff val="40000"/>
                  </a:schemeClr>
                </a:solidFill>
                <a:latin typeface="Cambria" panose="02040503050406030204" pitchFamily="18" charset="0"/>
                <a:ea typeface="Cambria" panose="02040503050406030204" pitchFamily="18" charset="0"/>
              </a:rPr>
              <a:t>Wycofanie </a:t>
            </a:r>
            <a:r>
              <a:rPr lang="pl-PL" sz="2000" i="1" dirty="0">
                <a:latin typeface="Cambria" panose="02040503050406030204" pitchFamily="18" charset="0"/>
                <a:ea typeface="Cambria" panose="02040503050406030204" pitchFamily="18" charset="0"/>
              </a:rPr>
              <a:t>- </a:t>
            </a:r>
            <a:r>
              <a:rPr lang="pl-PL" sz="2000" dirty="0">
                <a:latin typeface="Cambria" panose="02040503050406030204" pitchFamily="18" charset="0"/>
                <a:ea typeface="Cambria" panose="02040503050406030204" pitchFamily="18" charset="0"/>
              </a:rPr>
              <a:t>odrzucenie zarówno celów kulturowych, jak i zinstytucjonalizowanych środków, służących ich realizacji;</a:t>
            </a:r>
          </a:p>
          <a:p>
            <a:pPr marL="502920" indent="-457200">
              <a:buFont typeface="Wingdings 2" pitchFamily="18" charset="2"/>
              <a:buAutoNum type="arabicPeriod"/>
            </a:pPr>
            <a:r>
              <a:rPr lang="pl-PL" sz="2000" i="1" dirty="0">
                <a:solidFill>
                  <a:schemeClr val="accent2">
                    <a:lumMod val="60000"/>
                    <a:lumOff val="40000"/>
                  </a:schemeClr>
                </a:solidFill>
                <a:latin typeface="Cambria" panose="02040503050406030204" pitchFamily="18" charset="0"/>
                <a:ea typeface="Cambria" panose="02040503050406030204" pitchFamily="18" charset="0"/>
              </a:rPr>
              <a:t>Bunt </a:t>
            </a:r>
            <a:r>
              <a:rPr lang="pl-PL" sz="2000" i="1" dirty="0">
                <a:latin typeface="Cambria" panose="02040503050406030204" pitchFamily="18" charset="0"/>
                <a:ea typeface="Cambria" panose="02040503050406030204" pitchFamily="18" charset="0"/>
              </a:rPr>
              <a:t>- </a:t>
            </a:r>
            <a:r>
              <a:rPr lang="pl-PL" sz="2000" dirty="0">
                <a:latin typeface="Cambria" panose="02040503050406030204" pitchFamily="18" charset="0"/>
                <a:ea typeface="Cambria" panose="02040503050406030204" pitchFamily="18" charset="0"/>
              </a:rPr>
              <a:t>odrzucenie zarówno celów kulturowych, jak i zinstytucjonalizowanych środków, służących ich realizacji, przy jednoczesnym dążeniu do zastępowania ich nowymi.</a:t>
            </a:r>
          </a:p>
          <a:p>
            <a:pPr marL="45720" indent="0">
              <a:buFont typeface="Wingdings 2" pitchFamily="18" charset="2"/>
              <a:buNone/>
            </a:pPr>
            <a:endParaRPr lang="pl-PL" sz="2000" i="1" dirty="0">
              <a:latin typeface="Cambria" panose="02040503050406030204" pitchFamily="18" charset="0"/>
              <a:ea typeface="Cambria" panose="02040503050406030204" pitchFamily="18" charset="0"/>
            </a:endParaRPr>
          </a:p>
          <a:p>
            <a:pPr marL="502920" indent="-457200">
              <a:buFont typeface="Wingdings 2" pitchFamily="18" charset="2"/>
              <a:buAutoNum type="arabicPeriod"/>
            </a:pPr>
            <a:endParaRPr lang="pl-PL"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487437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61201" y="259473"/>
            <a:ext cx="8042276" cy="4343400"/>
          </a:xfrm>
        </p:spPr>
        <p:txBody>
          <a:bodyPr>
            <a:normAutofit/>
          </a:bodyPr>
          <a:lstStyle/>
          <a:p>
            <a:pPr marL="0" indent="0">
              <a:buNone/>
            </a:pPr>
            <a:r>
              <a:rPr lang="pl-PL" sz="4000" b="1" dirty="0"/>
              <a:t>Teoria zróżnicowanych powiązań </a:t>
            </a:r>
            <a:r>
              <a:rPr lang="pl-PL" sz="4000" dirty="0"/>
              <a:t>- Edwin Sutherland</a:t>
            </a:r>
          </a:p>
          <a:p>
            <a:endParaRPr lang="pl-PL" sz="4000" dirty="0"/>
          </a:p>
        </p:txBody>
      </p:sp>
      <p:pic>
        <p:nvPicPr>
          <p:cNvPr id="4" name="Obraz 3"/>
          <p:cNvPicPr>
            <a:picLocks noChangeAspect="1"/>
          </p:cNvPicPr>
          <p:nvPr/>
        </p:nvPicPr>
        <p:blipFill>
          <a:blip r:embed="rId2"/>
          <a:stretch>
            <a:fillRect/>
          </a:stretch>
        </p:blipFill>
        <p:spPr>
          <a:xfrm>
            <a:off x="5039804" y="1265019"/>
            <a:ext cx="3978227" cy="5422282"/>
          </a:xfrm>
          <a:prstGeom prst="rect">
            <a:avLst/>
          </a:prstGeom>
          <a:ln>
            <a:noFill/>
          </a:ln>
          <a:effectLst>
            <a:outerShdw blurRad="292100" dist="139700" dir="2700000" algn="tl" rotWithShape="0">
              <a:srgbClr val="333333">
                <a:alpha val="65000"/>
              </a:srgbClr>
            </a:outerShdw>
            <a:softEdge rad="127000"/>
          </a:effectLst>
        </p:spPr>
      </p:pic>
    </p:spTree>
    <p:extLst>
      <p:ext uri="{BB962C8B-B14F-4D97-AF65-F5344CB8AC3E}">
        <p14:creationId xmlns:p14="http://schemas.microsoft.com/office/powerpoint/2010/main" val="5567110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7408B96-679C-E92A-1054-7D7083F06819}"/>
              </a:ext>
            </a:extLst>
          </p:cNvPr>
          <p:cNvSpPr>
            <a:spLocks noGrp="1"/>
          </p:cNvSpPr>
          <p:nvPr>
            <p:ph type="title"/>
          </p:nvPr>
        </p:nvSpPr>
        <p:spPr>
          <a:xfrm>
            <a:off x="549275" y="372861"/>
            <a:ext cx="8042276" cy="1491449"/>
          </a:xfrm>
        </p:spPr>
        <p:txBody>
          <a:bodyPr/>
          <a:lstStyle/>
          <a:p>
            <a:r>
              <a:rPr lang="pl-PL" sz="4800" b="1" dirty="0"/>
              <a:t>Edwin Sutherland </a:t>
            </a:r>
            <a:br>
              <a:rPr lang="pl-PL" sz="4800" b="1" dirty="0"/>
            </a:br>
            <a:endParaRPr lang="pl-PL" dirty="0"/>
          </a:p>
        </p:txBody>
      </p:sp>
      <p:sp>
        <p:nvSpPr>
          <p:cNvPr id="3" name="Symbol zastępczy zawartości 2">
            <a:extLst>
              <a:ext uri="{FF2B5EF4-FFF2-40B4-BE49-F238E27FC236}">
                <a16:creationId xmlns:a16="http://schemas.microsoft.com/office/drawing/2014/main" id="{2B539254-97EF-7C92-77DA-3C689D7CDC3C}"/>
              </a:ext>
            </a:extLst>
          </p:cNvPr>
          <p:cNvSpPr>
            <a:spLocks noGrp="1"/>
          </p:cNvSpPr>
          <p:nvPr>
            <p:ph idx="1"/>
          </p:nvPr>
        </p:nvSpPr>
        <p:spPr/>
        <p:txBody>
          <a:bodyPr>
            <a:normAutofit fontScale="70000" lnSpcReduction="20000"/>
          </a:bodyPr>
          <a:lstStyle/>
          <a:p>
            <a:pPr marL="0" indent="0" algn="ctr">
              <a:buFont typeface="Wingdings 2" pitchFamily="18" charset="2"/>
              <a:buNone/>
            </a:pPr>
            <a:r>
              <a:rPr lang="pl-PL" sz="2400" i="1" dirty="0">
                <a:solidFill>
                  <a:schemeClr val="tx1"/>
                </a:solidFill>
              </a:rPr>
              <a:t>ur. 13 sierpnia 1883 r - zmarł 11 października 1950 r.</a:t>
            </a:r>
          </a:p>
          <a:p>
            <a:pPr marL="0" indent="0" algn="just">
              <a:lnSpc>
                <a:spcPct val="150000"/>
              </a:lnSpc>
              <a:buFont typeface="Wingdings 2" pitchFamily="18" charset="2"/>
              <a:buNone/>
            </a:pPr>
            <a:r>
              <a:rPr lang="pl-PL" sz="2400" dirty="0">
                <a:solidFill>
                  <a:schemeClr val="tx1"/>
                </a:solidFill>
              </a:rPr>
              <a:t>Amerykański kryminolog, najlepiej znany z </a:t>
            </a:r>
            <a:r>
              <a:rPr lang="pl-PL" sz="2400" b="1" dirty="0">
                <a:solidFill>
                  <a:schemeClr val="accent2">
                    <a:lumMod val="75000"/>
                  </a:schemeClr>
                </a:solidFill>
              </a:rPr>
              <a:t>teorii zróżnicowanych powiązań</a:t>
            </a:r>
            <a:r>
              <a:rPr lang="pl-PL" sz="2400" dirty="0">
                <a:solidFill>
                  <a:schemeClr val="tx1"/>
                </a:solidFill>
              </a:rPr>
              <a:t>. </a:t>
            </a:r>
            <a:br>
              <a:rPr lang="pl-PL" sz="2400" dirty="0">
                <a:solidFill>
                  <a:schemeClr val="tx1"/>
                </a:solidFill>
              </a:rPr>
            </a:br>
            <a:r>
              <a:rPr lang="pl-PL" sz="2400" dirty="0">
                <a:solidFill>
                  <a:schemeClr val="tx1"/>
                </a:solidFill>
              </a:rPr>
              <a:t>W związku z jego zasługami została stworzona najważniejsza w tej </a:t>
            </a:r>
            <a:r>
              <a:rPr lang="pl-PL" sz="2400" dirty="0">
                <a:solidFill>
                  <a:schemeClr val="accent2">
                    <a:lumMod val="75000"/>
                  </a:schemeClr>
                </a:solidFill>
              </a:rPr>
              <a:t>dziedzinie nagroda Amerykańskiego Towarzystwa Kryminologicznego </a:t>
            </a:r>
            <a:r>
              <a:rPr lang="pl-PL" sz="2400" dirty="0">
                <a:solidFill>
                  <a:schemeClr val="tx1"/>
                </a:solidFill>
              </a:rPr>
              <a:t>wydawana corocznie. Sutherland otrzymał tytuł doktora na Uniwersytecie w Chicago w 1913 r. zarówno </a:t>
            </a:r>
            <a:r>
              <a:rPr lang="pl-PL" sz="2400" i="1" dirty="0">
                <a:solidFill>
                  <a:schemeClr val="tx1"/>
                </a:solidFill>
              </a:rPr>
              <a:t>w dziedzinie socjologii, jak i ekonomii politycznej</a:t>
            </a:r>
            <a:r>
              <a:rPr lang="pl-PL" sz="2400" dirty="0">
                <a:solidFill>
                  <a:schemeClr val="tx1"/>
                </a:solidFill>
              </a:rPr>
              <a:t>. Chociaż teorie Sutherlanda były szeroko doceniane, jego krytycy utrzymywali, że nie wyjaśnił on zarówno rozwoju pierwszego przestępcy, jak i dlaczego niektórzy ludzie nadmiernie narażeni na kryminalne wzorce </a:t>
            </a:r>
            <a:r>
              <a:rPr lang="pl-PL" sz="2400" dirty="0" err="1">
                <a:solidFill>
                  <a:schemeClr val="tx1"/>
                </a:solidFill>
              </a:rPr>
              <a:t>zachowań</a:t>
            </a:r>
            <a:r>
              <a:rPr lang="pl-PL" sz="2400" dirty="0">
                <a:solidFill>
                  <a:schemeClr val="tx1"/>
                </a:solidFill>
              </a:rPr>
              <a:t> nie popełniają przestępstw. Po śmierci Sutherlanda, jego teorie zdominowały kryminologię i trwają po dziś dzień. </a:t>
            </a:r>
          </a:p>
          <a:p>
            <a:endParaRPr lang="pl-PL" dirty="0"/>
          </a:p>
        </p:txBody>
      </p:sp>
    </p:spTree>
    <p:extLst>
      <p:ext uri="{BB962C8B-B14F-4D97-AF65-F5344CB8AC3E}">
        <p14:creationId xmlns:p14="http://schemas.microsoft.com/office/powerpoint/2010/main" val="4394202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A106661-33E6-0F30-8A2A-B6B0ED36ACF4}"/>
              </a:ext>
            </a:extLst>
          </p:cNvPr>
          <p:cNvSpPr>
            <a:spLocks noGrp="1"/>
          </p:cNvSpPr>
          <p:nvPr>
            <p:ph type="title"/>
          </p:nvPr>
        </p:nvSpPr>
        <p:spPr/>
        <p:txBody>
          <a:bodyPr/>
          <a:lstStyle/>
          <a:p>
            <a:r>
              <a:rPr lang="pl-PL" sz="4800" dirty="0">
                <a:solidFill>
                  <a:schemeClr val="accent3"/>
                </a:solidFill>
              </a:rPr>
              <a:t>Zgodnie z encyklopedią    PWN…</a:t>
            </a:r>
            <a:endParaRPr lang="pl-PL" dirty="0"/>
          </a:p>
        </p:txBody>
      </p:sp>
      <p:sp>
        <p:nvSpPr>
          <p:cNvPr id="3" name="Symbol zastępczy zawartości 2">
            <a:extLst>
              <a:ext uri="{FF2B5EF4-FFF2-40B4-BE49-F238E27FC236}">
                <a16:creationId xmlns:a16="http://schemas.microsoft.com/office/drawing/2014/main" id="{CDEE45E4-679E-EE84-0E3A-579FF549E429}"/>
              </a:ext>
            </a:extLst>
          </p:cNvPr>
          <p:cNvSpPr>
            <a:spLocks noGrp="1"/>
          </p:cNvSpPr>
          <p:nvPr>
            <p:ph idx="1"/>
          </p:nvPr>
        </p:nvSpPr>
        <p:spPr/>
        <p:txBody>
          <a:bodyPr>
            <a:normAutofit lnSpcReduction="10000"/>
          </a:bodyPr>
          <a:lstStyle/>
          <a:p>
            <a:pPr algn="just">
              <a:buFont typeface="Wingdings" panose="05000000000000000000" pitchFamily="2" charset="2"/>
              <a:buChar char="§"/>
            </a:pPr>
            <a:r>
              <a:rPr lang="pl-PL" sz="2400" b="1" dirty="0"/>
              <a:t>Teoria </a:t>
            </a:r>
            <a:r>
              <a:rPr lang="pl-PL" sz="2400" dirty="0"/>
              <a:t>– całościowa koncepcja zawierająca opis </a:t>
            </a:r>
            <a:br>
              <a:rPr lang="pl-PL" sz="2400" dirty="0"/>
            </a:br>
            <a:r>
              <a:rPr lang="pl-PL" sz="2400" dirty="0"/>
              <a:t>i wyjaśnienie określonych zjawisk i zagadnień; </a:t>
            </a:r>
            <a:br>
              <a:rPr lang="pl-PL" sz="2400" dirty="0"/>
            </a:br>
            <a:r>
              <a:rPr lang="pl-PL" sz="2400" dirty="0"/>
              <a:t>też: </a:t>
            </a:r>
            <a:r>
              <a:rPr lang="pl-PL" sz="2400" i="1" dirty="0"/>
              <a:t>czyjakolwiek koncepcja na określony temat</a:t>
            </a:r>
          </a:p>
          <a:p>
            <a:pPr algn="just">
              <a:buFont typeface="Wingdings" panose="05000000000000000000" pitchFamily="2" charset="2"/>
              <a:buChar char="§"/>
            </a:pPr>
            <a:endParaRPr lang="pl-PL" sz="2400" b="1" i="1" dirty="0"/>
          </a:p>
          <a:p>
            <a:pPr algn="just">
              <a:buFont typeface="Wingdings" panose="05000000000000000000" pitchFamily="2" charset="2"/>
              <a:buChar char="§"/>
            </a:pPr>
            <a:r>
              <a:rPr lang="pl-PL" sz="2400" b="1" dirty="0"/>
              <a:t>Zróżnicowanie</a:t>
            </a:r>
            <a:r>
              <a:rPr lang="pl-PL" sz="2400" dirty="0"/>
              <a:t> – </a:t>
            </a:r>
            <a:r>
              <a:rPr lang="pl-PL" sz="2400" i="1" dirty="0"/>
              <a:t>różniący się między sobą</a:t>
            </a:r>
            <a:r>
              <a:rPr lang="pl-PL" sz="2400" dirty="0"/>
              <a:t>; wyodrębniony z całości element </a:t>
            </a:r>
          </a:p>
          <a:p>
            <a:pPr algn="just">
              <a:buFont typeface="Wingdings" panose="05000000000000000000" pitchFamily="2" charset="2"/>
              <a:buChar char="§"/>
            </a:pPr>
            <a:endParaRPr lang="pl-PL" sz="2400" dirty="0"/>
          </a:p>
          <a:p>
            <a:pPr algn="just">
              <a:buFont typeface="Wingdings" panose="05000000000000000000" pitchFamily="2" charset="2"/>
              <a:buChar char="§"/>
            </a:pPr>
            <a:r>
              <a:rPr lang="pl-PL" sz="2400" b="1" dirty="0"/>
              <a:t>Powiązanie </a:t>
            </a:r>
            <a:r>
              <a:rPr lang="pl-PL" sz="2400" dirty="0"/>
              <a:t>– związek czegoś z czymś lub kogoś z kimś; </a:t>
            </a:r>
            <a:r>
              <a:rPr lang="pl-PL" sz="2400" i="1" dirty="0"/>
              <a:t>wzajemna zależność przyczyn i skutków</a:t>
            </a:r>
            <a:endParaRPr lang="pl-PL" sz="2400" b="1" i="1" dirty="0"/>
          </a:p>
          <a:p>
            <a:endParaRPr lang="pl-PL" dirty="0"/>
          </a:p>
        </p:txBody>
      </p:sp>
    </p:spTree>
    <p:extLst>
      <p:ext uri="{BB962C8B-B14F-4D97-AF65-F5344CB8AC3E}">
        <p14:creationId xmlns:p14="http://schemas.microsoft.com/office/powerpoint/2010/main" val="3416366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49275" y="530964"/>
            <a:ext cx="8042276" cy="915611"/>
          </a:xfrm>
        </p:spPr>
        <p:txBody>
          <a:bodyPr/>
          <a:lstStyle/>
          <a:p>
            <a:r>
              <a:rPr lang="pl-PL" sz="4400" b="1" dirty="0">
                <a:ln/>
                <a:solidFill>
                  <a:schemeClr val="accent3"/>
                </a:solidFill>
              </a:rPr>
              <a:t>9 tez Sutherlanda</a:t>
            </a:r>
            <a:br>
              <a:rPr lang="pl-PL" sz="4400" b="1" dirty="0">
                <a:ln/>
                <a:solidFill>
                  <a:schemeClr val="accent3"/>
                </a:solidFill>
              </a:rPr>
            </a:br>
            <a:endParaRPr lang="pl-PL" dirty="0"/>
          </a:p>
        </p:txBody>
      </p:sp>
      <p:sp>
        <p:nvSpPr>
          <p:cNvPr id="3" name="Symbol zastępczy zawartości 2"/>
          <p:cNvSpPr>
            <a:spLocks noGrp="1"/>
          </p:cNvSpPr>
          <p:nvPr>
            <p:ph idx="1"/>
          </p:nvPr>
        </p:nvSpPr>
        <p:spPr>
          <a:xfrm>
            <a:off x="0" y="682860"/>
            <a:ext cx="9143999" cy="6175139"/>
          </a:xfrm>
        </p:spPr>
        <p:txBody>
          <a:bodyPr>
            <a:normAutofit lnSpcReduction="10000"/>
          </a:bodyPr>
          <a:lstStyle/>
          <a:p>
            <a:pPr marL="914400" indent="-914400">
              <a:buAutoNum type="arabicPeriod"/>
            </a:pPr>
            <a:r>
              <a:rPr lang="pl-PL" sz="1600" dirty="0"/>
              <a:t>Zachowanie przestępcze jest </a:t>
            </a:r>
            <a:r>
              <a:rPr lang="pl-PL" sz="1600" b="1" dirty="0"/>
              <a:t>wyuczone</a:t>
            </a:r>
            <a:r>
              <a:rPr lang="pl-PL" sz="1600" dirty="0"/>
              <a:t>. </a:t>
            </a:r>
          </a:p>
          <a:p>
            <a:pPr marL="914400" indent="-914400">
              <a:buFont typeface="Wingdings 2" pitchFamily="18" charset="2"/>
              <a:buAutoNum type="arabicPeriod"/>
            </a:pPr>
            <a:r>
              <a:rPr lang="pl-PL" sz="1600" dirty="0"/>
              <a:t>Uczenie się zachowania przestępczego ma miejsce w drodze interakcji z innymi osobami w ramach procesu komunikowania się. </a:t>
            </a:r>
          </a:p>
          <a:p>
            <a:pPr marL="914400" indent="-914400">
              <a:buFont typeface="Wingdings 2" pitchFamily="18" charset="2"/>
              <a:buAutoNum type="arabicPeriod"/>
            </a:pPr>
            <a:r>
              <a:rPr lang="pl-PL" sz="1600" dirty="0"/>
              <a:t>Zasadnicza część procesu uczenia się odbywa się w ramach </a:t>
            </a:r>
            <a:r>
              <a:rPr lang="pl-PL" sz="1600" b="1" dirty="0"/>
              <a:t>grup pierwotnych</a:t>
            </a:r>
            <a:r>
              <a:rPr lang="pl-PL" sz="1600" dirty="0"/>
              <a:t>. </a:t>
            </a:r>
          </a:p>
          <a:p>
            <a:pPr marL="914400" indent="-914400">
              <a:buFont typeface="Wingdings 2" pitchFamily="18" charset="2"/>
              <a:buAutoNum type="arabicPeriod"/>
            </a:pPr>
            <a:r>
              <a:rPr lang="pl-PL" sz="1600" dirty="0"/>
              <a:t>Uczenie się zachowania przestępczego obejmuje zarówno techniki popełniania przestępstw, jak również motywacje, dążenia i racjonalizację zachowań przestępczych. </a:t>
            </a:r>
          </a:p>
          <a:p>
            <a:pPr marL="914400" indent="-914400">
              <a:buFont typeface="Wingdings 2" pitchFamily="18" charset="2"/>
              <a:buAutoNum type="arabicPeriod"/>
            </a:pPr>
            <a:r>
              <a:rPr lang="pl-PL" sz="1600" dirty="0"/>
              <a:t>Uczenie się kierunków motywacji i dążeń następuje w drodze takiego określania norm prawa, które </a:t>
            </a:r>
            <a:r>
              <a:rPr lang="pl-PL" sz="1600" b="1" dirty="0"/>
              <a:t>sprzyja, bądź nie sprzyja naruszeniu ich. </a:t>
            </a:r>
          </a:p>
          <a:p>
            <a:pPr marL="914400" indent="-914400">
              <a:buFont typeface="Wingdings 2" pitchFamily="18" charset="2"/>
              <a:buAutoNum type="arabicPeriod"/>
            </a:pPr>
            <a:r>
              <a:rPr lang="pl-PL" sz="1600" dirty="0"/>
              <a:t>Jednostka staje się przestępcą w związku z nadwyżką określeń, które sprzyjają naruszeniu prawa wobec tych określeń, które nie sprzyjają naruszaniu prawa. </a:t>
            </a:r>
          </a:p>
          <a:p>
            <a:pPr marL="914400" indent="-914400">
              <a:buFont typeface="Wingdings 2" pitchFamily="18" charset="2"/>
              <a:buAutoNum type="arabicPeriod"/>
            </a:pPr>
            <a:r>
              <a:rPr lang="pl-PL" sz="1600" b="1" dirty="0"/>
              <a:t>Zróżnicowane powiązania różnią się </a:t>
            </a:r>
            <a:r>
              <a:rPr lang="pl-PL" sz="1600" dirty="0"/>
              <a:t>między sobą </a:t>
            </a:r>
            <a:r>
              <a:rPr lang="pl-PL" sz="1600" b="1" dirty="0"/>
              <a:t>częstotliwością </a:t>
            </a:r>
            <a:r>
              <a:rPr lang="pl-PL" sz="1600" dirty="0"/>
              <a:t>występowania, </a:t>
            </a:r>
            <a:r>
              <a:rPr lang="pl-PL" sz="1600" b="1" dirty="0"/>
              <a:t>czasem trwania, uprzedniością, intensywnością. </a:t>
            </a:r>
          </a:p>
          <a:p>
            <a:pPr marL="914400" indent="-914400">
              <a:buFont typeface="Wingdings 2" pitchFamily="18" charset="2"/>
              <a:buAutoNum type="arabicPeriod"/>
            </a:pPr>
            <a:r>
              <a:rPr lang="pl-PL" sz="1600" dirty="0"/>
              <a:t>Uczenie się zachowania przestępczego obejmuje te same mechanizmy, które występują w przypadku uczenia się każdego innego zachowania. </a:t>
            </a:r>
          </a:p>
          <a:p>
            <a:pPr marL="914400" indent="-914400">
              <a:buFont typeface="Wingdings 2" pitchFamily="18" charset="2"/>
              <a:buAutoNum type="arabicPeriod"/>
            </a:pPr>
            <a:r>
              <a:rPr lang="pl-PL" sz="1600" dirty="0"/>
              <a:t>Zachowanie przestępcze jest wyrazem </a:t>
            </a:r>
            <a:r>
              <a:rPr lang="pl-PL" sz="1600" b="1" dirty="0"/>
              <a:t>ogólnych potrzeb i wartości </a:t>
            </a:r>
            <a:r>
              <a:rPr lang="pl-PL" sz="1600" dirty="0"/>
              <a:t>takich samych, jakie występują w przypadku zachowania </a:t>
            </a:r>
            <a:r>
              <a:rPr lang="pl-PL" sz="1600" dirty="0" err="1"/>
              <a:t>nieprzestępczego</a:t>
            </a:r>
            <a:r>
              <a:rPr lang="pl-PL" sz="1600" dirty="0"/>
              <a:t>. </a:t>
            </a:r>
          </a:p>
          <a:p>
            <a:pPr marL="914400" indent="-914400">
              <a:buFont typeface="Wingdings 2" pitchFamily="18" charset="2"/>
              <a:buAutoNum type="arabicPeriod"/>
            </a:pPr>
            <a:endParaRPr lang="pl-PL" sz="1600" dirty="0"/>
          </a:p>
          <a:p>
            <a:pPr marL="914400" indent="-914400">
              <a:buFont typeface="Wingdings 2" pitchFamily="18" charset="2"/>
              <a:buAutoNum type="arabicPeriod"/>
            </a:pPr>
            <a:endParaRPr lang="pl-PL" sz="1600" dirty="0"/>
          </a:p>
          <a:p>
            <a:pPr marL="914400" indent="-914400">
              <a:buFont typeface="Wingdings 2" pitchFamily="18" charset="2"/>
              <a:buAutoNum type="arabicPeriod"/>
            </a:pPr>
            <a:endParaRPr lang="pl-PL" sz="1600" dirty="0"/>
          </a:p>
        </p:txBody>
      </p:sp>
    </p:spTree>
    <p:extLst>
      <p:ext uri="{BB962C8B-B14F-4D97-AF65-F5344CB8AC3E}">
        <p14:creationId xmlns:p14="http://schemas.microsoft.com/office/powerpoint/2010/main" val="1994529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B2ED8C-0FBF-3C42-CEFC-CA171B1B6BD0}"/>
              </a:ext>
            </a:extLst>
          </p:cNvPr>
          <p:cNvSpPr>
            <a:spLocks noGrp="1"/>
          </p:cNvSpPr>
          <p:nvPr>
            <p:ph type="title"/>
          </p:nvPr>
        </p:nvSpPr>
        <p:spPr/>
        <p:txBody>
          <a:bodyPr/>
          <a:lstStyle/>
          <a:p>
            <a:r>
              <a:rPr lang="pl-PL" sz="4400" dirty="0">
                <a:solidFill>
                  <a:schemeClr val="accent3"/>
                </a:solidFill>
              </a:rPr>
              <a:t>Analiza krytyczna teorii</a:t>
            </a:r>
            <a:endParaRPr lang="pl-PL" dirty="0"/>
          </a:p>
        </p:txBody>
      </p:sp>
      <p:sp>
        <p:nvSpPr>
          <p:cNvPr id="3" name="Symbol zastępczy zawartości 2">
            <a:extLst>
              <a:ext uri="{FF2B5EF4-FFF2-40B4-BE49-F238E27FC236}">
                <a16:creationId xmlns:a16="http://schemas.microsoft.com/office/drawing/2014/main" id="{2A41C903-44A0-F467-32F0-3E7A51B7AA57}"/>
              </a:ext>
            </a:extLst>
          </p:cNvPr>
          <p:cNvSpPr>
            <a:spLocks noGrp="1"/>
          </p:cNvSpPr>
          <p:nvPr>
            <p:ph idx="1"/>
          </p:nvPr>
        </p:nvSpPr>
        <p:spPr/>
        <p:txBody>
          <a:bodyPr>
            <a:normAutofit fontScale="92500" lnSpcReduction="20000"/>
          </a:bodyPr>
          <a:lstStyle/>
          <a:p>
            <a:pPr algn="just"/>
            <a:r>
              <a:rPr lang="pl-PL" dirty="0"/>
              <a:t>teoria zróżnicowanych powiązań zakłada taki model społeczeństwa, w którym panuje całkowita zgoda co do podstawowych wartości i celów kulturowych</a:t>
            </a:r>
          </a:p>
          <a:p>
            <a:pPr algn="just"/>
            <a:r>
              <a:rPr lang="pl-PL" dirty="0"/>
              <a:t>osobowość jednostki jest elementem biernym, niejako reaktywnym </a:t>
            </a:r>
          </a:p>
          <a:p>
            <a:pPr algn="just"/>
            <a:r>
              <a:rPr lang="pl-PL" dirty="0"/>
              <a:t>krytyka z pozycji behawiorystycznych – teoria nie uwzględnia innego wzmocnienia poza powtarzaniem konkretnych </a:t>
            </a:r>
            <a:r>
              <a:rPr lang="pl-PL" dirty="0" err="1"/>
              <a:t>zachowań</a:t>
            </a:r>
            <a:r>
              <a:rPr lang="pl-PL" dirty="0"/>
              <a:t> </a:t>
            </a:r>
          </a:p>
          <a:p>
            <a:pPr algn="just"/>
            <a:r>
              <a:rPr lang="pl-PL" dirty="0"/>
              <a:t>powielenie powszechnie znanej teorii psychologicznej dotyczącej przechowywania wyuczonego materiału np. w częstotliwości, bliskości czasowej i intensywności skojarzeń </a:t>
            </a:r>
          </a:p>
          <a:p>
            <a:endParaRPr lang="pl-PL" dirty="0"/>
          </a:p>
        </p:txBody>
      </p:sp>
    </p:spTree>
    <p:extLst>
      <p:ext uri="{BB962C8B-B14F-4D97-AF65-F5344CB8AC3E}">
        <p14:creationId xmlns:p14="http://schemas.microsoft.com/office/powerpoint/2010/main" val="1543816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Główne modele</a:t>
            </a:r>
          </a:p>
        </p:txBody>
      </p:sp>
      <p:sp>
        <p:nvSpPr>
          <p:cNvPr id="3" name="Symbol zastępczy zawartości 2"/>
          <p:cNvSpPr>
            <a:spLocks noGrp="1"/>
          </p:cNvSpPr>
          <p:nvPr>
            <p:ph idx="1"/>
          </p:nvPr>
        </p:nvSpPr>
        <p:spPr>
          <a:xfrm>
            <a:off x="549275" y="1600200"/>
            <a:ext cx="8323514" cy="5068157"/>
          </a:xfrm>
        </p:spPr>
        <p:txBody>
          <a:bodyPr>
            <a:normAutofit fontScale="25000" lnSpcReduction="20000"/>
          </a:bodyPr>
          <a:lstStyle/>
          <a:p>
            <a:r>
              <a:rPr lang="pl-PL" sz="9600" dirty="0">
                <a:solidFill>
                  <a:schemeClr val="tx1">
                    <a:lumMod val="75000"/>
                    <a:lumOff val="25000"/>
                  </a:schemeClr>
                </a:solidFill>
                <a:latin typeface="Yu Mincho Demibold" pitchFamily="18" charset="-128"/>
                <a:ea typeface="Yu Mincho Demibold" pitchFamily="18" charset="-128"/>
              </a:rPr>
              <a:t>Model </a:t>
            </a:r>
            <a:r>
              <a:rPr lang="pl-PL" sz="9600" dirty="0" err="1">
                <a:solidFill>
                  <a:schemeClr val="tx1">
                    <a:lumMod val="75000"/>
                    <a:lumOff val="25000"/>
                  </a:schemeClr>
                </a:solidFill>
                <a:latin typeface="Yu Mincho Demibold" pitchFamily="18" charset="-128"/>
                <a:ea typeface="Yu Mincho Demibold" pitchFamily="18" charset="-128"/>
              </a:rPr>
              <a:t>Becker’a</a:t>
            </a:r>
            <a:r>
              <a:rPr lang="pl-PL" sz="9600" dirty="0">
                <a:solidFill>
                  <a:schemeClr val="tx1">
                    <a:lumMod val="75000"/>
                    <a:lumOff val="25000"/>
                  </a:schemeClr>
                </a:solidFill>
                <a:latin typeface="Yu Mincho Demibold" pitchFamily="18" charset="-128"/>
                <a:ea typeface="Yu Mincho Demibold" pitchFamily="18" charset="-128"/>
              </a:rPr>
              <a:t> - formalny model podejmowania decyzji przestępczych, opierający się na teorii oczekiwanej użyteczności</a:t>
            </a:r>
          </a:p>
          <a:p>
            <a:endParaRPr lang="pl-PL" sz="9600" dirty="0">
              <a:solidFill>
                <a:schemeClr val="tx1">
                  <a:lumMod val="75000"/>
                  <a:lumOff val="25000"/>
                </a:schemeClr>
              </a:solidFill>
              <a:latin typeface="Yu Mincho Demibold" pitchFamily="18" charset="-128"/>
              <a:ea typeface="Yu Mincho Demibold" pitchFamily="18" charset="-128"/>
            </a:endParaRPr>
          </a:p>
          <a:p>
            <a:r>
              <a:rPr lang="pl-PL" sz="9600" dirty="0">
                <a:solidFill>
                  <a:schemeClr val="tx1">
                    <a:lumMod val="75000"/>
                    <a:lumOff val="25000"/>
                  </a:schemeClr>
                </a:solidFill>
                <a:latin typeface="Yu Mincho Demibold" pitchFamily="18" charset="-128"/>
                <a:ea typeface="Yu Mincho Demibold" pitchFamily="18" charset="-128"/>
              </a:rPr>
              <a:t>Model </a:t>
            </a:r>
            <a:r>
              <a:rPr lang="pl-PL" sz="9600" dirty="0" err="1">
                <a:solidFill>
                  <a:schemeClr val="tx1">
                    <a:lumMod val="75000"/>
                    <a:lumOff val="25000"/>
                  </a:schemeClr>
                </a:solidFill>
                <a:latin typeface="Yu Mincho Demibold" pitchFamily="18" charset="-128"/>
                <a:ea typeface="Yu Mincho Demibold" pitchFamily="18" charset="-128"/>
              </a:rPr>
              <a:t>Ehrlich’a</a:t>
            </a:r>
            <a:r>
              <a:rPr lang="pl-PL" sz="9600" dirty="0">
                <a:solidFill>
                  <a:schemeClr val="tx1">
                    <a:lumMod val="75000"/>
                    <a:lumOff val="25000"/>
                  </a:schemeClr>
                </a:solidFill>
                <a:latin typeface="Yu Mincho Demibold" pitchFamily="18" charset="-128"/>
                <a:ea typeface="Yu Mincho Demibold" pitchFamily="18" charset="-128"/>
              </a:rPr>
              <a:t> -  jednookresowy model decyzyjny, w którym na początku okresu potencjalny sprawca podejmuje decyzję, jaką część czasu przeznaczyć na działalność legalną, a jaką na działalność nielegalną, tak aby oczekiwana użyteczność z podjętej działalności była maksymalna</a:t>
            </a:r>
          </a:p>
          <a:p>
            <a:endParaRPr lang="pl-PL" sz="9600" dirty="0">
              <a:solidFill>
                <a:schemeClr val="tx1">
                  <a:lumMod val="75000"/>
                  <a:lumOff val="25000"/>
                </a:schemeClr>
              </a:solidFill>
              <a:effectLst>
                <a:outerShdw blurRad="38100" dist="38100" dir="2700000" algn="tl">
                  <a:srgbClr val="000000">
                    <a:alpha val="43137"/>
                  </a:srgbClr>
                </a:outerShdw>
              </a:effectLst>
              <a:latin typeface="Yu Mincho Demibold" pitchFamily="18" charset="-128"/>
              <a:ea typeface="Yu Mincho Demibold" pitchFamily="18" charset="-128"/>
            </a:endParaRPr>
          </a:p>
          <a:p>
            <a:r>
              <a:rPr lang="pl-PL" sz="9600" dirty="0">
                <a:solidFill>
                  <a:schemeClr val="tx1">
                    <a:lumMod val="75000"/>
                    <a:lumOff val="25000"/>
                  </a:schemeClr>
                </a:solidFill>
                <a:effectLst>
                  <a:outerShdw blurRad="38100" dist="38100" dir="2700000" algn="tl">
                    <a:srgbClr val="000000">
                      <a:alpha val="43137"/>
                    </a:srgbClr>
                  </a:outerShdw>
                </a:effectLst>
                <a:latin typeface="Yu Mincho Demibold" pitchFamily="18" charset="-128"/>
                <a:ea typeface="Yu Mincho Demibold" pitchFamily="18" charset="-128"/>
              </a:rPr>
              <a:t>Wspólny mianownik: świadomy wybór jednostki w dążeniu do maksymalizacji zadowolenia</a:t>
            </a:r>
          </a:p>
          <a:p>
            <a:endParaRPr lang="pl-PL" sz="9600" dirty="0">
              <a:solidFill>
                <a:schemeClr val="tx1">
                  <a:lumMod val="75000"/>
                  <a:lumOff val="25000"/>
                </a:schemeClr>
              </a:solidFill>
              <a:latin typeface="Yu Mincho Demibold" pitchFamily="18" charset="-128"/>
              <a:ea typeface="Yu Mincho Demibold" pitchFamily="18" charset="-128"/>
            </a:endParaRPr>
          </a:p>
          <a:p>
            <a:pPr marL="0" indent="0">
              <a:buNone/>
            </a:pPr>
            <a:br>
              <a:rPr lang="pl-PL" sz="5000" dirty="0">
                <a:solidFill>
                  <a:schemeClr val="tx1">
                    <a:lumMod val="75000"/>
                    <a:lumOff val="25000"/>
                  </a:schemeClr>
                </a:solidFill>
              </a:rPr>
            </a:br>
            <a:endParaRPr lang="pl-PL" sz="5000" dirty="0">
              <a:solidFill>
                <a:schemeClr val="tx1">
                  <a:lumMod val="75000"/>
                  <a:lumOff val="25000"/>
                </a:schemeClr>
              </a:solidFill>
              <a:latin typeface="Yu Mincho Demibold" pitchFamily="18" charset="-128"/>
              <a:ea typeface="Yu Mincho Demibold" pitchFamily="18" charset="-128"/>
            </a:endParaRPr>
          </a:p>
          <a:p>
            <a:endParaRPr lang="pl-PL" dirty="0"/>
          </a:p>
        </p:txBody>
      </p:sp>
    </p:spTree>
    <p:extLst>
      <p:ext uri="{BB962C8B-B14F-4D97-AF65-F5344CB8AC3E}">
        <p14:creationId xmlns:p14="http://schemas.microsoft.com/office/powerpoint/2010/main" val="3266980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Model </a:t>
            </a:r>
            <a:r>
              <a:rPr lang="pl-PL" dirty="0" err="1"/>
              <a:t>Becker’a</a:t>
            </a:r>
            <a:endParaRPr lang="pl-PL" dirty="0"/>
          </a:p>
        </p:txBody>
      </p:sp>
      <p:sp>
        <p:nvSpPr>
          <p:cNvPr id="3" name="Symbol zastępczy zawartości 2"/>
          <p:cNvSpPr>
            <a:spLocks noGrp="1"/>
          </p:cNvSpPr>
          <p:nvPr>
            <p:ph idx="1"/>
          </p:nvPr>
        </p:nvSpPr>
        <p:spPr/>
        <p:txBody>
          <a:bodyPr>
            <a:normAutofit fontScale="92500" lnSpcReduction="20000"/>
          </a:bodyPr>
          <a:lstStyle/>
          <a:p>
            <a:pPr algn="just">
              <a:buNone/>
            </a:pPr>
            <a:r>
              <a:rPr lang="pl-PL" dirty="0">
                <a:solidFill>
                  <a:schemeClr val="tx1">
                    <a:lumMod val="75000"/>
                    <a:lumOff val="25000"/>
                  </a:schemeClr>
                </a:solidFill>
                <a:latin typeface="Bookman Old Style" panose="02050604050505020204" pitchFamily="18" charset="0"/>
                <a:ea typeface="Yu Mincho Demibold"/>
              </a:rPr>
              <a:t>    Zgodnie z modelem </a:t>
            </a:r>
            <a:r>
              <a:rPr lang="pl-PL" dirty="0" err="1">
                <a:solidFill>
                  <a:schemeClr val="tx1">
                    <a:lumMod val="75000"/>
                    <a:lumOff val="25000"/>
                  </a:schemeClr>
                </a:solidFill>
                <a:latin typeface="Bookman Old Style" panose="02050604050505020204" pitchFamily="18" charset="0"/>
                <a:ea typeface="Yu Mincho Demibold"/>
              </a:rPr>
              <a:t>Becker’a</a:t>
            </a:r>
            <a:r>
              <a:rPr lang="pl-PL" dirty="0">
                <a:solidFill>
                  <a:schemeClr val="tx1">
                    <a:lumMod val="75000"/>
                    <a:lumOff val="25000"/>
                  </a:schemeClr>
                </a:solidFill>
                <a:latin typeface="Bookman Old Style" panose="02050604050505020204" pitchFamily="18" charset="0"/>
                <a:ea typeface="Yu Mincho Demibold"/>
              </a:rPr>
              <a:t> człowiek dopuści się przestępstwa, gdy oczekiwana przez niego użyteczność z popełnienia przestępstwa jest większa od użyteczności, jaką mógłby osiągnąć, gdyby czas przeznaczony na popełnienie przestępstwa poświęcił na inne rodzaje aktywności. </a:t>
            </a:r>
          </a:p>
          <a:p>
            <a:pPr algn="just">
              <a:buNone/>
            </a:pPr>
            <a:r>
              <a:rPr lang="pl-PL" dirty="0">
                <a:solidFill>
                  <a:schemeClr val="tx1">
                    <a:lumMod val="75000"/>
                    <a:lumOff val="25000"/>
                  </a:schemeClr>
                </a:solidFill>
                <a:latin typeface="Bookman Old Style" panose="02050604050505020204" pitchFamily="18" charset="0"/>
                <a:ea typeface="Yu Mincho Demibold"/>
              </a:rPr>
              <a:t>   Decyzja o popełnieniu przestępstwa jest podejmowana w warunkach ryzyka. Becker zwraca uwagę, że wzrost prawdopodobieństwa schwytania i osądzenia potencjalnego sprawcy (podobnie, jak i wzrost surowości kary za popełnienie przestępstwa) przyłoży się do spadku oczekiwanej użyteczności z działań nielegalnych i tym samym powinien doprowadzić do spadku liczby popełnianych przestępstw.</a:t>
            </a:r>
          </a:p>
          <a:p>
            <a:pPr algn="just">
              <a:buNone/>
            </a:pPr>
            <a:endParaRPr lang="pl-PL" dirty="0"/>
          </a:p>
          <a:p>
            <a:endParaRPr lang="pl-PL" dirty="0"/>
          </a:p>
        </p:txBody>
      </p:sp>
    </p:spTree>
    <p:extLst>
      <p:ext uri="{BB962C8B-B14F-4D97-AF65-F5344CB8AC3E}">
        <p14:creationId xmlns:p14="http://schemas.microsoft.com/office/powerpoint/2010/main" val="3546757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Istota teorii</a:t>
            </a:r>
          </a:p>
        </p:txBody>
      </p:sp>
      <p:sp>
        <p:nvSpPr>
          <p:cNvPr id="3" name="Symbol zastępczy zawartości 2"/>
          <p:cNvSpPr>
            <a:spLocks noGrp="1"/>
          </p:cNvSpPr>
          <p:nvPr>
            <p:ph idx="1"/>
          </p:nvPr>
        </p:nvSpPr>
        <p:spPr/>
        <p:txBody>
          <a:bodyPr>
            <a:normAutofit fontScale="92500" lnSpcReduction="20000"/>
          </a:bodyPr>
          <a:lstStyle/>
          <a:p>
            <a:pPr algn="just">
              <a:buNone/>
            </a:pPr>
            <a:r>
              <a:rPr lang="pl-PL" dirty="0">
                <a:solidFill>
                  <a:schemeClr val="tx1">
                    <a:lumMod val="75000"/>
                    <a:lumOff val="25000"/>
                  </a:schemeClr>
                </a:solidFill>
                <a:latin typeface="Bookman Old Style" panose="02050604050505020204" pitchFamily="18" charset="0"/>
                <a:ea typeface="Yu Mincho Demibold"/>
              </a:rPr>
              <a:t>    Zgodnie z modelem </a:t>
            </a:r>
            <a:r>
              <a:rPr lang="pl-PL" dirty="0" err="1">
                <a:solidFill>
                  <a:schemeClr val="tx1">
                    <a:lumMod val="75000"/>
                    <a:lumOff val="25000"/>
                  </a:schemeClr>
                </a:solidFill>
                <a:latin typeface="Bookman Old Style" panose="02050604050505020204" pitchFamily="18" charset="0"/>
                <a:ea typeface="Yu Mincho Demibold"/>
              </a:rPr>
              <a:t>Becker’a</a:t>
            </a:r>
            <a:r>
              <a:rPr lang="pl-PL" dirty="0">
                <a:solidFill>
                  <a:schemeClr val="tx1">
                    <a:lumMod val="75000"/>
                    <a:lumOff val="25000"/>
                  </a:schemeClr>
                </a:solidFill>
                <a:latin typeface="Bookman Old Style" panose="02050604050505020204" pitchFamily="18" charset="0"/>
                <a:ea typeface="Yu Mincho Demibold"/>
              </a:rPr>
              <a:t> człowiek dopuści się przestępstwa, gdy oczekiwana przez niego użyteczność z popełnienia przestępstwa jest większa od użyteczności, jaką mógłby osiągnąć, gdyby czas przeznaczony na popełnienie przestępstwa poświęcił na inne rodzaje aktywności. </a:t>
            </a:r>
          </a:p>
          <a:p>
            <a:pPr algn="just">
              <a:buNone/>
            </a:pPr>
            <a:r>
              <a:rPr lang="pl-PL" dirty="0">
                <a:solidFill>
                  <a:schemeClr val="tx1">
                    <a:lumMod val="75000"/>
                    <a:lumOff val="25000"/>
                  </a:schemeClr>
                </a:solidFill>
                <a:latin typeface="Bookman Old Style" panose="02050604050505020204" pitchFamily="18" charset="0"/>
                <a:ea typeface="Yu Mincho Demibold"/>
              </a:rPr>
              <a:t>    Decyzja o popełnieniu przestępstwa jest podejmowana w warunkach ryzyka. Becker zwraca uwagę, że wzrost prawdopodobieństwa schwytania i osądzenia potencjalnego sprawcy (podobnie, jak i wzrost surowości kary za popełnienie przestępstwa) przyłoży się do spadku oczekiwanej użyteczności z działań nielegalnych i tym samym powinien doprowadzić do spadku liczby popełnianych przestępstw.</a:t>
            </a:r>
          </a:p>
          <a:p>
            <a:pPr algn="just">
              <a:buNone/>
            </a:pPr>
            <a:endParaRPr lang="pl-PL" dirty="0">
              <a:solidFill>
                <a:schemeClr val="tx1">
                  <a:lumMod val="75000"/>
                  <a:lumOff val="25000"/>
                </a:schemeClr>
              </a:solidFill>
            </a:endParaRPr>
          </a:p>
          <a:p>
            <a:endParaRPr lang="pl-PL" dirty="0">
              <a:solidFill>
                <a:schemeClr val="tx1">
                  <a:lumMod val="75000"/>
                  <a:lumOff val="25000"/>
                </a:schemeClr>
              </a:solidFill>
            </a:endParaRPr>
          </a:p>
        </p:txBody>
      </p:sp>
    </p:spTree>
    <p:extLst>
      <p:ext uri="{BB962C8B-B14F-4D97-AF65-F5344CB8AC3E}">
        <p14:creationId xmlns:p14="http://schemas.microsoft.com/office/powerpoint/2010/main" val="1589047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Problematyka racjonalności wyboru</a:t>
            </a:r>
          </a:p>
        </p:txBody>
      </p:sp>
      <p:sp>
        <p:nvSpPr>
          <p:cNvPr id="3" name="Symbol zastępczy zawartości 2"/>
          <p:cNvSpPr>
            <a:spLocks noGrp="1"/>
          </p:cNvSpPr>
          <p:nvPr>
            <p:ph idx="1"/>
          </p:nvPr>
        </p:nvSpPr>
        <p:spPr>
          <a:xfrm>
            <a:off x="549275" y="1600200"/>
            <a:ext cx="8042276" cy="5257799"/>
          </a:xfrm>
        </p:spPr>
        <p:txBody>
          <a:bodyPr>
            <a:noAutofit/>
          </a:bodyPr>
          <a:lstStyle/>
          <a:p>
            <a:pPr algn="just">
              <a:buNone/>
            </a:pPr>
            <a:r>
              <a:rPr lang="pl-PL" sz="2000" dirty="0">
                <a:solidFill>
                  <a:schemeClr val="tx1">
                    <a:lumMod val="75000"/>
                    <a:lumOff val="25000"/>
                  </a:schemeClr>
                </a:solidFill>
              </a:rPr>
              <a:t>    Zgodnie z głównym założeniem teorii człowiek dokonuje racjonalnego wyboru, kiedy popełnia przestępstwo. Jednakże należy zauważyć, że to co racjonalne dla jednego człowieka, dla drugiego może być całkowicie nieracjonalne.</a:t>
            </a:r>
          </a:p>
          <a:p>
            <a:pPr algn="just">
              <a:buNone/>
            </a:pPr>
            <a:r>
              <a:rPr lang="pl-PL" sz="2000" dirty="0">
                <a:solidFill>
                  <a:schemeClr val="tx1">
                    <a:lumMod val="75000"/>
                    <a:lumOff val="25000"/>
                  </a:schemeClr>
                </a:solidFill>
              </a:rPr>
              <a:t>     Becker nie precyzuje, do jakiej kategorii przestępstw odnosi się jego teoria.  </a:t>
            </a:r>
          </a:p>
          <a:p>
            <a:pPr algn="just">
              <a:buNone/>
            </a:pPr>
            <a:r>
              <a:rPr lang="pl-PL" sz="2000" dirty="0">
                <a:solidFill>
                  <a:schemeClr val="tx1">
                    <a:lumMod val="75000"/>
                    <a:lumOff val="25000"/>
                  </a:schemeClr>
                </a:solidFill>
              </a:rPr>
              <a:t>     </a:t>
            </a:r>
            <a:r>
              <a:rPr lang="pl-PL" sz="2000" b="1" dirty="0">
                <a:solidFill>
                  <a:schemeClr val="tx1">
                    <a:lumMod val="75000"/>
                    <a:lumOff val="25000"/>
                  </a:schemeClr>
                </a:solidFill>
              </a:rPr>
              <a:t>Przestępstwa przeciwko mieniu </a:t>
            </a:r>
            <a:r>
              <a:rPr lang="pl-PL" sz="2000" dirty="0">
                <a:solidFill>
                  <a:schemeClr val="tx1">
                    <a:lumMod val="75000"/>
                    <a:lumOff val="25000"/>
                  </a:schemeClr>
                </a:solidFill>
              </a:rPr>
              <a:t>popełniane są z reguły celem osiągnięcia korzyści materialnych.</a:t>
            </a:r>
          </a:p>
          <a:p>
            <a:pPr algn="just">
              <a:buNone/>
            </a:pPr>
            <a:r>
              <a:rPr lang="pl-PL" sz="2000" dirty="0">
                <a:solidFill>
                  <a:schemeClr val="tx1">
                    <a:lumMod val="75000"/>
                    <a:lumOff val="25000"/>
                  </a:schemeClr>
                </a:solidFill>
              </a:rPr>
              <a:t>     </a:t>
            </a:r>
            <a:r>
              <a:rPr lang="pl-PL" sz="2000" b="1" dirty="0">
                <a:solidFill>
                  <a:schemeClr val="tx1">
                    <a:lumMod val="75000"/>
                    <a:lumOff val="25000"/>
                  </a:schemeClr>
                </a:solidFill>
              </a:rPr>
              <a:t>Przestępstwa przeciwko życiu i zdrowiu </a:t>
            </a:r>
            <a:r>
              <a:rPr lang="pl-PL" sz="2000" dirty="0">
                <a:solidFill>
                  <a:schemeClr val="tx1">
                    <a:lumMod val="75000"/>
                    <a:lumOff val="25000"/>
                  </a:schemeClr>
                </a:solidFill>
              </a:rPr>
              <a:t>mogą być popełniane pod wpływem emocji i gniewu. Należy stwierdzić, iż model ekonomiczny w znacznym stopniu generalizuje i upraszcza rzeczywistość. Niemniej jednak czynniki ekonomiczne związane z ubóstwem i bezrobociem odgrywają większą rolę w dokonywaniu racjonalnego wyboru przez daną osobę.</a:t>
            </a:r>
          </a:p>
          <a:p>
            <a:endParaRPr lang="pl-PL" sz="2000" dirty="0">
              <a:solidFill>
                <a:schemeClr val="tx1">
                  <a:lumMod val="75000"/>
                  <a:lumOff val="25000"/>
                </a:schemeClr>
              </a:solidFill>
            </a:endParaRPr>
          </a:p>
        </p:txBody>
      </p:sp>
    </p:spTree>
    <p:extLst>
      <p:ext uri="{BB962C8B-B14F-4D97-AF65-F5344CB8AC3E}">
        <p14:creationId xmlns:p14="http://schemas.microsoft.com/office/powerpoint/2010/main" val="22701275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yza">
  <a:themeElements>
    <a:clrScheme name="Bryza">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yza">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yza">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Bryza.thmx</Template>
  <TotalTime>378</TotalTime>
  <Words>3323</Words>
  <Application>Microsoft Office PowerPoint</Application>
  <PresentationFormat>Pokaz na ekranie (4:3)</PresentationFormat>
  <Paragraphs>261</Paragraphs>
  <Slides>58</Slides>
  <Notes>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58</vt:i4>
      </vt:variant>
    </vt:vector>
  </HeadingPairs>
  <TitlesOfParts>
    <vt:vector size="67" baseType="lpstr">
      <vt:lpstr>Yu Mincho Demibold</vt:lpstr>
      <vt:lpstr>Arial Black</vt:lpstr>
      <vt:lpstr>Bookman Old Style</vt:lpstr>
      <vt:lpstr>Cambria</vt:lpstr>
      <vt:lpstr>News Gothic MT</vt:lpstr>
      <vt:lpstr>Times New Roman</vt:lpstr>
      <vt:lpstr>Wingdings</vt:lpstr>
      <vt:lpstr>Wingdings 2</vt:lpstr>
      <vt:lpstr>Bryza</vt:lpstr>
      <vt:lpstr>Teorie kryminologiczne</vt:lpstr>
      <vt:lpstr>Wykład 1</vt:lpstr>
      <vt:lpstr>Prezentacja programu PowerPoint</vt:lpstr>
      <vt:lpstr>GENEZA</vt:lpstr>
      <vt:lpstr>Główne założenia</vt:lpstr>
      <vt:lpstr>Główne modele</vt:lpstr>
      <vt:lpstr>Model Becker’a</vt:lpstr>
      <vt:lpstr>Istota teorii</vt:lpstr>
      <vt:lpstr>Problematyka racjonalności wyboru</vt:lpstr>
      <vt:lpstr>Koszty przestępczości</vt:lpstr>
      <vt:lpstr>Prezentacja programu PowerPoint</vt:lpstr>
      <vt:lpstr>Główne założenia</vt:lpstr>
      <vt:lpstr>Typ asteniczny</vt:lpstr>
      <vt:lpstr>Typ atletyczny</vt:lpstr>
      <vt:lpstr>Typ pykniczny</vt:lpstr>
      <vt:lpstr>Typ dysplastyczny</vt:lpstr>
      <vt:lpstr>Prezentacja programu PowerPoint</vt:lpstr>
      <vt:lpstr>Prezentacja programu PowerPoint</vt:lpstr>
      <vt:lpstr>Rys biograficzny</vt:lpstr>
      <vt:lpstr>Cechy anatomiczne przestępców</vt:lpstr>
      <vt:lpstr>Przykładowe rysopisy przestępcy wg teorii Lombroso</vt:lpstr>
      <vt:lpstr>Odrębności w zakresie funkcjonowania psychiki i zachowania</vt:lpstr>
      <vt:lpstr>Prezentacja programu PowerPoint</vt:lpstr>
      <vt:lpstr>Prezentacja programu PowerPoint</vt:lpstr>
      <vt:lpstr>Prezentacja programu PowerPoint</vt:lpstr>
      <vt:lpstr>Kryminologia konfliktowa</vt:lpstr>
      <vt:lpstr>Analiza konfliktowa - Thomas Bernard</vt:lpstr>
      <vt:lpstr>Teoria konfliktu grupowego – George B. Vold</vt:lpstr>
      <vt:lpstr>Teoria kryminalizacji – Austin Turk</vt:lpstr>
      <vt:lpstr>Koncepcja społecznej rzeczywistości przestępstwa – Richard Quinney</vt:lpstr>
      <vt:lpstr>KRYMINOLOGIA RADYKALNA (KRYTYCZNA)</vt:lpstr>
      <vt:lpstr>Kryminologia radykalna – Thomas Bernard</vt:lpstr>
      <vt:lpstr>Nurt nowej kryminologii – I. Taylor, P. Walton, J. Young</vt:lpstr>
      <vt:lpstr>Nurt abolicjonistyczny –  N. Christie</vt:lpstr>
      <vt:lpstr>Prezentacja programu PowerPoint</vt:lpstr>
      <vt:lpstr>Wprowadzenie</vt:lpstr>
      <vt:lpstr>Edwin Lemert i koncepcja dewiacji wtórnej </vt:lpstr>
      <vt:lpstr>Howard S. Becker  i „outsiderzy” </vt:lpstr>
      <vt:lpstr>Proces naznaczania społecznego w ujęciu Edwina M. Schura </vt:lpstr>
      <vt:lpstr>Wizja dewiacji i przestępstwa  w ujęciu Davida Matzy </vt:lpstr>
      <vt:lpstr>Przedmiot badań kryminologicznych oraz problem wartościowania w kryminologii w ujęciu Fritza Sacka </vt:lpstr>
      <vt:lpstr>Podsumowanie</vt:lpstr>
      <vt:lpstr>Teoria anomii (kierunek socjologiczny)</vt:lpstr>
      <vt:lpstr>Prezentacja programu PowerPoint</vt:lpstr>
      <vt:lpstr>DEFINICJA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ANOMIA: Robert K. Merton (cd.)</vt:lpstr>
      <vt:lpstr>ANOMIA: Robert K. Merton (cd.)</vt:lpstr>
      <vt:lpstr>Prezentacja programu PowerPoint</vt:lpstr>
      <vt:lpstr>Edwin Sutherland  </vt:lpstr>
      <vt:lpstr>Zgodnie z encyklopedią    PWN…</vt:lpstr>
      <vt:lpstr>9 tez Sutherlanda </vt:lpstr>
      <vt:lpstr>Analiza krytyczna teorii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Teorie kryminologiczne</dc:title>
  <dc:creator>Emilia Truskolaska</dc:creator>
  <cp:lastModifiedBy>Laskowska Katarzyna</cp:lastModifiedBy>
  <cp:revision>22</cp:revision>
  <dcterms:created xsi:type="dcterms:W3CDTF">2019-05-03T11:52:14Z</dcterms:created>
  <dcterms:modified xsi:type="dcterms:W3CDTF">2023-01-03T19:26:31Z</dcterms:modified>
</cp:coreProperties>
</file>