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300" r:id="rId6"/>
    <p:sldId id="262" r:id="rId7"/>
    <p:sldId id="301" r:id="rId8"/>
    <p:sldId id="302" r:id="rId9"/>
    <p:sldId id="303" r:id="rId10"/>
    <p:sldId id="305" r:id="rId11"/>
    <p:sldId id="265" r:id="rId12"/>
    <p:sldId id="267" r:id="rId13"/>
    <p:sldId id="269" r:id="rId14"/>
    <p:sldId id="272" r:id="rId15"/>
    <p:sldId id="271" r:id="rId16"/>
    <p:sldId id="273" r:id="rId17"/>
    <p:sldId id="274" r:id="rId18"/>
    <p:sldId id="275" r:id="rId19"/>
    <p:sldId id="276" r:id="rId20"/>
    <p:sldId id="297" r:id="rId21"/>
    <p:sldId id="277" r:id="rId22"/>
    <p:sldId id="279" r:id="rId23"/>
    <p:sldId id="281" r:id="rId24"/>
    <p:sldId id="283" r:id="rId25"/>
    <p:sldId id="286" r:id="rId26"/>
    <p:sldId id="285" r:id="rId27"/>
    <p:sldId id="312" r:id="rId28"/>
    <p:sldId id="287" r:id="rId29"/>
    <p:sldId id="306" r:id="rId30"/>
    <p:sldId id="307" r:id="rId31"/>
    <p:sldId id="308" r:id="rId32"/>
    <p:sldId id="294" r:id="rId33"/>
    <p:sldId id="292" r:id="rId34"/>
    <p:sldId id="293" r:id="rId35"/>
    <p:sldId id="304" r:id="rId36"/>
    <p:sldId id="309" r:id="rId37"/>
    <p:sldId id="289" r:id="rId38"/>
    <p:sldId id="290" r:id="rId39"/>
    <p:sldId id="295" r:id="rId40"/>
    <p:sldId id="310" r:id="rId41"/>
    <p:sldId id="296" r:id="rId42"/>
    <p:sldId id="311" r:id="rId43"/>
    <p:sldId id="298" r:id="rId4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86323" autoAdjust="0"/>
  </p:normalViewPr>
  <p:slideViewPr>
    <p:cSldViewPr>
      <p:cViewPr varScale="1">
        <p:scale>
          <a:sx n="99" d="100"/>
          <a:sy n="99" d="100"/>
        </p:scale>
        <p:origin x="1962" y="78"/>
      </p:cViewPr>
      <p:guideLst>
        <p:guide orient="horz" pos="2160"/>
        <p:guide pos="2880"/>
      </p:guideLst>
    </p:cSldViewPr>
  </p:slideViewPr>
  <p:outlineViewPr>
    <p:cViewPr>
      <p:scale>
        <a:sx n="33" d="100"/>
        <a:sy n="33" d="100"/>
      </p:scale>
      <p:origin x="0" y="22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964029F7-9884-445B-86E9-C937EEAB1891}" type="datetimeFigureOut">
              <a:rPr lang="pl-PL" smtClean="0"/>
              <a:t>04.01.2023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167451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4029F7-9884-445B-86E9-C937EEAB1891}" type="datetimeFigureOut">
              <a:rPr lang="pl-PL" smtClean="0"/>
              <a:t>04.01.2023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3875126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4029F7-9884-445B-86E9-C937EEAB1891}" type="datetimeFigureOut">
              <a:rPr lang="pl-PL" smtClean="0"/>
              <a:t>04.01.2023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424796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964029F7-9884-445B-86E9-C937EEAB1891}" type="datetimeFigureOut">
              <a:rPr lang="pl-PL" smtClean="0"/>
              <a:t>04.01.2023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1523736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964029F7-9884-445B-86E9-C937EEAB1891}" type="datetimeFigureOut">
              <a:rPr lang="pl-PL" smtClean="0"/>
              <a:t>04.01.2023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116569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964029F7-9884-445B-86E9-C937EEAB1891}" type="datetimeFigureOut">
              <a:rPr lang="pl-PL" smtClean="0"/>
              <a:t>04.01.2023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1840890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964029F7-9884-445B-86E9-C937EEAB1891}" type="datetimeFigureOut">
              <a:rPr lang="pl-PL" smtClean="0"/>
              <a:t>04.01.2023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2983474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964029F7-9884-445B-86E9-C937EEAB1891}" type="datetimeFigureOut">
              <a:rPr lang="pl-PL" smtClean="0"/>
              <a:t>04.01.2023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35096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64029F7-9884-445B-86E9-C937EEAB1891}" type="datetimeFigureOut">
              <a:rPr lang="pl-PL" smtClean="0"/>
              <a:t>04.01.2023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208249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964029F7-9884-445B-86E9-C937EEAB1891}" type="datetimeFigureOut">
              <a:rPr lang="pl-PL" smtClean="0"/>
              <a:t>04.01.2023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31974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964029F7-9884-445B-86E9-C937EEAB1891}" type="datetimeFigureOut">
              <a:rPr lang="pl-PL" smtClean="0"/>
              <a:t>04.01.2023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8D3545F-0E93-4D16-86EE-64E2F00120AE}" type="slidenum">
              <a:rPr lang="pl-PL" smtClean="0"/>
              <a:t>‹#›</a:t>
            </a:fld>
            <a:endParaRPr lang="pl-PL"/>
          </a:p>
        </p:txBody>
      </p:sp>
    </p:spTree>
    <p:extLst>
      <p:ext uri="{BB962C8B-B14F-4D97-AF65-F5344CB8AC3E}">
        <p14:creationId xmlns:p14="http://schemas.microsoft.com/office/powerpoint/2010/main" val="2440277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029F7-9884-445B-86E9-C937EEAB1891}" type="datetimeFigureOut">
              <a:rPr lang="pl-PL" smtClean="0"/>
              <a:t>04.01.2023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3545F-0E93-4D16-86EE-64E2F00120AE}" type="slidenum">
              <a:rPr lang="pl-PL" smtClean="0"/>
              <a:t>‹#›</a:t>
            </a:fld>
            <a:endParaRPr lang="pl-PL"/>
          </a:p>
        </p:txBody>
      </p:sp>
    </p:spTree>
    <p:extLst>
      <p:ext uri="{BB962C8B-B14F-4D97-AF65-F5344CB8AC3E}">
        <p14:creationId xmlns:p14="http://schemas.microsoft.com/office/powerpoint/2010/main" val="3333821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Nauka o przestępstwie</a:t>
            </a:r>
          </a:p>
        </p:txBody>
      </p:sp>
      <p:sp>
        <p:nvSpPr>
          <p:cNvPr id="3" name="Podtytuł 2"/>
          <p:cNvSpPr>
            <a:spLocks noGrp="1"/>
          </p:cNvSpPr>
          <p:nvPr>
            <p:ph type="subTitle" idx="1"/>
          </p:nvPr>
        </p:nvSpPr>
        <p:spPr/>
        <p:txBody>
          <a:bodyPr/>
          <a:lstStyle/>
          <a:p>
            <a:r>
              <a:rPr lang="pl-PL" b="1" dirty="0"/>
              <a:t> </a:t>
            </a:r>
          </a:p>
          <a:p>
            <a:r>
              <a:rPr lang="pl-PL" b="1" dirty="0"/>
              <a:t>Ustawowe znamiona przestępstwa </a:t>
            </a:r>
          </a:p>
        </p:txBody>
      </p:sp>
    </p:spTree>
    <p:extLst>
      <p:ext uri="{BB962C8B-B14F-4D97-AF65-F5344CB8AC3E}">
        <p14:creationId xmlns:p14="http://schemas.microsoft.com/office/powerpoint/2010/main" val="245955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b="1" dirty="0"/>
              <a:t>Teza Wyroku Sądu Apelacyjnego w Krakowie - II Wydział Karny z dnia 5 listopada 2008 r., II </a:t>
            </a:r>
            <a:r>
              <a:rPr lang="pl-PL" sz="2000" b="1" dirty="0" err="1"/>
              <a:t>AKa</a:t>
            </a:r>
            <a:r>
              <a:rPr lang="pl-PL" sz="2000" b="1" dirty="0"/>
              <a:t> 87/08, </a:t>
            </a:r>
            <a:r>
              <a:rPr lang="pl-PL" sz="2000" b="1" dirty="0" err="1"/>
              <a:t>Legalis</a:t>
            </a:r>
            <a:endParaRPr lang="pl-PL" sz="2000" b="1" dirty="0"/>
          </a:p>
        </p:txBody>
      </p:sp>
      <p:sp>
        <p:nvSpPr>
          <p:cNvPr id="3" name="Symbol zastępczy zawartości 2"/>
          <p:cNvSpPr>
            <a:spLocks noGrp="1"/>
          </p:cNvSpPr>
          <p:nvPr>
            <p:ph idx="1"/>
          </p:nvPr>
        </p:nvSpPr>
        <p:spPr/>
        <p:txBody>
          <a:bodyPr>
            <a:normAutofit/>
          </a:bodyPr>
          <a:lstStyle/>
          <a:p>
            <a:pPr marL="0" indent="0" algn="just">
              <a:buNone/>
            </a:pPr>
            <a:r>
              <a:rPr lang="pl-PL" sz="2000" dirty="0"/>
              <a:t>„Stosowanie przepisu art. 10 § 2 KK wymaga rozpoznania "właściwości osobistych sprawcy", zatem i ustalenia przyczyn oraz stopnia jego demoralizacji. Rozważenie całokształtu przesłanek określonych w cyt. przepisie ma służyć odpowiedniemu ukształtowaniu kary. Do oznaczenia stopnia demoralizacji takiego sprawcy nie wystarczą same okoliczności sprawy, ale niezbędny jest całokształt zachowania nieletniego sprawcy. Ustalenie tych przesłanek wymiaru kary powinno nastąpić m. in. na podstawie opinii psychologicznej, która by tego aspektu opiniowania nie pomijała, inaczej niż stwierdza się w badanej sprawie”.</a:t>
            </a:r>
          </a:p>
        </p:txBody>
      </p:sp>
    </p:spTree>
    <p:extLst>
      <p:ext uri="{BB962C8B-B14F-4D97-AF65-F5344CB8AC3E}">
        <p14:creationId xmlns:p14="http://schemas.microsoft.com/office/powerpoint/2010/main" val="434735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Młodociany art. 115§10 kk</a:t>
            </a:r>
          </a:p>
        </p:txBody>
      </p:sp>
      <p:sp>
        <p:nvSpPr>
          <p:cNvPr id="3" name="Symbol zastępczy zawartości 2"/>
          <p:cNvSpPr>
            <a:spLocks noGrp="1"/>
          </p:cNvSpPr>
          <p:nvPr>
            <p:ph idx="1"/>
          </p:nvPr>
        </p:nvSpPr>
        <p:spPr/>
        <p:txBody>
          <a:bodyPr/>
          <a:lstStyle/>
          <a:p>
            <a:pPr marL="0" indent="0">
              <a:buNone/>
            </a:pPr>
            <a:r>
              <a:rPr lang="pl-PL" dirty="0"/>
              <a:t>			 </a:t>
            </a:r>
            <a:r>
              <a:rPr lang="pl-PL" b="1" dirty="0"/>
              <a:t>młodociany</a:t>
            </a:r>
          </a:p>
        </p:txBody>
      </p:sp>
      <p:sp>
        <p:nvSpPr>
          <p:cNvPr id="4" name="Schemat blokowy: proces 3"/>
          <p:cNvSpPr/>
          <p:nvPr/>
        </p:nvSpPr>
        <p:spPr>
          <a:xfrm>
            <a:off x="683568" y="2636912"/>
            <a:ext cx="2592288" cy="122413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w chwili czynu nie ukończył 21 lat</a:t>
            </a:r>
          </a:p>
        </p:txBody>
      </p:sp>
      <p:sp>
        <p:nvSpPr>
          <p:cNvPr id="5" name="Schemat blokowy: proces 4"/>
          <p:cNvSpPr/>
          <p:nvPr/>
        </p:nvSpPr>
        <p:spPr>
          <a:xfrm>
            <a:off x="4716016" y="2636912"/>
            <a:ext cx="2880320" cy="122413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w czasie orzekania w pierwszej instancji nie ukończył 24 lat</a:t>
            </a:r>
          </a:p>
        </p:txBody>
      </p:sp>
      <p:cxnSp>
        <p:nvCxnSpPr>
          <p:cNvPr id="7" name="Łącznik prosty ze strzałką 6"/>
          <p:cNvCxnSpPr>
            <a:endCxn id="4" idx="0"/>
          </p:cNvCxnSpPr>
          <p:nvPr/>
        </p:nvCxnSpPr>
        <p:spPr>
          <a:xfrm flipH="1">
            <a:off x="1979712" y="2060848"/>
            <a:ext cx="172819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p:nvPr/>
        </p:nvCxnSpPr>
        <p:spPr>
          <a:xfrm>
            <a:off x="3707904" y="2060848"/>
            <a:ext cx="2592288"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134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Podział przestępstw ze względu na podmiot</a:t>
            </a:r>
          </a:p>
        </p:txBody>
      </p:sp>
      <p:sp>
        <p:nvSpPr>
          <p:cNvPr id="3" name="Symbol zastępczy zawartości 2"/>
          <p:cNvSpPr>
            <a:spLocks noGrp="1"/>
          </p:cNvSpPr>
          <p:nvPr>
            <p:ph idx="1"/>
          </p:nvPr>
        </p:nvSpPr>
        <p:spPr/>
        <p:txBody>
          <a:bodyPr/>
          <a:lstStyle/>
          <a:p>
            <a:pPr marL="2743200" lvl="6" indent="0">
              <a:buNone/>
            </a:pPr>
            <a:r>
              <a:rPr lang="pl-PL" sz="2400" b="1" dirty="0"/>
              <a:t>Przestępstwa</a:t>
            </a:r>
            <a:r>
              <a:rPr lang="pl-PL" dirty="0"/>
              <a:t> </a:t>
            </a:r>
          </a:p>
        </p:txBody>
      </p:sp>
      <p:sp>
        <p:nvSpPr>
          <p:cNvPr id="4" name="Prostokąt 3"/>
          <p:cNvSpPr/>
          <p:nvPr/>
        </p:nvSpPr>
        <p:spPr>
          <a:xfrm>
            <a:off x="827584" y="2564904"/>
            <a:ext cx="194421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powszechne </a:t>
            </a:r>
          </a:p>
          <a:p>
            <a:pPr algn="ctr"/>
            <a:r>
              <a:rPr lang="pl-PL" sz="2000" b="1" dirty="0"/>
              <a:t>art. 148§ 1 kk</a:t>
            </a:r>
          </a:p>
        </p:txBody>
      </p:sp>
      <p:sp>
        <p:nvSpPr>
          <p:cNvPr id="5" name="Prostokąt 4"/>
          <p:cNvSpPr/>
          <p:nvPr/>
        </p:nvSpPr>
        <p:spPr>
          <a:xfrm>
            <a:off x="4355976" y="2564904"/>
            <a:ext cx="24985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indywidualne</a:t>
            </a:r>
          </a:p>
        </p:txBody>
      </p:sp>
      <p:sp>
        <p:nvSpPr>
          <p:cNvPr id="6" name="Prostokąt 5"/>
          <p:cNvSpPr/>
          <p:nvPr/>
        </p:nvSpPr>
        <p:spPr>
          <a:xfrm>
            <a:off x="1115616" y="4725144"/>
            <a:ext cx="26642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właściwe </a:t>
            </a:r>
          </a:p>
          <a:p>
            <a:pPr algn="ctr"/>
            <a:r>
              <a:rPr lang="pl-PL" sz="2000" b="1" dirty="0"/>
              <a:t>art. 228 kk</a:t>
            </a:r>
          </a:p>
        </p:txBody>
      </p:sp>
      <p:sp>
        <p:nvSpPr>
          <p:cNvPr id="7" name="Prostokąt 6"/>
          <p:cNvSpPr/>
          <p:nvPr/>
        </p:nvSpPr>
        <p:spPr>
          <a:xfrm>
            <a:off x="4499992" y="4725144"/>
            <a:ext cx="245100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niewłaściwe  </a:t>
            </a:r>
          </a:p>
          <a:p>
            <a:pPr algn="ctr"/>
            <a:r>
              <a:rPr lang="pl-PL" sz="2000" b="1" dirty="0"/>
              <a:t>art. 149 kk</a:t>
            </a:r>
          </a:p>
        </p:txBody>
      </p:sp>
      <p:cxnSp>
        <p:nvCxnSpPr>
          <p:cNvPr id="9" name="Łącznik prosty ze strzałką 8"/>
          <p:cNvCxnSpPr>
            <a:endCxn id="4" idx="0"/>
          </p:cNvCxnSpPr>
          <p:nvPr/>
        </p:nvCxnSpPr>
        <p:spPr>
          <a:xfrm flipH="1">
            <a:off x="1799692" y="1916832"/>
            <a:ext cx="198022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a:endCxn id="5" idx="0"/>
          </p:cNvCxnSpPr>
          <p:nvPr/>
        </p:nvCxnSpPr>
        <p:spPr>
          <a:xfrm>
            <a:off x="3779912" y="1916832"/>
            <a:ext cx="182535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a:stCxn id="5" idx="2"/>
          </p:cNvCxnSpPr>
          <p:nvPr/>
        </p:nvCxnSpPr>
        <p:spPr>
          <a:xfrm flipH="1">
            <a:off x="2195736" y="3479304"/>
            <a:ext cx="3409528" cy="1245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a:stCxn id="5" idx="2"/>
          </p:cNvCxnSpPr>
          <p:nvPr/>
        </p:nvCxnSpPr>
        <p:spPr>
          <a:xfrm>
            <a:off x="5605264" y="3479304"/>
            <a:ext cx="478904" cy="1245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6161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Znamiona strony przedmiotowej</a:t>
            </a:r>
          </a:p>
        </p:txBody>
      </p:sp>
      <p:sp>
        <p:nvSpPr>
          <p:cNvPr id="3" name="Symbol zastępczy zawartości 2"/>
          <p:cNvSpPr>
            <a:spLocks noGrp="1"/>
          </p:cNvSpPr>
          <p:nvPr>
            <p:ph idx="1"/>
          </p:nvPr>
        </p:nvSpPr>
        <p:spPr/>
        <p:txBody>
          <a:bodyPr/>
          <a:lstStyle/>
          <a:p>
            <a:pPr marL="0" indent="0">
              <a:buNone/>
            </a:pPr>
            <a:r>
              <a:rPr lang="pl-PL" dirty="0"/>
              <a:t> </a:t>
            </a:r>
          </a:p>
        </p:txBody>
      </p:sp>
      <p:sp>
        <p:nvSpPr>
          <p:cNvPr id="4" name="Prostokąt 3"/>
          <p:cNvSpPr/>
          <p:nvPr/>
        </p:nvSpPr>
        <p:spPr>
          <a:xfrm>
            <a:off x="755576" y="3429000"/>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Znamiona </a:t>
            </a:r>
          </a:p>
        </p:txBody>
      </p:sp>
      <p:sp>
        <p:nvSpPr>
          <p:cNvPr id="5" name="Prostokąt 4"/>
          <p:cNvSpPr/>
          <p:nvPr/>
        </p:nvSpPr>
        <p:spPr>
          <a:xfrm>
            <a:off x="3419872" y="1520788"/>
            <a:ext cx="1922512" cy="6840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zewnętrzne zachowanie</a:t>
            </a:r>
          </a:p>
        </p:txBody>
      </p:sp>
      <p:sp>
        <p:nvSpPr>
          <p:cNvPr id="6" name="Prostokąt 5"/>
          <p:cNvSpPr/>
          <p:nvPr/>
        </p:nvSpPr>
        <p:spPr>
          <a:xfrm>
            <a:off x="6372200" y="1242102"/>
            <a:ext cx="156247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działanie </a:t>
            </a:r>
          </a:p>
        </p:txBody>
      </p:sp>
      <p:sp>
        <p:nvSpPr>
          <p:cNvPr id="7" name="Prostokąt z rogami ściętymi z jednej strony 6"/>
          <p:cNvSpPr/>
          <p:nvPr/>
        </p:nvSpPr>
        <p:spPr>
          <a:xfrm>
            <a:off x="6300192" y="2217440"/>
            <a:ext cx="1562472" cy="4572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zaniechanie </a:t>
            </a:r>
          </a:p>
        </p:txBody>
      </p:sp>
      <p:sp>
        <p:nvSpPr>
          <p:cNvPr id="8" name="Prostokąt 7"/>
          <p:cNvSpPr/>
          <p:nvPr/>
        </p:nvSpPr>
        <p:spPr>
          <a:xfrm>
            <a:off x="3419872" y="2674640"/>
            <a:ext cx="1922512" cy="610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skutek</a:t>
            </a:r>
          </a:p>
        </p:txBody>
      </p:sp>
      <p:sp>
        <p:nvSpPr>
          <p:cNvPr id="9" name="Prostokąt 8"/>
          <p:cNvSpPr/>
          <p:nvPr/>
        </p:nvSpPr>
        <p:spPr>
          <a:xfrm>
            <a:off x="3419872" y="5229200"/>
            <a:ext cx="192251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znamiona szczególne </a:t>
            </a:r>
          </a:p>
        </p:txBody>
      </p:sp>
      <p:cxnSp>
        <p:nvCxnSpPr>
          <p:cNvPr id="12" name="Łącznik prosty ze strzałką 11"/>
          <p:cNvCxnSpPr>
            <a:stCxn id="4" idx="3"/>
          </p:cNvCxnSpPr>
          <p:nvPr/>
        </p:nvCxnSpPr>
        <p:spPr>
          <a:xfrm flipV="1">
            <a:off x="2627784" y="1772816"/>
            <a:ext cx="792088" cy="2113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a:endCxn id="8" idx="1"/>
          </p:cNvCxnSpPr>
          <p:nvPr/>
        </p:nvCxnSpPr>
        <p:spPr>
          <a:xfrm flipV="1">
            <a:off x="2483768" y="2979812"/>
            <a:ext cx="936104" cy="8092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a:stCxn id="4" idx="3"/>
          </p:cNvCxnSpPr>
          <p:nvPr/>
        </p:nvCxnSpPr>
        <p:spPr>
          <a:xfrm>
            <a:off x="2627784" y="3886200"/>
            <a:ext cx="792088" cy="18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Łącznik prosty ze strzałką 20"/>
          <p:cNvCxnSpPr/>
          <p:nvPr/>
        </p:nvCxnSpPr>
        <p:spPr>
          <a:xfrm flipV="1">
            <a:off x="5339045" y="1520788"/>
            <a:ext cx="957808" cy="342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Łącznik prosty ze strzałką 22"/>
          <p:cNvCxnSpPr>
            <a:stCxn id="8" idx="3"/>
            <a:endCxn id="8" idx="3"/>
          </p:cNvCxnSpPr>
          <p:nvPr/>
        </p:nvCxnSpPr>
        <p:spPr>
          <a:xfrm>
            <a:off x="5342384" y="2979812"/>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Łącznik prosty ze strzałką 24"/>
          <p:cNvCxnSpPr>
            <a:stCxn id="5" idx="3"/>
            <a:endCxn id="7" idx="2"/>
          </p:cNvCxnSpPr>
          <p:nvPr/>
        </p:nvCxnSpPr>
        <p:spPr>
          <a:xfrm>
            <a:off x="5342384" y="1862826"/>
            <a:ext cx="957808" cy="5832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Prostokąt 25"/>
          <p:cNvSpPr/>
          <p:nvPr/>
        </p:nvSpPr>
        <p:spPr>
          <a:xfrm>
            <a:off x="3419871" y="3789040"/>
            <a:ext cx="191917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związek przyczynowy</a:t>
            </a:r>
          </a:p>
        </p:txBody>
      </p:sp>
      <p:sp>
        <p:nvSpPr>
          <p:cNvPr id="10" name="Prostokąt 9"/>
          <p:cNvSpPr/>
          <p:nvPr/>
        </p:nvSpPr>
        <p:spPr>
          <a:xfrm>
            <a:off x="6372200" y="3384426"/>
            <a:ext cx="18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zmiana w świecie zewnętrznym </a:t>
            </a:r>
          </a:p>
        </p:txBody>
      </p:sp>
      <p:cxnSp>
        <p:nvCxnSpPr>
          <p:cNvPr id="13" name="Łącznik prosty ze strzałką 12"/>
          <p:cNvCxnSpPr>
            <a:stCxn id="8" idx="3"/>
            <a:endCxn id="10" idx="1"/>
          </p:cNvCxnSpPr>
          <p:nvPr/>
        </p:nvCxnSpPr>
        <p:spPr>
          <a:xfrm>
            <a:off x="5342384" y="2979812"/>
            <a:ext cx="1029816" cy="8618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230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Związek przyczynowy</a:t>
            </a:r>
          </a:p>
        </p:txBody>
      </p:sp>
      <p:sp>
        <p:nvSpPr>
          <p:cNvPr id="3" name="Symbol zastępczy zawartości 2"/>
          <p:cNvSpPr>
            <a:spLocks noGrp="1"/>
          </p:cNvSpPr>
          <p:nvPr>
            <p:ph idx="1"/>
          </p:nvPr>
        </p:nvSpPr>
        <p:spPr/>
        <p:txBody>
          <a:bodyPr>
            <a:noAutofit/>
          </a:bodyPr>
          <a:lstStyle/>
          <a:p>
            <a:pPr algn="just">
              <a:buFont typeface="Wingdings" panose="05000000000000000000" pitchFamily="2" charset="2"/>
              <a:buChar char="Ø"/>
            </a:pPr>
            <a:r>
              <a:rPr lang="pl-PL" sz="2200" b="1" dirty="0"/>
              <a:t>zależność</a:t>
            </a:r>
            <a:r>
              <a:rPr lang="pl-PL" sz="2200" dirty="0"/>
              <a:t> między zachowaniem sprawcy: działaniem (aktywnością) lub zaniechaniem (brakiem aktywności, do której sprawca był zobowiązany np. na mocy przepisu prawa) a skutkiem przestępnym</a:t>
            </a:r>
          </a:p>
          <a:p>
            <a:pPr marL="0" indent="0" algn="just">
              <a:buNone/>
            </a:pPr>
            <a:endParaRPr lang="pl-PL" sz="2200" dirty="0"/>
          </a:p>
          <a:p>
            <a:pPr algn="just">
              <a:buFont typeface="Wingdings" panose="05000000000000000000" pitchFamily="2" charset="2"/>
              <a:buChar char="Ø"/>
            </a:pPr>
            <a:r>
              <a:rPr lang="pl-PL" sz="2200" dirty="0"/>
              <a:t>tylko przy przestępstwach </a:t>
            </a:r>
            <a:r>
              <a:rPr lang="pl-PL" sz="2200" b="1" dirty="0"/>
              <a:t>materialnych</a:t>
            </a:r>
            <a:r>
              <a:rPr lang="pl-PL" sz="2200" dirty="0"/>
              <a:t> (skutkowych)</a:t>
            </a:r>
          </a:p>
          <a:p>
            <a:pPr marL="0" indent="0" algn="just">
              <a:buNone/>
            </a:pPr>
            <a:endParaRPr lang="pl-PL" sz="2200" dirty="0"/>
          </a:p>
          <a:p>
            <a:pPr algn="just">
              <a:buFont typeface="Wingdings" panose="05000000000000000000" pitchFamily="2" charset="2"/>
              <a:buChar char="Ø"/>
            </a:pPr>
            <a:r>
              <a:rPr lang="pl-PL" sz="2200" dirty="0"/>
              <a:t>aby przypisać sprawcy dokonanie przestępstwa skutkowego (np. zabójstwo) należy dowieść, że istnieje związek przyczynowy pomiędzy działaniem sprawcy (np. podanie trucizny osobie ) a skutkiem (zgon tej osoby)  </a:t>
            </a:r>
          </a:p>
        </p:txBody>
      </p:sp>
    </p:spTree>
    <p:extLst>
      <p:ext uri="{BB962C8B-B14F-4D97-AF65-F5344CB8AC3E}">
        <p14:creationId xmlns:p14="http://schemas.microsoft.com/office/powerpoint/2010/main" val="1780820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b="1" dirty="0"/>
              <a:t>Związek przyczynowy</a:t>
            </a:r>
          </a:p>
        </p:txBody>
      </p:sp>
      <p:sp>
        <p:nvSpPr>
          <p:cNvPr id="3" name="Symbol zastępczy zawartości 2"/>
          <p:cNvSpPr>
            <a:spLocks noGrp="1"/>
          </p:cNvSpPr>
          <p:nvPr>
            <p:ph idx="1"/>
          </p:nvPr>
        </p:nvSpPr>
        <p:spPr/>
        <p:txBody>
          <a:bodyPr/>
          <a:lstStyle/>
          <a:p>
            <a:pPr marL="0" indent="0">
              <a:buNone/>
            </a:pPr>
            <a:r>
              <a:rPr lang="pl-PL" dirty="0"/>
              <a:t>Koncepcje</a:t>
            </a:r>
          </a:p>
        </p:txBody>
      </p:sp>
      <p:sp>
        <p:nvSpPr>
          <p:cNvPr id="4" name="Prostokąt 3"/>
          <p:cNvSpPr/>
          <p:nvPr/>
        </p:nvSpPr>
        <p:spPr>
          <a:xfrm>
            <a:off x="539552" y="3212976"/>
            <a:ext cx="194421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Teorie </a:t>
            </a:r>
          </a:p>
        </p:txBody>
      </p:sp>
      <p:sp>
        <p:nvSpPr>
          <p:cNvPr id="5" name="Prostokąt zaokrąglony 4"/>
          <p:cNvSpPr/>
          <p:nvPr/>
        </p:nvSpPr>
        <p:spPr>
          <a:xfrm>
            <a:off x="3563888" y="1628800"/>
            <a:ext cx="4824536"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równowartości warunków (ekwiwalencji) </a:t>
            </a:r>
          </a:p>
        </p:txBody>
      </p:sp>
      <p:sp>
        <p:nvSpPr>
          <p:cNvPr id="6" name="Prostokąt 5"/>
          <p:cNvSpPr/>
          <p:nvPr/>
        </p:nvSpPr>
        <p:spPr>
          <a:xfrm>
            <a:off x="3707904" y="2996952"/>
            <a:ext cx="468052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przeciętnego związku przyczynowego (adekwatna)</a:t>
            </a:r>
          </a:p>
        </p:txBody>
      </p:sp>
      <p:sp>
        <p:nvSpPr>
          <p:cNvPr id="7" name="Prostokąt 6"/>
          <p:cNvSpPr/>
          <p:nvPr/>
        </p:nvSpPr>
        <p:spPr>
          <a:xfrm>
            <a:off x="3707904" y="4365104"/>
            <a:ext cx="4680520" cy="7092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relewancji </a:t>
            </a:r>
          </a:p>
        </p:txBody>
      </p:sp>
      <p:sp>
        <p:nvSpPr>
          <p:cNvPr id="8" name="Prostokąt 7"/>
          <p:cNvSpPr/>
          <p:nvPr/>
        </p:nvSpPr>
        <p:spPr>
          <a:xfrm>
            <a:off x="3707904" y="5517232"/>
            <a:ext cx="46805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teoria obiektywnego przypisania</a:t>
            </a:r>
          </a:p>
        </p:txBody>
      </p:sp>
      <p:cxnSp>
        <p:nvCxnSpPr>
          <p:cNvPr id="10" name="Łącznik prosty ze strzałką 9"/>
          <p:cNvCxnSpPr>
            <a:stCxn id="4" idx="3"/>
          </p:cNvCxnSpPr>
          <p:nvPr/>
        </p:nvCxnSpPr>
        <p:spPr>
          <a:xfrm flipV="1">
            <a:off x="2483768" y="2132856"/>
            <a:ext cx="1080120" cy="1537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a:endCxn id="6" idx="1"/>
          </p:cNvCxnSpPr>
          <p:nvPr/>
        </p:nvCxnSpPr>
        <p:spPr>
          <a:xfrm flipV="1">
            <a:off x="2483768" y="3465004"/>
            <a:ext cx="1224136" cy="2051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Prostokąt 12"/>
          <p:cNvSpPr/>
          <p:nvPr/>
        </p:nvSpPr>
        <p:spPr>
          <a:xfrm>
            <a:off x="2483768" y="3670176"/>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cxnSp>
        <p:nvCxnSpPr>
          <p:cNvPr id="15" name="Łącznik prosty ze strzałką 14"/>
          <p:cNvCxnSpPr/>
          <p:nvPr/>
        </p:nvCxnSpPr>
        <p:spPr>
          <a:xfrm>
            <a:off x="2506627" y="3715895"/>
            <a:ext cx="1345293" cy="12252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Łącznik prosty ze strzałką 16"/>
          <p:cNvCxnSpPr>
            <a:stCxn id="13" idx="2"/>
            <a:endCxn id="8" idx="1"/>
          </p:cNvCxnSpPr>
          <p:nvPr/>
        </p:nvCxnSpPr>
        <p:spPr>
          <a:xfrm>
            <a:off x="2506628" y="3715895"/>
            <a:ext cx="1201276" cy="2089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910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Teoria równowartości warunków (ekwiwalencji)</a:t>
            </a:r>
          </a:p>
        </p:txBody>
      </p:sp>
      <p:sp>
        <p:nvSpPr>
          <p:cNvPr id="3" name="Symbol zastępczy zawartości 2"/>
          <p:cNvSpPr>
            <a:spLocks noGrp="1"/>
          </p:cNvSpPr>
          <p:nvPr>
            <p:ph idx="1"/>
          </p:nvPr>
        </p:nvSpPr>
        <p:spPr/>
        <p:txBody>
          <a:bodyPr>
            <a:normAutofit/>
          </a:bodyPr>
          <a:lstStyle/>
          <a:p>
            <a:pPr>
              <a:buFont typeface="Wingdings" panose="05000000000000000000" pitchFamily="2" charset="2"/>
              <a:buChar char="Ø"/>
            </a:pPr>
            <a:r>
              <a:rPr lang="pl-PL" sz="2400" dirty="0"/>
              <a:t>teoria sformułowana przez J. S. Milla</a:t>
            </a:r>
          </a:p>
          <a:p>
            <a:pPr marL="0" indent="0">
              <a:buNone/>
            </a:pPr>
            <a:endParaRPr lang="pl-PL" sz="2400" dirty="0"/>
          </a:p>
          <a:p>
            <a:pPr>
              <a:buFont typeface="Wingdings" panose="05000000000000000000" pitchFamily="2" charset="2"/>
              <a:buChar char="Ø"/>
            </a:pPr>
            <a:r>
              <a:rPr lang="pl-PL" sz="2400" dirty="0"/>
              <a:t>przyczyną skutku są wszystkie warunki konieczne  do jego powstania</a:t>
            </a:r>
          </a:p>
          <a:p>
            <a:pPr marL="0" indent="0">
              <a:buNone/>
            </a:pPr>
            <a:endParaRPr lang="pl-PL" sz="2400" dirty="0"/>
          </a:p>
          <a:p>
            <a:pPr>
              <a:buFont typeface="Wingdings" panose="05000000000000000000" pitchFamily="2" charset="2"/>
              <a:buChar char="Ø"/>
            </a:pPr>
            <a:r>
              <a:rPr lang="pl-PL" sz="2400" b="1" dirty="0"/>
              <a:t>test </a:t>
            </a:r>
            <a:r>
              <a:rPr lang="pl-PL" sz="2400" b="1" i="1" dirty="0"/>
              <a:t>sine  qua non  </a:t>
            </a:r>
            <a:r>
              <a:rPr lang="pl-PL" sz="2400" i="1" dirty="0"/>
              <a:t>- </a:t>
            </a:r>
            <a:r>
              <a:rPr lang="pl-PL" sz="2400" dirty="0"/>
              <a:t> szukamy odpowiedzi na pytanie czy gdyby nie zachowanie sprawcy skutek by nastąpił ?</a:t>
            </a:r>
          </a:p>
        </p:txBody>
      </p:sp>
    </p:spTree>
    <p:extLst>
      <p:ext uri="{BB962C8B-B14F-4D97-AF65-F5344CB8AC3E}">
        <p14:creationId xmlns:p14="http://schemas.microsoft.com/office/powerpoint/2010/main" val="2571771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Teoria przeciętnego związku przyczynowego (adekwatna</a:t>
            </a:r>
            <a:r>
              <a:rPr lang="pl-PL" sz="2800" dirty="0"/>
              <a:t>)</a:t>
            </a:r>
          </a:p>
        </p:txBody>
      </p:sp>
      <p:sp>
        <p:nvSpPr>
          <p:cNvPr id="3" name="Symbol zastępczy zawartości 2"/>
          <p:cNvSpPr>
            <a:spLocks noGrp="1"/>
          </p:cNvSpPr>
          <p:nvPr>
            <p:ph idx="1"/>
          </p:nvPr>
        </p:nvSpPr>
        <p:spPr/>
        <p:txBody>
          <a:bodyPr>
            <a:normAutofit/>
          </a:bodyPr>
          <a:lstStyle/>
          <a:p>
            <a:pPr>
              <a:buFont typeface="Wingdings" panose="05000000000000000000" pitchFamily="2" charset="2"/>
              <a:buChar char="Ø"/>
            </a:pPr>
            <a:r>
              <a:rPr lang="pl-PL" sz="2400" dirty="0"/>
              <a:t>związek pomiędzy zachowaniem sprawcy a skutkiem zachowania zachodzi tylko wówczas, gdy przeciętnie z takiej przyczyny następuje skutek</a:t>
            </a:r>
          </a:p>
          <a:p>
            <a:pPr marL="0" indent="0">
              <a:buNone/>
            </a:pPr>
            <a:endParaRPr lang="pl-PL" sz="2400" dirty="0"/>
          </a:p>
          <a:p>
            <a:pPr>
              <a:buFont typeface="Wingdings" panose="05000000000000000000" pitchFamily="2" charset="2"/>
              <a:buChar char="Ø"/>
            </a:pPr>
            <a:r>
              <a:rPr lang="pl-PL" sz="2400" dirty="0"/>
              <a:t>pomija się wszelkie nadzwyczajne przyczyny  </a:t>
            </a:r>
          </a:p>
        </p:txBody>
      </p:sp>
    </p:spTree>
    <p:extLst>
      <p:ext uri="{BB962C8B-B14F-4D97-AF65-F5344CB8AC3E}">
        <p14:creationId xmlns:p14="http://schemas.microsoft.com/office/powerpoint/2010/main" val="814403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Teoria relewancji </a:t>
            </a:r>
          </a:p>
        </p:txBody>
      </p:sp>
      <p:sp>
        <p:nvSpPr>
          <p:cNvPr id="3" name="Symbol zastępczy zawartości 2"/>
          <p:cNvSpPr>
            <a:spLocks noGrp="1"/>
          </p:cNvSpPr>
          <p:nvPr>
            <p:ph idx="1"/>
          </p:nvPr>
        </p:nvSpPr>
        <p:spPr/>
        <p:txBody>
          <a:bodyPr/>
          <a:lstStyle/>
          <a:p>
            <a:pPr marL="0" indent="0">
              <a:buNone/>
            </a:pPr>
            <a:r>
              <a:rPr lang="pl-PL" sz="2400" dirty="0"/>
              <a:t>Dwa etapy postępowania</a:t>
            </a:r>
          </a:p>
          <a:p>
            <a:pPr>
              <a:buFont typeface="Wingdings" panose="05000000000000000000" pitchFamily="2" charset="2"/>
              <a:buChar char="Ø"/>
            </a:pPr>
            <a:r>
              <a:rPr lang="pl-PL" sz="2400" dirty="0"/>
              <a:t>  czy istnieje związek przyczynowy zgodnie  z teorią ekwiwalencji</a:t>
            </a:r>
          </a:p>
          <a:p>
            <a:pPr>
              <a:buFont typeface="Wingdings" panose="05000000000000000000" pitchFamily="2" charset="2"/>
              <a:buChar char="Ø"/>
            </a:pPr>
            <a:r>
              <a:rPr lang="pl-PL" sz="2400" dirty="0"/>
              <a:t>czy zachowanie sprawcy odpowiada znamieniu czasownikowemu użytemu w ustawowym opisie czynu zabronionego  ( np. zabija) </a:t>
            </a:r>
          </a:p>
          <a:p>
            <a:pPr marL="0" indent="0">
              <a:buNone/>
            </a:pPr>
            <a:endParaRPr lang="pl-PL" dirty="0"/>
          </a:p>
        </p:txBody>
      </p:sp>
    </p:spTree>
    <p:extLst>
      <p:ext uri="{BB962C8B-B14F-4D97-AF65-F5344CB8AC3E}">
        <p14:creationId xmlns:p14="http://schemas.microsoft.com/office/powerpoint/2010/main" val="337997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Teoria obiektywnego przypisania skutku</a:t>
            </a:r>
          </a:p>
        </p:txBody>
      </p:sp>
      <p:sp>
        <p:nvSpPr>
          <p:cNvPr id="3" name="Symbol zastępczy zawartości 2"/>
          <p:cNvSpPr>
            <a:spLocks noGrp="1"/>
          </p:cNvSpPr>
          <p:nvPr>
            <p:ph idx="1"/>
          </p:nvPr>
        </p:nvSpPr>
        <p:spPr/>
        <p:txBody>
          <a:bodyPr>
            <a:normAutofit/>
          </a:bodyPr>
          <a:lstStyle/>
          <a:p>
            <a:pPr algn="just">
              <a:buFont typeface="Wingdings" panose="05000000000000000000" pitchFamily="2" charset="2"/>
              <a:buChar char="Ø"/>
            </a:pPr>
            <a:r>
              <a:rPr lang="pl-PL" sz="2400" dirty="0"/>
              <a:t>nie każde zachowanie powoduje skutek, który może być przypisany sprawcy</a:t>
            </a:r>
          </a:p>
          <a:p>
            <a:pPr marL="0" indent="0" algn="just">
              <a:buNone/>
            </a:pPr>
            <a:endParaRPr lang="pl-PL" sz="2400" dirty="0"/>
          </a:p>
          <a:p>
            <a:pPr algn="just">
              <a:buFont typeface="Wingdings" panose="05000000000000000000" pitchFamily="2" charset="2"/>
              <a:buChar char="Ø"/>
            </a:pPr>
            <a:r>
              <a:rPr lang="pl-PL" sz="2400" dirty="0"/>
              <a:t>sprawca odpowiada tylko za taki skutek, gdy w zaistniałym skutku urzeczywistniło się spowodowane przez sprawcę niebezpieczeństwo, któremu zapobiegłoby, przestrzeganie przez sprawcę reguł ostrożności. </a:t>
            </a:r>
          </a:p>
        </p:txBody>
      </p:sp>
    </p:spTree>
    <p:extLst>
      <p:ext uri="{BB962C8B-B14F-4D97-AF65-F5344CB8AC3E}">
        <p14:creationId xmlns:p14="http://schemas.microsoft.com/office/powerpoint/2010/main" val="1003436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Ustawowe znamiona przestępstwa </a:t>
            </a:r>
          </a:p>
        </p:txBody>
      </p:sp>
      <p:sp>
        <p:nvSpPr>
          <p:cNvPr id="3" name="Symbol zastępczy zawartości 2"/>
          <p:cNvSpPr>
            <a:spLocks noGrp="1"/>
          </p:cNvSpPr>
          <p:nvPr>
            <p:ph idx="1"/>
          </p:nvPr>
        </p:nvSpPr>
        <p:spPr/>
        <p:txBody>
          <a:bodyPr/>
          <a:lstStyle/>
          <a:p>
            <a:pPr marL="0" indent="0">
              <a:buNone/>
            </a:pPr>
            <a:r>
              <a:rPr lang="pl-PL" dirty="0"/>
              <a:t>  </a:t>
            </a:r>
          </a:p>
        </p:txBody>
      </p:sp>
      <p:sp>
        <p:nvSpPr>
          <p:cNvPr id="4" name="Objaśnienie prostokątne 3"/>
          <p:cNvSpPr/>
          <p:nvPr/>
        </p:nvSpPr>
        <p:spPr>
          <a:xfrm>
            <a:off x="827584" y="3501008"/>
            <a:ext cx="1728192" cy="61264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Znamiona </a:t>
            </a:r>
          </a:p>
        </p:txBody>
      </p:sp>
      <p:sp>
        <p:nvSpPr>
          <p:cNvPr id="6" name="Objaśnienie liniowe 1 5"/>
          <p:cNvSpPr/>
          <p:nvPr/>
        </p:nvSpPr>
        <p:spPr>
          <a:xfrm>
            <a:off x="4355976" y="1844824"/>
            <a:ext cx="2016224" cy="792088"/>
          </a:xfrm>
          <a:prstGeom prst="borderCallout1">
            <a:avLst>
              <a:gd name="adj1" fmla="val 18750"/>
              <a:gd name="adj2" fmla="val -8333"/>
              <a:gd name="adj3" fmla="val 218125"/>
              <a:gd name="adj4" fmla="val -907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podmiotu</a:t>
            </a:r>
          </a:p>
        </p:txBody>
      </p:sp>
      <p:sp>
        <p:nvSpPr>
          <p:cNvPr id="7" name="Objaśnienie liniowe 1 6"/>
          <p:cNvSpPr/>
          <p:nvPr/>
        </p:nvSpPr>
        <p:spPr>
          <a:xfrm>
            <a:off x="4355976" y="3068960"/>
            <a:ext cx="2232248" cy="738372"/>
          </a:xfrm>
          <a:prstGeom prst="borderCallout1">
            <a:avLst>
              <a:gd name="adj1" fmla="val 44008"/>
              <a:gd name="adj2" fmla="val -2031"/>
              <a:gd name="adj3" fmla="val 81961"/>
              <a:gd name="adj4" fmla="val -818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przedmiotu ochrony</a:t>
            </a:r>
          </a:p>
        </p:txBody>
      </p:sp>
      <p:sp>
        <p:nvSpPr>
          <p:cNvPr id="8" name="Objaśnienie liniowe 1 7"/>
          <p:cNvSpPr/>
          <p:nvPr/>
        </p:nvSpPr>
        <p:spPr>
          <a:xfrm>
            <a:off x="4355976" y="4365104"/>
            <a:ext cx="2232248" cy="558352"/>
          </a:xfrm>
          <a:prstGeom prst="borderCallout1">
            <a:avLst>
              <a:gd name="adj1" fmla="val 41712"/>
              <a:gd name="adj2" fmla="val -4552"/>
              <a:gd name="adj3" fmla="val -120054"/>
              <a:gd name="adj4" fmla="val -874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strony przedmiotowej</a:t>
            </a:r>
          </a:p>
        </p:txBody>
      </p:sp>
      <p:sp>
        <p:nvSpPr>
          <p:cNvPr id="9" name="Objaśnienie liniowe 2 8"/>
          <p:cNvSpPr/>
          <p:nvPr/>
        </p:nvSpPr>
        <p:spPr>
          <a:xfrm>
            <a:off x="4499992" y="5445224"/>
            <a:ext cx="2232248" cy="792088"/>
          </a:xfrm>
          <a:prstGeom prst="borderCallout2">
            <a:avLst>
              <a:gd name="adj1" fmla="val 39416"/>
              <a:gd name="adj2" fmla="val -1401"/>
              <a:gd name="adj3" fmla="val 44008"/>
              <a:gd name="adj4" fmla="val -3433"/>
              <a:gd name="adj5" fmla="val -222294"/>
              <a:gd name="adj6" fmla="val -8889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a:t>strony podmiotowej </a:t>
            </a:r>
          </a:p>
        </p:txBody>
      </p:sp>
    </p:spTree>
    <p:extLst>
      <p:ext uri="{BB962C8B-B14F-4D97-AF65-F5344CB8AC3E}">
        <p14:creationId xmlns:p14="http://schemas.microsoft.com/office/powerpoint/2010/main" val="4208325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b="1" dirty="0"/>
              <a:t>Teza Wyroku Sądu Apelacyjnego w Gdańsku - II Wydział Karny z dnia 20 września 2012 r. II </a:t>
            </a:r>
            <a:r>
              <a:rPr lang="pl-PL" sz="2000" b="1" dirty="0" err="1"/>
              <a:t>AKa</a:t>
            </a:r>
            <a:r>
              <a:rPr lang="pl-PL" sz="2000" b="1" dirty="0"/>
              <a:t> 305/12, </a:t>
            </a:r>
            <a:r>
              <a:rPr lang="pl-PL" sz="2000" b="1" dirty="0" err="1"/>
              <a:t>Legalis</a:t>
            </a:r>
            <a:r>
              <a:rPr lang="pl-PL" sz="2000" b="1" dirty="0"/>
              <a:t> </a:t>
            </a:r>
          </a:p>
        </p:txBody>
      </p:sp>
      <p:sp>
        <p:nvSpPr>
          <p:cNvPr id="3" name="Symbol zastępczy zawartości 2"/>
          <p:cNvSpPr>
            <a:spLocks noGrp="1"/>
          </p:cNvSpPr>
          <p:nvPr>
            <p:ph idx="1"/>
          </p:nvPr>
        </p:nvSpPr>
        <p:spPr/>
        <p:txBody>
          <a:bodyPr>
            <a:noAutofit/>
          </a:bodyPr>
          <a:lstStyle/>
          <a:p>
            <a:pPr marL="0" indent="0" algn="just">
              <a:buNone/>
            </a:pPr>
            <a:r>
              <a:rPr lang="pl-PL" sz="2000" dirty="0"/>
              <a:t>„Problematyka związku przyczynowego należy do jednego z trudniejszych problemów w prawie karnym. Na płaszczyźnie różnych rozwiązań tej kwestii praktyka za najwłaściwszą uznała </a:t>
            </a:r>
            <a:r>
              <a:rPr lang="pl-PL" sz="2000" b="1" dirty="0"/>
              <a:t>teorię ekwiwalencji zwaną także teorią równowartości.</a:t>
            </a:r>
            <a:r>
              <a:rPr lang="pl-PL" sz="2000" dirty="0"/>
              <a:t> Według tej teorii, za przyczynę następstwa uważać należy każdy warunek, którego hipotetyczna eliminacja prowadzi do odpadnięcia danego następstwa w jego konkretnej postaci. Sposób postępowania przy przyjęciu wymienionej teorii jest następujący: skoro zaistniał skutek o charakterze społecznie ujemnym, to należy cofnąć się do poprzedzających go ogniw i jeśli wśród tych ogniw znajduje się czyn człowieka to zachodzi związek przyczynowy. W tym ujęciu czyn sprawcy nie musi być wyłączną przyczyną skutku należącego do znamion przestępstwa, wystąpienie zatem innych jeszcze warunków nie wyłącza przyczynowości i to nawet gdy rola tych innych warunków była znaczna. Obawy, iż koncepcja taka wyznacza zbyt szerokie pole odpowiedzialności karnej w wystarczającym stopniu łagodzi i wręcz niweluje subiektywna przesłanka odpowiedzialności tzn. wina sprawcy.”</a:t>
            </a:r>
          </a:p>
        </p:txBody>
      </p:sp>
    </p:spTree>
    <p:extLst>
      <p:ext uri="{BB962C8B-B14F-4D97-AF65-F5344CB8AC3E}">
        <p14:creationId xmlns:p14="http://schemas.microsoft.com/office/powerpoint/2010/main" val="1582192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Znamiona szczególne (modalne)</a:t>
            </a:r>
          </a:p>
        </p:txBody>
      </p:sp>
      <p:sp>
        <p:nvSpPr>
          <p:cNvPr id="3" name="Symbol zastępczy zawartości 2"/>
          <p:cNvSpPr>
            <a:spLocks noGrp="1"/>
          </p:cNvSpPr>
          <p:nvPr>
            <p:ph idx="1"/>
          </p:nvPr>
        </p:nvSpPr>
        <p:spPr/>
        <p:txBody>
          <a:bodyPr>
            <a:normAutofit/>
          </a:bodyPr>
          <a:lstStyle/>
          <a:p>
            <a:pPr>
              <a:buFont typeface="Wingdings" panose="05000000000000000000" pitchFamily="2" charset="2"/>
              <a:buChar char="Ø"/>
            </a:pPr>
            <a:r>
              <a:rPr lang="pl-PL" sz="2400" dirty="0"/>
              <a:t>okoliczności czasu, miejsca, sytuacji </a:t>
            </a:r>
          </a:p>
          <a:p>
            <a:pPr>
              <a:buFont typeface="Wingdings" panose="05000000000000000000" pitchFamily="2" charset="2"/>
              <a:buChar char="Ø"/>
            </a:pPr>
            <a:r>
              <a:rPr lang="pl-PL" sz="2400" dirty="0"/>
              <a:t>sposobu popełnienia przestępstwa</a:t>
            </a:r>
          </a:p>
        </p:txBody>
      </p:sp>
    </p:spTree>
    <p:extLst>
      <p:ext uri="{BB962C8B-B14F-4D97-AF65-F5344CB8AC3E}">
        <p14:creationId xmlns:p14="http://schemas.microsoft.com/office/powerpoint/2010/main" val="649105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r>
              <a:rPr lang="pl-PL" sz="2800" b="1" dirty="0"/>
              <a:t>Podział przestępstw </a:t>
            </a:r>
          </a:p>
        </p:txBody>
      </p:sp>
      <p:sp>
        <p:nvSpPr>
          <p:cNvPr id="3" name="Symbol zastępczy zawartości 2"/>
          <p:cNvSpPr>
            <a:spLocks noGrp="1"/>
          </p:cNvSpPr>
          <p:nvPr>
            <p:ph idx="1"/>
          </p:nvPr>
        </p:nvSpPr>
        <p:spPr/>
        <p:txBody>
          <a:bodyPr>
            <a:normAutofit/>
          </a:bodyPr>
          <a:lstStyle/>
          <a:p>
            <a:pPr marL="0" indent="0">
              <a:buNone/>
            </a:pPr>
            <a:r>
              <a:rPr lang="pl-PL" sz="2400" dirty="0"/>
              <a:t>ze względu na skutek </a:t>
            </a:r>
          </a:p>
        </p:txBody>
      </p:sp>
      <p:sp>
        <p:nvSpPr>
          <p:cNvPr id="4" name="Prostokąt 3"/>
          <p:cNvSpPr/>
          <p:nvPr/>
        </p:nvSpPr>
        <p:spPr>
          <a:xfrm>
            <a:off x="611560" y="3212976"/>
            <a:ext cx="15841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przestępstwa</a:t>
            </a:r>
          </a:p>
        </p:txBody>
      </p:sp>
      <p:sp>
        <p:nvSpPr>
          <p:cNvPr id="5" name="Prostokąt 4"/>
          <p:cNvSpPr/>
          <p:nvPr/>
        </p:nvSpPr>
        <p:spPr>
          <a:xfrm>
            <a:off x="3131840" y="2636912"/>
            <a:ext cx="21602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materialne</a:t>
            </a:r>
          </a:p>
        </p:txBody>
      </p:sp>
      <p:sp>
        <p:nvSpPr>
          <p:cNvPr id="6" name="Prostokąt 5"/>
          <p:cNvSpPr/>
          <p:nvPr/>
        </p:nvSpPr>
        <p:spPr>
          <a:xfrm>
            <a:off x="3131840" y="4437112"/>
            <a:ext cx="21602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formalne</a:t>
            </a:r>
          </a:p>
        </p:txBody>
      </p:sp>
      <p:cxnSp>
        <p:nvCxnSpPr>
          <p:cNvPr id="8" name="Łącznik prosty ze strzałką 7"/>
          <p:cNvCxnSpPr>
            <a:endCxn id="4" idx="3"/>
          </p:cNvCxnSpPr>
          <p:nvPr/>
        </p:nvCxnSpPr>
        <p:spPr>
          <a:xfrm flipH="1">
            <a:off x="2195736" y="3094112"/>
            <a:ext cx="216024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a:stCxn id="4" idx="3"/>
          </p:cNvCxnSpPr>
          <p:nvPr/>
        </p:nvCxnSpPr>
        <p:spPr>
          <a:xfrm>
            <a:off x="2195736" y="3670176"/>
            <a:ext cx="2160240" cy="1415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Prostokąt 12"/>
          <p:cNvSpPr/>
          <p:nvPr/>
        </p:nvSpPr>
        <p:spPr>
          <a:xfrm>
            <a:off x="6156176" y="2060848"/>
            <a:ext cx="23762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z działania art.  278 kk</a:t>
            </a:r>
          </a:p>
          <a:p>
            <a:pPr algn="ctr"/>
            <a:r>
              <a:rPr lang="pl-PL" b="1" dirty="0"/>
              <a:t> 148</a:t>
            </a:r>
            <a:r>
              <a:rPr lang="pl-PL" dirty="0"/>
              <a:t>§1 kk</a:t>
            </a:r>
            <a:endParaRPr lang="pl-PL" b="1" dirty="0"/>
          </a:p>
        </p:txBody>
      </p:sp>
      <p:sp>
        <p:nvSpPr>
          <p:cNvPr id="14" name="Prostokąt 13"/>
          <p:cNvSpPr/>
          <p:nvPr/>
        </p:nvSpPr>
        <p:spPr>
          <a:xfrm>
            <a:off x="6156176" y="3212976"/>
            <a:ext cx="23762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z zaniechania art. 148§1 kk</a:t>
            </a:r>
          </a:p>
        </p:txBody>
      </p:sp>
      <p:sp>
        <p:nvSpPr>
          <p:cNvPr id="15" name="Prostokąt 14"/>
          <p:cNvSpPr/>
          <p:nvPr/>
        </p:nvSpPr>
        <p:spPr>
          <a:xfrm>
            <a:off x="6156176" y="4127376"/>
            <a:ext cx="2376264" cy="6120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 z działania art. 233 kk</a:t>
            </a:r>
          </a:p>
        </p:txBody>
      </p:sp>
      <p:sp>
        <p:nvSpPr>
          <p:cNvPr id="16" name="Prostokąt 15"/>
          <p:cNvSpPr/>
          <p:nvPr/>
        </p:nvSpPr>
        <p:spPr>
          <a:xfrm>
            <a:off x="6156176" y="5351512"/>
            <a:ext cx="2376264" cy="741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z zaniechania art. 162 kk, 240 kk</a:t>
            </a:r>
          </a:p>
        </p:txBody>
      </p:sp>
      <p:cxnSp>
        <p:nvCxnSpPr>
          <p:cNvPr id="18" name="Łącznik prosty ze strzałką 17"/>
          <p:cNvCxnSpPr>
            <a:stCxn id="5" idx="3"/>
            <a:endCxn id="13" idx="1"/>
          </p:cNvCxnSpPr>
          <p:nvPr/>
        </p:nvCxnSpPr>
        <p:spPr>
          <a:xfrm flipV="1">
            <a:off x="5292080" y="2348880"/>
            <a:ext cx="864096" cy="745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a:stCxn id="5" idx="3"/>
            <a:endCxn id="14" idx="1"/>
          </p:cNvCxnSpPr>
          <p:nvPr/>
        </p:nvCxnSpPr>
        <p:spPr>
          <a:xfrm>
            <a:off x="5292080" y="3094112"/>
            <a:ext cx="864096" cy="406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p:cNvCxnSpPr>
            <a:stCxn id="6" idx="3"/>
            <a:endCxn id="15" idx="1"/>
          </p:cNvCxnSpPr>
          <p:nvPr/>
        </p:nvCxnSpPr>
        <p:spPr>
          <a:xfrm flipV="1">
            <a:off x="5292080" y="4433410"/>
            <a:ext cx="864096" cy="4609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a:stCxn id="6" idx="3"/>
            <a:endCxn id="16" idx="1"/>
          </p:cNvCxnSpPr>
          <p:nvPr/>
        </p:nvCxnSpPr>
        <p:spPr>
          <a:xfrm>
            <a:off x="5292080" y="4894312"/>
            <a:ext cx="864096" cy="828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168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a:bodyPr>
          <a:lstStyle/>
          <a:p>
            <a:r>
              <a:rPr lang="pl-PL" sz="2800" b="1" dirty="0"/>
              <a:t>Podział przestępstw</a:t>
            </a:r>
          </a:p>
        </p:txBody>
      </p:sp>
      <p:sp>
        <p:nvSpPr>
          <p:cNvPr id="3" name="Symbol zastępczy zawartości 2"/>
          <p:cNvSpPr>
            <a:spLocks noGrp="1"/>
          </p:cNvSpPr>
          <p:nvPr>
            <p:ph idx="1"/>
          </p:nvPr>
        </p:nvSpPr>
        <p:spPr/>
        <p:txBody>
          <a:bodyPr>
            <a:normAutofit/>
          </a:bodyPr>
          <a:lstStyle/>
          <a:p>
            <a:pPr marL="0" indent="0">
              <a:buNone/>
            </a:pPr>
            <a:r>
              <a:rPr lang="pl-PL" sz="2400" dirty="0"/>
              <a:t>stan niebezpieczeństwa </a:t>
            </a:r>
          </a:p>
        </p:txBody>
      </p:sp>
      <p:sp>
        <p:nvSpPr>
          <p:cNvPr id="4" name="Prostokąt 3"/>
          <p:cNvSpPr/>
          <p:nvPr/>
        </p:nvSpPr>
        <p:spPr>
          <a:xfrm>
            <a:off x="683568" y="3284984"/>
            <a:ext cx="15841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przestępstwo</a:t>
            </a:r>
          </a:p>
        </p:txBody>
      </p:sp>
      <p:sp>
        <p:nvSpPr>
          <p:cNvPr id="5" name="Prostokąt 4"/>
          <p:cNvSpPr/>
          <p:nvPr/>
        </p:nvSpPr>
        <p:spPr>
          <a:xfrm>
            <a:off x="3203848" y="2420888"/>
            <a:ext cx="252028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z naruszenia dobra</a:t>
            </a:r>
          </a:p>
          <a:p>
            <a:pPr algn="ctr"/>
            <a:r>
              <a:rPr lang="pl-PL" b="1" dirty="0"/>
              <a:t> art. 148 kk, art. 278 kk</a:t>
            </a:r>
          </a:p>
        </p:txBody>
      </p:sp>
      <p:sp>
        <p:nvSpPr>
          <p:cNvPr id="6" name="Prostokąt 5"/>
          <p:cNvSpPr/>
          <p:nvPr/>
        </p:nvSpPr>
        <p:spPr>
          <a:xfrm>
            <a:off x="3203848" y="4199384"/>
            <a:ext cx="252028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narażenia dobra na niebezpieczeństwo </a:t>
            </a:r>
          </a:p>
        </p:txBody>
      </p:sp>
      <p:sp>
        <p:nvSpPr>
          <p:cNvPr id="7" name="Prostokąt 6"/>
          <p:cNvSpPr/>
          <p:nvPr/>
        </p:nvSpPr>
        <p:spPr>
          <a:xfrm>
            <a:off x="6876256" y="3284984"/>
            <a:ext cx="172819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ogólne abstrakcyjne art. 212 kk</a:t>
            </a:r>
          </a:p>
        </p:txBody>
      </p:sp>
      <p:sp>
        <p:nvSpPr>
          <p:cNvPr id="9" name="Prostokąt 8"/>
          <p:cNvSpPr/>
          <p:nvPr/>
        </p:nvSpPr>
        <p:spPr>
          <a:xfrm>
            <a:off x="6732240" y="5021387"/>
            <a:ext cx="187220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konkretne</a:t>
            </a:r>
          </a:p>
          <a:p>
            <a:pPr algn="ctr"/>
            <a:r>
              <a:rPr lang="pl-PL" b="1" dirty="0"/>
              <a:t> art. 174, 160 kk</a:t>
            </a:r>
          </a:p>
        </p:txBody>
      </p:sp>
      <p:cxnSp>
        <p:nvCxnSpPr>
          <p:cNvPr id="11" name="Łącznik prosty ze strzałką 10"/>
          <p:cNvCxnSpPr>
            <a:stCxn id="4" idx="3"/>
            <a:endCxn id="5" idx="1"/>
          </p:cNvCxnSpPr>
          <p:nvPr/>
        </p:nvCxnSpPr>
        <p:spPr>
          <a:xfrm flipV="1">
            <a:off x="2267744" y="2878088"/>
            <a:ext cx="9361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a:stCxn id="4" idx="3"/>
          </p:cNvCxnSpPr>
          <p:nvPr/>
        </p:nvCxnSpPr>
        <p:spPr>
          <a:xfrm>
            <a:off x="2267744" y="3742184"/>
            <a:ext cx="936104" cy="10549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a:stCxn id="6" idx="3"/>
            <a:endCxn id="7" idx="1"/>
          </p:cNvCxnSpPr>
          <p:nvPr/>
        </p:nvCxnSpPr>
        <p:spPr>
          <a:xfrm flipV="1">
            <a:off x="5724128" y="3742184"/>
            <a:ext cx="1152128"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Łącznik prosty ze strzałką 18"/>
          <p:cNvCxnSpPr>
            <a:stCxn id="6" idx="3"/>
            <a:endCxn id="9" idx="1"/>
          </p:cNvCxnSpPr>
          <p:nvPr/>
        </p:nvCxnSpPr>
        <p:spPr>
          <a:xfrm>
            <a:off x="5724128" y="4656584"/>
            <a:ext cx="1008112" cy="8220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406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a:t>
            </a:r>
            <a:r>
              <a:rPr lang="pl-PL" sz="2800" b="1" dirty="0"/>
              <a:t>Podział przestępstw</a:t>
            </a:r>
          </a:p>
        </p:txBody>
      </p:sp>
      <p:sp>
        <p:nvSpPr>
          <p:cNvPr id="3" name="Symbol zastępczy zawartości 2"/>
          <p:cNvSpPr>
            <a:spLocks noGrp="1"/>
          </p:cNvSpPr>
          <p:nvPr>
            <p:ph idx="1"/>
          </p:nvPr>
        </p:nvSpPr>
        <p:spPr/>
        <p:txBody>
          <a:bodyPr/>
          <a:lstStyle/>
          <a:p>
            <a:r>
              <a:rPr lang="pl-PL" dirty="0"/>
              <a:t>typ</a:t>
            </a:r>
          </a:p>
        </p:txBody>
      </p:sp>
      <p:sp>
        <p:nvSpPr>
          <p:cNvPr id="4" name="Prostokąt 3"/>
          <p:cNvSpPr/>
          <p:nvPr/>
        </p:nvSpPr>
        <p:spPr>
          <a:xfrm>
            <a:off x="611560" y="3429000"/>
            <a:ext cx="223224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podstawowy </a:t>
            </a:r>
          </a:p>
          <a:p>
            <a:pPr algn="ctr"/>
            <a:r>
              <a:rPr lang="pl-PL" sz="2000" b="1" dirty="0"/>
              <a:t>art. 148§1 kk</a:t>
            </a:r>
          </a:p>
        </p:txBody>
      </p:sp>
      <p:sp>
        <p:nvSpPr>
          <p:cNvPr id="5" name="Prostokąt 4"/>
          <p:cNvSpPr/>
          <p:nvPr/>
        </p:nvSpPr>
        <p:spPr>
          <a:xfrm>
            <a:off x="3815916" y="1628800"/>
            <a:ext cx="248427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kwalifikowany </a:t>
            </a:r>
          </a:p>
          <a:p>
            <a:pPr algn="ctr"/>
            <a:r>
              <a:rPr lang="pl-PL" sz="2000" b="1" dirty="0"/>
              <a:t>art. 148§2 i 3 kk</a:t>
            </a:r>
          </a:p>
        </p:txBody>
      </p:sp>
      <p:sp>
        <p:nvSpPr>
          <p:cNvPr id="6" name="Prostokąt 5"/>
          <p:cNvSpPr/>
          <p:nvPr/>
        </p:nvSpPr>
        <p:spPr>
          <a:xfrm>
            <a:off x="4788024" y="4797152"/>
            <a:ext cx="259228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uprzywilejowany art. 148§4 kk, art. 149 kk</a:t>
            </a:r>
          </a:p>
        </p:txBody>
      </p:sp>
      <p:cxnSp>
        <p:nvCxnSpPr>
          <p:cNvPr id="8" name="Łącznik prosty ze strzałką 7"/>
          <p:cNvCxnSpPr>
            <a:stCxn id="4" idx="3"/>
            <a:endCxn id="5" idx="1"/>
          </p:cNvCxnSpPr>
          <p:nvPr/>
        </p:nvCxnSpPr>
        <p:spPr>
          <a:xfrm flipV="1">
            <a:off x="2843808" y="2204864"/>
            <a:ext cx="972108" cy="1681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a:stCxn id="4" idx="3"/>
          </p:cNvCxnSpPr>
          <p:nvPr/>
        </p:nvCxnSpPr>
        <p:spPr>
          <a:xfrm>
            <a:off x="2843808" y="3886200"/>
            <a:ext cx="1944216" cy="11989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Prostokąt 12"/>
          <p:cNvSpPr/>
          <p:nvPr/>
        </p:nvSpPr>
        <p:spPr>
          <a:xfrm>
            <a:off x="3815916" y="3212976"/>
            <a:ext cx="2772308" cy="793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kwalifikowany przez następstwa  art. 156§3 kk</a:t>
            </a:r>
          </a:p>
        </p:txBody>
      </p:sp>
      <p:cxnSp>
        <p:nvCxnSpPr>
          <p:cNvPr id="17" name="Łącznik prosty ze strzałką 16"/>
          <p:cNvCxnSpPr>
            <a:stCxn id="5" idx="2"/>
          </p:cNvCxnSpPr>
          <p:nvPr/>
        </p:nvCxnSpPr>
        <p:spPr>
          <a:xfrm>
            <a:off x="5058054" y="27809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9874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rmAutofit/>
          </a:bodyPr>
          <a:lstStyle/>
          <a:p>
            <a:r>
              <a:rPr lang="pl-PL" sz="2800" b="1" dirty="0"/>
              <a:t>Strona podmiotowa</a:t>
            </a:r>
          </a:p>
        </p:txBody>
      </p:sp>
      <p:sp>
        <p:nvSpPr>
          <p:cNvPr id="3" name="Symbol zastępczy zawartości 2"/>
          <p:cNvSpPr>
            <a:spLocks noGrp="1"/>
          </p:cNvSpPr>
          <p:nvPr>
            <p:ph idx="1"/>
          </p:nvPr>
        </p:nvSpPr>
        <p:spPr>
          <a:xfrm>
            <a:off x="457200" y="1052736"/>
            <a:ext cx="8229600" cy="5073427"/>
          </a:xfrm>
        </p:spPr>
        <p:txBody>
          <a:bodyPr>
            <a:normAutofit/>
          </a:bodyPr>
          <a:lstStyle/>
          <a:p>
            <a:pPr algn="just">
              <a:buFont typeface="Wingdings" panose="05000000000000000000" pitchFamily="2" charset="2"/>
              <a:buChar char="Ø"/>
            </a:pPr>
            <a:r>
              <a:rPr lang="pl-PL" sz="2400" b="1" dirty="0"/>
              <a:t>opis stosunku psychicznego do zewnętrznego zachowania</a:t>
            </a:r>
            <a:r>
              <a:rPr lang="pl-PL" sz="2400" dirty="0"/>
              <a:t> w postaci umyślności, nieumyślności lub kombinacji tych form,</a:t>
            </a:r>
          </a:p>
          <a:p>
            <a:pPr algn="just">
              <a:buFont typeface="Wingdings" panose="05000000000000000000" pitchFamily="2" charset="2"/>
              <a:buChar char="Ø"/>
            </a:pPr>
            <a:r>
              <a:rPr lang="pl-PL" sz="2400" dirty="0"/>
              <a:t>zgodnie z art. 8 kk </a:t>
            </a:r>
          </a:p>
          <a:p>
            <a:pPr algn="just">
              <a:buFont typeface="Wingdings" panose="05000000000000000000" pitchFamily="2" charset="2"/>
              <a:buChar char="ü"/>
            </a:pPr>
            <a:r>
              <a:rPr lang="pl-PL" sz="2400" dirty="0"/>
              <a:t>zbrodnię można popełnić tylko umyślnie</a:t>
            </a:r>
          </a:p>
          <a:p>
            <a:pPr algn="just">
              <a:buFont typeface="Wingdings" panose="05000000000000000000" pitchFamily="2" charset="2"/>
              <a:buChar char="ü"/>
            </a:pPr>
            <a:r>
              <a:rPr lang="pl-PL" sz="2400" dirty="0"/>
              <a:t> występek w odróżnieniu od zbrodni może zostać popełniony nie tylko umyślnie, ale również nieumyślnie</a:t>
            </a:r>
          </a:p>
          <a:p>
            <a:pPr marL="0" indent="0" algn="just">
              <a:buNone/>
            </a:pPr>
            <a:r>
              <a:rPr lang="pl-PL" sz="2400" dirty="0"/>
              <a:t>- wówczas opis czynu zabronionego i znamię podmiotowe nieumyślności tzw. </a:t>
            </a:r>
            <a:r>
              <a:rPr lang="pl-PL" sz="2400" b="1" dirty="0"/>
              <a:t>klauzulę nieumyślności</a:t>
            </a:r>
            <a:endParaRPr lang="pl-PL" sz="2400" dirty="0"/>
          </a:p>
          <a:p>
            <a:pPr marL="0" indent="0" algn="just">
              <a:buNone/>
            </a:pPr>
            <a:r>
              <a:rPr lang="pl-PL" sz="2400" dirty="0"/>
              <a:t>np. art. 148§1  kk kto zabija człowieka , </a:t>
            </a:r>
          </a:p>
          <a:p>
            <a:pPr marL="0" indent="0" algn="just">
              <a:buNone/>
            </a:pPr>
            <a:r>
              <a:rPr lang="pl-PL" sz="2400" dirty="0"/>
              <a:t>art. 155 kk kto </a:t>
            </a:r>
            <a:r>
              <a:rPr lang="pl-PL" sz="2400" b="1" dirty="0"/>
              <a:t>nieumyślnie</a:t>
            </a:r>
            <a:r>
              <a:rPr lang="pl-PL" sz="2400" dirty="0"/>
              <a:t> powoduje śmierć człowieka </a:t>
            </a:r>
          </a:p>
        </p:txBody>
      </p:sp>
    </p:spTree>
    <p:extLst>
      <p:ext uri="{BB962C8B-B14F-4D97-AF65-F5344CB8AC3E}">
        <p14:creationId xmlns:p14="http://schemas.microsoft.com/office/powerpoint/2010/main" val="3944907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Strona podmiotowa </a:t>
            </a:r>
          </a:p>
        </p:txBody>
      </p:sp>
      <p:sp>
        <p:nvSpPr>
          <p:cNvPr id="3" name="Symbol zastępczy zawartości 2"/>
          <p:cNvSpPr>
            <a:spLocks noGrp="1"/>
          </p:cNvSpPr>
          <p:nvPr>
            <p:ph idx="1"/>
          </p:nvPr>
        </p:nvSpPr>
        <p:spPr/>
        <p:txBody>
          <a:bodyPr/>
          <a:lstStyle/>
          <a:p>
            <a:pPr marL="0" indent="0">
              <a:buNone/>
            </a:pPr>
            <a:r>
              <a:rPr lang="pl-PL" sz="2400" dirty="0"/>
              <a:t>Umyślność</a:t>
            </a:r>
          </a:p>
          <a:p>
            <a:endParaRPr lang="pl-PL" dirty="0"/>
          </a:p>
          <a:p>
            <a:endParaRPr lang="pl-PL" dirty="0"/>
          </a:p>
        </p:txBody>
      </p:sp>
      <p:sp>
        <p:nvSpPr>
          <p:cNvPr id="4" name="Prostokąt 3"/>
          <p:cNvSpPr/>
          <p:nvPr/>
        </p:nvSpPr>
        <p:spPr>
          <a:xfrm>
            <a:off x="1115616" y="2996952"/>
            <a:ext cx="208823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Zamiar </a:t>
            </a:r>
          </a:p>
        </p:txBody>
      </p:sp>
      <p:sp>
        <p:nvSpPr>
          <p:cNvPr id="5" name="Prostokąt 4"/>
          <p:cNvSpPr/>
          <p:nvPr/>
        </p:nvSpPr>
        <p:spPr>
          <a:xfrm>
            <a:off x="6012160" y="2060848"/>
            <a:ext cx="21602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bezpośredni </a:t>
            </a:r>
          </a:p>
        </p:txBody>
      </p:sp>
      <p:sp>
        <p:nvSpPr>
          <p:cNvPr id="6" name="Prostokąt 5"/>
          <p:cNvSpPr/>
          <p:nvPr/>
        </p:nvSpPr>
        <p:spPr>
          <a:xfrm>
            <a:off x="6012160" y="4221088"/>
            <a:ext cx="216024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ewentualny </a:t>
            </a:r>
          </a:p>
        </p:txBody>
      </p:sp>
      <p:cxnSp>
        <p:nvCxnSpPr>
          <p:cNvPr id="8" name="Łącznik prosty ze strzałką 7"/>
          <p:cNvCxnSpPr>
            <a:stCxn id="4" idx="3"/>
          </p:cNvCxnSpPr>
          <p:nvPr/>
        </p:nvCxnSpPr>
        <p:spPr>
          <a:xfrm flipV="1">
            <a:off x="3203848" y="2636912"/>
            <a:ext cx="2808312" cy="817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a:stCxn id="4" idx="3"/>
            <a:endCxn id="6" idx="1"/>
          </p:cNvCxnSpPr>
          <p:nvPr/>
        </p:nvCxnSpPr>
        <p:spPr>
          <a:xfrm>
            <a:off x="3203848" y="3454152"/>
            <a:ext cx="2808312"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407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Zamiar</a:t>
            </a:r>
          </a:p>
        </p:txBody>
      </p:sp>
      <p:sp>
        <p:nvSpPr>
          <p:cNvPr id="3" name="Symbol zastępczy zawartości 2"/>
          <p:cNvSpPr>
            <a:spLocks noGrp="1"/>
          </p:cNvSpPr>
          <p:nvPr>
            <p:ph idx="1"/>
          </p:nvPr>
        </p:nvSpPr>
        <p:spPr/>
        <p:txBody>
          <a:bodyPr>
            <a:normAutofit/>
          </a:bodyPr>
          <a:lstStyle/>
          <a:p>
            <a:pPr marL="0" indent="0">
              <a:buNone/>
            </a:pPr>
            <a:r>
              <a:rPr lang="pl-PL" sz="2400" dirty="0"/>
              <a:t>W doktrynie wskazuje się na </a:t>
            </a:r>
          </a:p>
          <a:p>
            <a:pPr>
              <a:buFont typeface="Wingdings" panose="05000000000000000000" pitchFamily="2" charset="2"/>
              <a:buChar char="Ø"/>
            </a:pPr>
            <a:r>
              <a:rPr lang="pl-PL" sz="2400" dirty="0"/>
              <a:t> przemyślany</a:t>
            </a:r>
          </a:p>
          <a:p>
            <a:pPr>
              <a:buFont typeface="Wingdings" panose="05000000000000000000" pitchFamily="2" charset="2"/>
              <a:buChar char="Ø"/>
            </a:pPr>
            <a:r>
              <a:rPr lang="pl-PL" sz="2400" dirty="0"/>
              <a:t>nagły</a:t>
            </a:r>
          </a:p>
          <a:p>
            <a:pPr>
              <a:buFont typeface="Wingdings" panose="05000000000000000000" pitchFamily="2" charset="2"/>
              <a:buChar char="Ø"/>
            </a:pPr>
            <a:r>
              <a:rPr lang="pl-PL" sz="2400" dirty="0"/>
              <a:t>ogólny</a:t>
            </a:r>
          </a:p>
        </p:txBody>
      </p:sp>
    </p:spTree>
    <p:extLst>
      <p:ext uri="{BB962C8B-B14F-4D97-AF65-F5344CB8AC3E}">
        <p14:creationId xmlns:p14="http://schemas.microsoft.com/office/powerpoint/2010/main" val="9439529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r>
              <a:rPr lang="pl-PL" sz="2800" b="1" dirty="0"/>
              <a:t>Umyślność - zamiar bezpośredni </a:t>
            </a:r>
          </a:p>
        </p:txBody>
      </p:sp>
      <p:sp>
        <p:nvSpPr>
          <p:cNvPr id="3" name="Symbol zastępczy zawartości 2"/>
          <p:cNvSpPr>
            <a:spLocks noGrp="1"/>
          </p:cNvSpPr>
          <p:nvPr>
            <p:ph idx="1"/>
          </p:nvPr>
        </p:nvSpPr>
        <p:spPr>
          <a:xfrm>
            <a:off x="457200" y="1052736"/>
            <a:ext cx="8229600" cy="5073427"/>
          </a:xfrm>
        </p:spPr>
        <p:txBody>
          <a:bodyPr>
            <a:noAutofit/>
          </a:bodyPr>
          <a:lstStyle/>
          <a:p>
            <a:pPr algn="just">
              <a:buFont typeface="Wingdings" panose="05000000000000000000" pitchFamily="2" charset="2"/>
              <a:buChar char="Ø"/>
            </a:pPr>
            <a:r>
              <a:rPr lang="pl-PL" sz="2400" dirty="0"/>
              <a:t>istotą umyślności jest zamiar </a:t>
            </a:r>
          </a:p>
          <a:p>
            <a:pPr algn="just">
              <a:buFont typeface="Wingdings" panose="05000000000000000000" pitchFamily="2" charset="2"/>
              <a:buChar char="Ø"/>
            </a:pPr>
            <a:r>
              <a:rPr lang="pl-PL" sz="2400" dirty="0"/>
              <a:t> </a:t>
            </a:r>
            <a:r>
              <a:rPr lang="pl-PL" sz="2400" b="1" dirty="0"/>
              <a:t>zamiar bezpośredni (</a:t>
            </a:r>
            <a:r>
              <a:rPr lang="pl-PL" sz="2400" b="1" i="1" dirty="0"/>
              <a:t>dolus </a:t>
            </a:r>
            <a:r>
              <a:rPr lang="pl-PL" sz="2400" b="1" i="1" dirty="0" err="1"/>
              <a:t>directus</a:t>
            </a:r>
            <a:r>
              <a:rPr lang="pl-PL" sz="2400" b="1" i="1" dirty="0"/>
              <a:t>) </a:t>
            </a:r>
            <a:r>
              <a:rPr lang="pl-PL" sz="2400" b="1" dirty="0"/>
              <a:t>dwa</a:t>
            </a:r>
            <a:r>
              <a:rPr lang="pl-PL" sz="2400" dirty="0"/>
              <a:t> elementy: </a:t>
            </a:r>
          </a:p>
          <a:p>
            <a:pPr algn="just">
              <a:buFont typeface="Wingdings" panose="05000000000000000000" pitchFamily="2" charset="2"/>
              <a:buChar char="ü"/>
            </a:pPr>
            <a:r>
              <a:rPr lang="pl-PL" sz="2400" b="1" dirty="0"/>
              <a:t>intelektualny</a:t>
            </a:r>
            <a:r>
              <a:rPr lang="pl-PL" sz="2400" dirty="0"/>
              <a:t> – w postaci wyobrażenia, świadomości znamion czynu</a:t>
            </a:r>
          </a:p>
          <a:p>
            <a:pPr algn="just">
              <a:buFont typeface="Wingdings" panose="05000000000000000000" pitchFamily="2" charset="2"/>
              <a:buChar char="ü"/>
            </a:pPr>
            <a:r>
              <a:rPr lang="pl-PL" sz="2400" b="1" dirty="0"/>
              <a:t>emocjonalny, wolicjonalny </a:t>
            </a:r>
            <a:r>
              <a:rPr lang="pl-PL" sz="2400" dirty="0"/>
              <a:t>– w postaci chcenia, woli, chęci popełnienia tego czynu zabronionego.</a:t>
            </a:r>
          </a:p>
          <a:p>
            <a:pPr marL="0" indent="0" algn="just">
              <a:buNone/>
            </a:pPr>
            <a:endParaRPr lang="pl-PL" sz="2400" dirty="0"/>
          </a:p>
          <a:p>
            <a:pPr marL="0" indent="0" algn="just">
              <a:buNone/>
            </a:pPr>
            <a:r>
              <a:rPr lang="pl-PL" sz="2400" dirty="0"/>
              <a:t>Sprawca ma </a:t>
            </a:r>
            <a:r>
              <a:rPr lang="pl-PL" sz="2400" b="1" dirty="0"/>
              <a:t>świadomość</a:t>
            </a:r>
            <a:r>
              <a:rPr lang="pl-PL" sz="2400" dirty="0"/>
              <a:t> zakazu lub nakazu określonego postępowania</a:t>
            </a:r>
          </a:p>
          <a:p>
            <a:pPr marL="0" indent="0" algn="just">
              <a:buNone/>
            </a:pPr>
            <a:r>
              <a:rPr lang="pl-PL" sz="2400" dirty="0"/>
              <a:t>Wola oznacza </a:t>
            </a:r>
            <a:r>
              <a:rPr lang="pl-PL" sz="2400" b="1" dirty="0"/>
              <a:t>proces psychiczny ukierunkowujący na wyobrażony przyszły stan rzeczy</a:t>
            </a:r>
            <a:endParaRPr lang="pl-PL" sz="2400" dirty="0"/>
          </a:p>
          <a:p>
            <a:pPr marL="0" indent="0" algn="just">
              <a:buNone/>
            </a:pPr>
            <a:r>
              <a:rPr lang="pl-PL" sz="2400" dirty="0"/>
              <a:t>Wola</a:t>
            </a:r>
            <a:r>
              <a:rPr lang="pl-PL" sz="2400" b="1" dirty="0"/>
              <a:t> –  „chce” </a:t>
            </a:r>
            <a:r>
              <a:rPr lang="pl-PL" sz="2400" dirty="0"/>
              <a:t>dążenie do spełnienia określonego celu</a:t>
            </a:r>
          </a:p>
        </p:txBody>
      </p:sp>
    </p:spTree>
    <p:extLst>
      <p:ext uri="{BB962C8B-B14F-4D97-AF65-F5344CB8AC3E}">
        <p14:creationId xmlns:p14="http://schemas.microsoft.com/office/powerpoint/2010/main" val="1980058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a:bodyPr>
          <a:lstStyle/>
          <a:p>
            <a:r>
              <a:rPr lang="pl-PL" sz="2800" b="1" dirty="0"/>
              <a:t>Zamiar</a:t>
            </a:r>
          </a:p>
        </p:txBody>
      </p:sp>
      <p:sp>
        <p:nvSpPr>
          <p:cNvPr id="3" name="Symbol zastępczy zawartości 2"/>
          <p:cNvSpPr>
            <a:spLocks noGrp="1"/>
          </p:cNvSpPr>
          <p:nvPr>
            <p:ph idx="1"/>
          </p:nvPr>
        </p:nvSpPr>
        <p:spPr>
          <a:xfrm>
            <a:off x="457200" y="908720"/>
            <a:ext cx="8229600" cy="5217443"/>
          </a:xfrm>
        </p:spPr>
        <p:txBody>
          <a:bodyPr>
            <a:normAutofit/>
          </a:bodyPr>
          <a:lstStyle/>
          <a:p>
            <a:endParaRPr lang="pl-PL" sz="1800" dirty="0"/>
          </a:p>
          <a:p>
            <a:pPr marL="0" indent="0">
              <a:buNone/>
            </a:pPr>
            <a:r>
              <a:rPr lang="pl-PL" sz="1800" b="1" dirty="0"/>
              <a:t>Teza Wyroku Sądu Apelacyjnego we Wrocławiu - II Wydział Karny z dnia 29 stycznia 2014 r., II </a:t>
            </a:r>
            <a:r>
              <a:rPr lang="pl-PL" sz="1800" b="1" dirty="0" err="1"/>
              <a:t>AKa</a:t>
            </a:r>
            <a:r>
              <a:rPr lang="pl-PL" sz="1800" b="1" dirty="0"/>
              <a:t> 426/13, </a:t>
            </a:r>
            <a:r>
              <a:rPr lang="pl-PL" sz="1800" b="1" dirty="0" err="1"/>
              <a:t>Legalis</a:t>
            </a:r>
            <a:endParaRPr lang="pl-PL" sz="1800" b="1" dirty="0"/>
          </a:p>
          <a:p>
            <a:endParaRPr lang="pl-PL" sz="1800" dirty="0"/>
          </a:p>
          <a:p>
            <a:pPr marL="0" indent="0" algn="just">
              <a:buNone/>
            </a:pPr>
            <a:r>
              <a:rPr lang="pl-PL" sz="1800" dirty="0"/>
              <a:t>„</a:t>
            </a:r>
            <a:r>
              <a:rPr lang="pl-PL" sz="2000" b="1" dirty="0"/>
              <a:t>Zamiar</a:t>
            </a:r>
            <a:r>
              <a:rPr lang="pl-PL" sz="2000" dirty="0"/>
              <a:t>, jako element strony podmiotowej czynu sprawcy (art. 9 § 1 i 2 KK), mieści się w sferze faktów i wymaga podobnego dowodzenia jak każdy inny fakt czy okoliczność dowodzona także w zakresie strony przedmiotowej. Istotą ustaleń w zakresie zamiaru jest odczytanie intencji sprawcy, w pierwszej kolejności w oparciu o jego własne wypowiedzi, bo to one mają zasadnicze znaczenie dla czynionych ustaleń w odniesieniu do towarzyszących mu przeżyć psychicznych. Dopiero, gdy sprawca nie wyartykułuje swoich intencji czyni się ustalenia o jego zamiarze w oparciu o okoliczności przedmiotowe zdarzenia.”</a:t>
            </a:r>
          </a:p>
        </p:txBody>
      </p:sp>
    </p:spTree>
    <p:extLst>
      <p:ext uri="{BB962C8B-B14F-4D97-AF65-F5344CB8AC3E}">
        <p14:creationId xmlns:p14="http://schemas.microsoft.com/office/powerpoint/2010/main" val="947478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Przedmiot</a:t>
            </a:r>
          </a:p>
        </p:txBody>
      </p:sp>
      <p:sp>
        <p:nvSpPr>
          <p:cNvPr id="3" name="Symbol zastępczy zawartości 2"/>
          <p:cNvSpPr>
            <a:spLocks noGrp="1"/>
          </p:cNvSpPr>
          <p:nvPr>
            <p:ph idx="1"/>
          </p:nvPr>
        </p:nvSpPr>
        <p:spPr/>
        <p:txBody>
          <a:bodyPr/>
          <a:lstStyle/>
          <a:p>
            <a:pPr marL="0" indent="0">
              <a:buNone/>
            </a:pPr>
            <a:r>
              <a:rPr lang="pl-PL" dirty="0"/>
              <a:t>			</a:t>
            </a:r>
            <a:r>
              <a:rPr lang="pl-PL" b="1" dirty="0"/>
              <a:t>Przedmiot</a:t>
            </a:r>
            <a:r>
              <a:rPr lang="pl-PL" dirty="0"/>
              <a:t> </a:t>
            </a:r>
          </a:p>
        </p:txBody>
      </p:sp>
      <p:sp>
        <p:nvSpPr>
          <p:cNvPr id="4" name="Schemat blokowy: proces 3"/>
          <p:cNvSpPr/>
          <p:nvPr/>
        </p:nvSpPr>
        <p:spPr>
          <a:xfrm>
            <a:off x="827584" y="3068960"/>
            <a:ext cx="1872208"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ochrony</a:t>
            </a:r>
          </a:p>
        </p:txBody>
      </p:sp>
      <p:sp>
        <p:nvSpPr>
          <p:cNvPr id="5" name="Prostokąt 4"/>
          <p:cNvSpPr/>
          <p:nvPr/>
        </p:nvSpPr>
        <p:spPr>
          <a:xfrm>
            <a:off x="4031940" y="3068960"/>
            <a:ext cx="1404156" cy="612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t>zamachu </a:t>
            </a:r>
          </a:p>
        </p:txBody>
      </p:sp>
      <p:cxnSp>
        <p:nvCxnSpPr>
          <p:cNvPr id="7" name="Łącznik prosty ze strzałką 6"/>
          <p:cNvCxnSpPr>
            <a:endCxn id="4" idx="0"/>
          </p:cNvCxnSpPr>
          <p:nvPr/>
        </p:nvCxnSpPr>
        <p:spPr>
          <a:xfrm flipH="1">
            <a:off x="1763688" y="1988840"/>
            <a:ext cx="2016224"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a:endCxn id="5" idx="0"/>
          </p:cNvCxnSpPr>
          <p:nvPr/>
        </p:nvCxnSpPr>
        <p:spPr>
          <a:xfrm>
            <a:off x="3779912" y="2014881"/>
            <a:ext cx="954106" cy="10540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Prostokąt 9"/>
          <p:cNvSpPr/>
          <p:nvPr/>
        </p:nvSpPr>
        <p:spPr>
          <a:xfrm>
            <a:off x="683568" y="4437112"/>
            <a:ext cx="144016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ogólny </a:t>
            </a:r>
          </a:p>
        </p:txBody>
      </p:sp>
      <p:sp>
        <p:nvSpPr>
          <p:cNvPr id="11" name="Prostokąt 10"/>
          <p:cNvSpPr/>
          <p:nvPr/>
        </p:nvSpPr>
        <p:spPr>
          <a:xfrm>
            <a:off x="3347864" y="4437112"/>
            <a:ext cx="13681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rodzajowy </a:t>
            </a:r>
          </a:p>
        </p:txBody>
      </p:sp>
      <p:cxnSp>
        <p:nvCxnSpPr>
          <p:cNvPr id="13" name="Łącznik prosty ze strzałką 12"/>
          <p:cNvCxnSpPr>
            <a:stCxn id="4" idx="2"/>
          </p:cNvCxnSpPr>
          <p:nvPr/>
        </p:nvCxnSpPr>
        <p:spPr>
          <a:xfrm flipH="1">
            <a:off x="1115616" y="3681608"/>
            <a:ext cx="648072" cy="755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a:stCxn id="4" idx="2"/>
            <a:endCxn id="11" idx="0"/>
          </p:cNvCxnSpPr>
          <p:nvPr/>
        </p:nvCxnSpPr>
        <p:spPr>
          <a:xfrm>
            <a:off x="1763688" y="3681608"/>
            <a:ext cx="2268252" cy="755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Prostokąt 15"/>
          <p:cNvSpPr/>
          <p:nvPr/>
        </p:nvSpPr>
        <p:spPr>
          <a:xfrm>
            <a:off x="6012160" y="4437112"/>
            <a:ext cx="180020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indywidualny</a:t>
            </a:r>
          </a:p>
        </p:txBody>
      </p:sp>
      <p:cxnSp>
        <p:nvCxnSpPr>
          <p:cNvPr id="18" name="Łącznik prosty ze strzałką 17"/>
          <p:cNvCxnSpPr>
            <a:stCxn id="4" idx="2"/>
            <a:endCxn id="16" idx="0"/>
          </p:cNvCxnSpPr>
          <p:nvPr/>
        </p:nvCxnSpPr>
        <p:spPr>
          <a:xfrm>
            <a:off x="1763688" y="3681608"/>
            <a:ext cx="5148572" cy="755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Prostokąt 18"/>
          <p:cNvSpPr/>
          <p:nvPr/>
        </p:nvSpPr>
        <p:spPr>
          <a:xfrm>
            <a:off x="4337974" y="5517232"/>
            <a:ext cx="179649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bliższy </a:t>
            </a:r>
          </a:p>
        </p:txBody>
      </p:sp>
      <p:sp>
        <p:nvSpPr>
          <p:cNvPr id="20" name="Prostokąt 19"/>
          <p:cNvSpPr/>
          <p:nvPr/>
        </p:nvSpPr>
        <p:spPr>
          <a:xfrm>
            <a:off x="7092280" y="5517232"/>
            <a:ext cx="123081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dalszy </a:t>
            </a:r>
          </a:p>
        </p:txBody>
      </p:sp>
      <p:cxnSp>
        <p:nvCxnSpPr>
          <p:cNvPr id="22" name="Łącznik prosty ze strzałką 21"/>
          <p:cNvCxnSpPr>
            <a:stCxn id="16" idx="2"/>
          </p:cNvCxnSpPr>
          <p:nvPr/>
        </p:nvCxnSpPr>
        <p:spPr>
          <a:xfrm flipH="1">
            <a:off x="5436096" y="5229200"/>
            <a:ext cx="1476164"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Łącznik prosty ze strzałką 24"/>
          <p:cNvCxnSpPr>
            <a:stCxn id="16" idx="2"/>
          </p:cNvCxnSpPr>
          <p:nvPr/>
        </p:nvCxnSpPr>
        <p:spPr>
          <a:xfrm>
            <a:off x="6912260" y="5229200"/>
            <a:ext cx="90010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Prostokąt 5"/>
          <p:cNvSpPr/>
          <p:nvPr/>
        </p:nvSpPr>
        <p:spPr>
          <a:xfrm>
            <a:off x="6174178" y="3068960"/>
            <a:ext cx="2148916" cy="612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przedmiot czynności wykonawczej </a:t>
            </a:r>
          </a:p>
        </p:txBody>
      </p:sp>
      <p:cxnSp>
        <p:nvCxnSpPr>
          <p:cNvPr id="14" name="Łącznik prosty ze strzałką 13"/>
          <p:cNvCxnSpPr>
            <a:stCxn id="5" idx="3"/>
            <a:endCxn id="6" idx="1"/>
          </p:cNvCxnSpPr>
          <p:nvPr/>
        </p:nvCxnSpPr>
        <p:spPr>
          <a:xfrm>
            <a:off x="5436096" y="3375284"/>
            <a:ext cx="7380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53952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rmAutofit/>
          </a:bodyPr>
          <a:lstStyle/>
          <a:p>
            <a:r>
              <a:rPr lang="pl-PL" sz="2400" b="1" dirty="0"/>
              <a:t>Zamiar bezpośredni</a:t>
            </a:r>
          </a:p>
        </p:txBody>
      </p:sp>
      <p:sp>
        <p:nvSpPr>
          <p:cNvPr id="3" name="Symbol zastępczy zawartości 2"/>
          <p:cNvSpPr>
            <a:spLocks noGrp="1"/>
          </p:cNvSpPr>
          <p:nvPr>
            <p:ph idx="1"/>
          </p:nvPr>
        </p:nvSpPr>
        <p:spPr>
          <a:xfrm>
            <a:off x="395536" y="1052736"/>
            <a:ext cx="8229600" cy="5073427"/>
          </a:xfrm>
        </p:spPr>
        <p:txBody>
          <a:bodyPr>
            <a:normAutofit/>
          </a:bodyPr>
          <a:lstStyle/>
          <a:p>
            <a:pPr marL="0" indent="0">
              <a:buNone/>
            </a:pPr>
            <a:endParaRPr lang="pl-PL" sz="2400" dirty="0"/>
          </a:p>
          <a:p>
            <a:pPr marL="0" indent="0">
              <a:buNone/>
            </a:pPr>
            <a:r>
              <a:rPr lang="pl-PL" sz="2000" b="1" dirty="0"/>
              <a:t>Wyrok Sądu Apelacyjnego w Krakowie z dnia 19 maja 2009 r. II </a:t>
            </a:r>
            <a:r>
              <a:rPr lang="pl-PL" sz="2000" b="1" dirty="0" err="1"/>
              <a:t>AKa</a:t>
            </a:r>
            <a:r>
              <a:rPr lang="pl-PL" sz="2000" b="1" dirty="0"/>
              <a:t> 769/09, </a:t>
            </a:r>
            <a:r>
              <a:rPr lang="pl-PL" sz="2000" b="1" dirty="0" err="1"/>
              <a:t>Legalis</a:t>
            </a:r>
            <a:endParaRPr lang="pl-PL" sz="2000" b="1" dirty="0"/>
          </a:p>
          <a:p>
            <a:pPr marL="0" indent="0">
              <a:buNone/>
            </a:pPr>
            <a:r>
              <a:rPr lang="pl-PL" sz="2400" dirty="0"/>
              <a:t>„</a:t>
            </a:r>
            <a:r>
              <a:rPr lang="pl-PL" sz="2400" b="1" dirty="0"/>
              <a:t>Zamiar przemyślany </a:t>
            </a:r>
            <a:r>
              <a:rPr lang="pl-PL" sz="2400" dirty="0"/>
              <a:t>jako forma zamiaru bezpośredniego cechuje się dłuższym procesem podejmowania decyzji przestępczej, w którym sprawca rozważa motywy popełnienia czynu, planuje jego popełnienie, dobiera środki, dokonuje czynności przygotowawczych, zatem decyzja przestępcza następuje po odpowiednim namyśle i przeżyciach sprawcy”. </a:t>
            </a:r>
          </a:p>
        </p:txBody>
      </p:sp>
    </p:spTree>
    <p:extLst>
      <p:ext uri="{BB962C8B-B14F-4D97-AF65-F5344CB8AC3E}">
        <p14:creationId xmlns:p14="http://schemas.microsoft.com/office/powerpoint/2010/main" val="38980233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fontScale="90000"/>
          </a:bodyPr>
          <a:lstStyle/>
          <a:p>
            <a:r>
              <a:rPr lang="pl-PL" dirty="0"/>
              <a:t>Zamiar</a:t>
            </a:r>
          </a:p>
        </p:txBody>
      </p:sp>
      <p:sp>
        <p:nvSpPr>
          <p:cNvPr id="3" name="Symbol zastępczy zawartości 2"/>
          <p:cNvSpPr>
            <a:spLocks noGrp="1"/>
          </p:cNvSpPr>
          <p:nvPr>
            <p:ph idx="1"/>
          </p:nvPr>
        </p:nvSpPr>
        <p:spPr>
          <a:xfrm>
            <a:off x="457200" y="1124744"/>
            <a:ext cx="8229600" cy="5001419"/>
          </a:xfrm>
        </p:spPr>
        <p:txBody>
          <a:bodyPr>
            <a:normAutofit/>
          </a:bodyPr>
          <a:lstStyle/>
          <a:p>
            <a:pPr marL="0" indent="0">
              <a:buNone/>
            </a:pPr>
            <a:r>
              <a:rPr lang="pl-PL" sz="1800" b="1" dirty="0"/>
              <a:t>Wyrok Sądu Apelacyjnego w Krakowie - II Wydział Karny z dnia 31 lipca 2013 r.</a:t>
            </a:r>
            <a:br>
              <a:rPr lang="pl-PL" sz="1800" b="1" dirty="0"/>
            </a:br>
            <a:r>
              <a:rPr lang="pl-PL" sz="1800" b="1" dirty="0"/>
              <a:t>II </a:t>
            </a:r>
            <a:r>
              <a:rPr lang="pl-PL" sz="1800" b="1" dirty="0" err="1"/>
              <a:t>AKa</a:t>
            </a:r>
            <a:r>
              <a:rPr lang="pl-PL" sz="1800" b="1" dirty="0"/>
              <a:t> 135/13, </a:t>
            </a:r>
            <a:r>
              <a:rPr lang="pl-PL" sz="1800" b="1" dirty="0" err="1"/>
              <a:t>Legalis</a:t>
            </a:r>
            <a:endParaRPr lang="pl-PL" sz="1800" b="1" dirty="0"/>
          </a:p>
          <a:p>
            <a:pPr marL="0" indent="0">
              <a:buNone/>
            </a:pPr>
            <a:endParaRPr lang="pl-PL" sz="1800" b="1" dirty="0"/>
          </a:p>
          <a:p>
            <a:pPr marL="0" indent="0">
              <a:buNone/>
            </a:pPr>
            <a:r>
              <a:rPr lang="pl-PL" sz="2400" dirty="0"/>
              <a:t>      "Działanie z </a:t>
            </a:r>
            <a:r>
              <a:rPr lang="pl-PL" sz="2400" b="1" dirty="0"/>
              <a:t>zamiarem nagłym </a:t>
            </a:r>
            <a:r>
              <a:rPr lang="pl-PL" sz="2400" dirty="0"/>
              <a:t>nosi niższy stopień winy, bo </a:t>
            </a:r>
            <a:r>
              <a:rPr lang="pl-PL" sz="2400" dirty="0" err="1"/>
              <a:t>zarzucalny</a:t>
            </a:r>
            <a:r>
              <a:rPr lang="pl-PL" sz="2400" dirty="0"/>
              <a:t> stan woli sprawcy trwa krótko, skoro nagłość zamiaru oznacza raptowny impuls woli, a rolę grają omal wyłącznie elementy emocjonalne, pobudki, zaś elementy intelektualne działają w mniejszym stopniu, bądź nie działają wcale”. </a:t>
            </a:r>
          </a:p>
        </p:txBody>
      </p:sp>
    </p:spTree>
    <p:extLst>
      <p:ext uri="{BB962C8B-B14F-4D97-AF65-F5344CB8AC3E}">
        <p14:creationId xmlns:p14="http://schemas.microsoft.com/office/powerpoint/2010/main" val="3061050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a:bodyPr>
          <a:lstStyle/>
          <a:p>
            <a:r>
              <a:rPr lang="pl-PL" sz="2800" b="1" dirty="0"/>
              <a:t>Zamiar ewentualny </a:t>
            </a:r>
          </a:p>
        </p:txBody>
      </p:sp>
      <p:sp>
        <p:nvSpPr>
          <p:cNvPr id="3" name="Symbol zastępczy zawartości 2"/>
          <p:cNvSpPr>
            <a:spLocks noGrp="1"/>
          </p:cNvSpPr>
          <p:nvPr>
            <p:ph idx="1"/>
          </p:nvPr>
        </p:nvSpPr>
        <p:spPr>
          <a:xfrm>
            <a:off x="457200" y="908720"/>
            <a:ext cx="8229600" cy="5217443"/>
          </a:xfrm>
        </p:spPr>
        <p:txBody>
          <a:bodyPr>
            <a:normAutofit/>
          </a:bodyPr>
          <a:lstStyle/>
          <a:p>
            <a:pPr algn="just">
              <a:buFont typeface="Wingdings" panose="05000000000000000000" pitchFamily="2" charset="2"/>
              <a:buChar char="Ø"/>
            </a:pPr>
            <a:r>
              <a:rPr lang="pl-PL" sz="2400" b="1" dirty="0"/>
              <a:t>zamiar ewentualny (</a:t>
            </a:r>
            <a:r>
              <a:rPr lang="pl-PL" sz="2400" b="1" i="1" dirty="0"/>
              <a:t>dolus </a:t>
            </a:r>
            <a:r>
              <a:rPr lang="pl-PL" sz="2400" b="1" i="1" dirty="0" err="1"/>
              <a:t>eventualis</a:t>
            </a:r>
            <a:r>
              <a:rPr lang="pl-PL" sz="2400" b="1" i="1" dirty="0"/>
              <a:t>)</a:t>
            </a:r>
            <a:r>
              <a:rPr lang="pl-PL" sz="2400" dirty="0"/>
              <a:t> przewidywanie możliwości popełnienia czynu zabronionego  i godzenia się na popełnienie czynu zabronionego</a:t>
            </a:r>
          </a:p>
          <a:p>
            <a:pPr algn="just">
              <a:buFont typeface="Wingdings" panose="05000000000000000000" pitchFamily="2" charset="2"/>
              <a:buChar char="Ø"/>
            </a:pPr>
            <a:endParaRPr lang="pl-PL" sz="2400" dirty="0"/>
          </a:p>
          <a:p>
            <a:pPr algn="just">
              <a:buFont typeface="Wingdings" panose="05000000000000000000" pitchFamily="2" charset="2"/>
              <a:buChar char="Ø"/>
            </a:pPr>
            <a:r>
              <a:rPr lang="pl-PL" sz="2400" dirty="0"/>
              <a:t>zamiar ewentualny polegający w sferze wolicjonalnej na "godzeniu się" </a:t>
            </a:r>
            <a:r>
              <a:rPr lang="pl-PL" sz="2400" b="1" dirty="0"/>
              <a:t>nie występuje</a:t>
            </a:r>
            <a:r>
              <a:rPr lang="pl-PL" sz="2400" dirty="0"/>
              <a:t> w przeżyciu psychicznym </a:t>
            </a:r>
            <a:r>
              <a:rPr lang="pl-PL" sz="2400" b="1" dirty="0"/>
              <a:t>samoistnie</a:t>
            </a:r>
            <a:r>
              <a:rPr lang="pl-PL" sz="2400" dirty="0"/>
              <a:t>, towarzyszy innemu, celowemu zachowaniu człowieka, które może być przestępne lub nieprzestępne </a:t>
            </a:r>
          </a:p>
          <a:p>
            <a:pPr algn="just">
              <a:buFont typeface="Wingdings" panose="05000000000000000000" pitchFamily="2" charset="2"/>
              <a:buChar char="Ø"/>
            </a:pPr>
            <a:endParaRPr lang="pl-PL" sz="2400" dirty="0"/>
          </a:p>
          <a:p>
            <a:pPr algn="just">
              <a:buFont typeface="Wingdings" panose="05000000000000000000" pitchFamily="2" charset="2"/>
              <a:buChar char="Ø"/>
            </a:pPr>
            <a:r>
              <a:rPr lang="pl-PL" sz="2400" dirty="0"/>
              <a:t> "godzić się"  - </a:t>
            </a:r>
            <a:r>
              <a:rPr lang="pl-PL" sz="2400" b="1" dirty="0"/>
              <a:t>wyrażać zgodę, przyzwalać, przystawać na coś</a:t>
            </a:r>
            <a:r>
              <a:rPr lang="pl-PL" sz="2400" dirty="0"/>
              <a:t> (Słownik języka polskiego, PWN, http://sjp.pwn.pl/szukaj/godzić)</a:t>
            </a:r>
          </a:p>
          <a:p>
            <a:pPr algn="just">
              <a:buFont typeface="Wingdings" panose="05000000000000000000" pitchFamily="2" charset="2"/>
              <a:buChar char="Ø"/>
            </a:pPr>
            <a:endParaRPr lang="pl-PL" sz="2600" dirty="0"/>
          </a:p>
        </p:txBody>
      </p:sp>
    </p:spTree>
    <p:extLst>
      <p:ext uri="{BB962C8B-B14F-4D97-AF65-F5344CB8AC3E}">
        <p14:creationId xmlns:p14="http://schemas.microsoft.com/office/powerpoint/2010/main" val="3779815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b="1" dirty="0"/>
              <a:t>Wyrok SA w Katowicach z 5.6.2007 r., II </a:t>
            </a:r>
            <a:r>
              <a:rPr lang="pl-PL" sz="2000" b="1" dirty="0" err="1"/>
              <a:t>Aka</a:t>
            </a:r>
            <a:r>
              <a:rPr lang="pl-PL" sz="2000" b="1" dirty="0"/>
              <a:t> 426/06</a:t>
            </a:r>
            <a:br>
              <a:rPr lang="pl-PL" sz="2000" b="1" dirty="0"/>
            </a:br>
            <a:r>
              <a:rPr lang="pl-PL" sz="2000" b="1" dirty="0"/>
              <a:t>OSAK 2007, nr 3</a:t>
            </a:r>
            <a:br>
              <a:rPr lang="pl-PL" sz="2000" b="1" dirty="0"/>
            </a:br>
            <a:endParaRPr lang="pl-PL" sz="2000" b="1" dirty="0"/>
          </a:p>
        </p:txBody>
      </p:sp>
      <p:sp>
        <p:nvSpPr>
          <p:cNvPr id="3" name="Symbol zastępczy zawartości 2"/>
          <p:cNvSpPr>
            <a:spLocks noGrp="1"/>
          </p:cNvSpPr>
          <p:nvPr>
            <p:ph idx="1"/>
          </p:nvPr>
        </p:nvSpPr>
        <p:spPr/>
        <p:txBody>
          <a:bodyPr>
            <a:normAutofit/>
          </a:bodyPr>
          <a:lstStyle/>
          <a:p>
            <a:pPr marL="0" indent="0" algn="just">
              <a:buNone/>
            </a:pPr>
            <a:r>
              <a:rPr lang="pl-PL" sz="2200" dirty="0"/>
              <a:t>"Skoro oskarżony skierował pistolet o kalibrze 9 mm wprost w tułów pokrzywdzonego, oddał z bliska strzał i trafił pociskiem w tak istotne dla życia człowieka miejsce, jakim są okolice brzucha, w obrębie którego usytuowane są newralgiczne dla życia organy, jak nerki, trzustka, żołądek oraz tętnice żylne, to oczywisty skutek takiego strzału w postaci śmierci człowieka musi być uświadamiany przez sprawcę jako konieczne następstwo podjętego działania. </a:t>
            </a:r>
            <a:r>
              <a:rPr lang="pl-PL" sz="2200" b="1" dirty="0"/>
              <a:t>W takim wypadku nie można poprzestać, na ustaleniu, iż oskarżony jedynie godził się na skutek w postaci śmierci człowieka, ale z całą mocą należy przyjąć, iż ten skutek był bezpośrednim celem jego działania"</a:t>
            </a:r>
          </a:p>
        </p:txBody>
      </p:sp>
    </p:spTree>
    <p:extLst>
      <p:ext uri="{BB962C8B-B14F-4D97-AF65-F5344CB8AC3E}">
        <p14:creationId xmlns:p14="http://schemas.microsoft.com/office/powerpoint/2010/main" val="51014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Autofit/>
          </a:bodyPr>
          <a:lstStyle/>
          <a:p>
            <a:endParaRPr lang="pl-PL" sz="2400" b="1" dirty="0"/>
          </a:p>
        </p:txBody>
      </p:sp>
      <p:sp>
        <p:nvSpPr>
          <p:cNvPr id="3" name="Symbol zastępczy zawartości 2"/>
          <p:cNvSpPr>
            <a:spLocks noGrp="1"/>
          </p:cNvSpPr>
          <p:nvPr>
            <p:ph idx="1"/>
          </p:nvPr>
        </p:nvSpPr>
        <p:spPr>
          <a:xfrm>
            <a:off x="457200" y="1052736"/>
            <a:ext cx="8229600" cy="5073427"/>
          </a:xfrm>
        </p:spPr>
        <p:txBody>
          <a:bodyPr>
            <a:normAutofit/>
          </a:bodyPr>
          <a:lstStyle/>
          <a:p>
            <a:pPr marL="0" indent="0">
              <a:buNone/>
            </a:pPr>
            <a:r>
              <a:rPr lang="pl-PL" sz="2000" b="1" dirty="0"/>
              <a:t>Wyrok SA w Krakowie z 17.12.2009 r., II </a:t>
            </a:r>
            <a:r>
              <a:rPr lang="pl-PL" sz="2000" b="1" dirty="0" err="1"/>
              <a:t>Aka</a:t>
            </a:r>
            <a:r>
              <a:rPr lang="pl-PL" sz="2000" b="1" dirty="0"/>
              <a:t> 225/0, KZS 2010, Nr 4, poz. 25, </a:t>
            </a:r>
            <a:r>
              <a:rPr lang="pl-PL" sz="2000" b="1" dirty="0" err="1"/>
              <a:t>Legalis</a:t>
            </a:r>
            <a:br>
              <a:rPr lang="pl-PL" sz="2000" b="1" dirty="0"/>
            </a:br>
            <a:endParaRPr lang="pl-PL" sz="2000" dirty="0"/>
          </a:p>
          <a:p>
            <a:pPr marL="0" indent="0" algn="just">
              <a:buNone/>
            </a:pPr>
            <a:r>
              <a:rPr lang="pl-PL" sz="2200" dirty="0"/>
              <a:t>"</a:t>
            </a:r>
            <a:r>
              <a:rPr lang="pl-PL" sz="2200" b="1" dirty="0"/>
              <a:t>Premedytacja</a:t>
            </a:r>
            <a:r>
              <a:rPr lang="pl-PL" sz="2200" dirty="0"/>
              <a:t> jest najmocniej potępianą formą umyślności, bo sprawca tak działający nie tylko jest w pełni świadomy każdego z elementów czynu, ale uwzględnia każdy z nich w planowaniu, obejmuje świadomością wszelkie uwarunkowania i konsekwencje, by swój cel osiągnąć i uniknąć wykrycia. Przeżywanie tego przez czas odpowiednio długi dowodzi najwyższego napięcia złej woli. Powtarzalność działania sprawcy ciągu przestępstw dowodzi stałości złego zamiaru, braku refleksji występującej u każdego człowieka, zatem trwałości odrzucania prawa, a długotrwałość tego stanu dowodzi, że się on utrwalił w świadomości sprawcy"</a:t>
            </a:r>
          </a:p>
        </p:txBody>
      </p:sp>
    </p:spTree>
    <p:extLst>
      <p:ext uri="{BB962C8B-B14F-4D97-AF65-F5344CB8AC3E}">
        <p14:creationId xmlns:p14="http://schemas.microsoft.com/office/powerpoint/2010/main" val="2159200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8018"/>
          </a:xfrm>
        </p:spPr>
        <p:txBody>
          <a:bodyPr>
            <a:normAutofit fontScale="90000"/>
          </a:bodyPr>
          <a:lstStyle/>
          <a:p>
            <a:endParaRPr lang="pl-PL" dirty="0"/>
          </a:p>
        </p:txBody>
      </p:sp>
      <p:sp>
        <p:nvSpPr>
          <p:cNvPr id="3" name="Symbol zastępczy zawartości 2"/>
          <p:cNvSpPr>
            <a:spLocks noGrp="1"/>
          </p:cNvSpPr>
          <p:nvPr>
            <p:ph idx="1"/>
          </p:nvPr>
        </p:nvSpPr>
        <p:spPr>
          <a:xfrm>
            <a:off x="467544" y="908720"/>
            <a:ext cx="8229600" cy="5289451"/>
          </a:xfrm>
        </p:spPr>
        <p:txBody>
          <a:bodyPr>
            <a:normAutofit/>
          </a:bodyPr>
          <a:lstStyle/>
          <a:p>
            <a:pPr marL="0" indent="0" algn="just">
              <a:buNone/>
            </a:pPr>
            <a:r>
              <a:rPr lang="pl-PL" sz="2000" b="1" dirty="0"/>
              <a:t>Postanowienie Sądu Najwyższego - Izba Karna z dnia 5 lipca 2017 r. III KK 273/17, </a:t>
            </a:r>
            <a:r>
              <a:rPr lang="pl-PL" sz="2000" b="1" dirty="0" err="1"/>
              <a:t>Legalis</a:t>
            </a:r>
            <a:endParaRPr lang="pl-PL" sz="2000" b="1" dirty="0"/>
          </a:p>
          <a:p>
            <a:pPr marL="0" indent="0" algn="just">
              <a:buNone/>
            </a:pPr>
            <a:r>
              <a:rPr lang="pl-PL" sz="2200" dirty="0"/>
              <a:t>„Konstrukcja zamiaru </a:t>
            </a:r>
            <a:r>
              <a:rPr lang="pl-PL" sz="2200" b="1" dirty="0"/>
              <a:t>ewentualnego</a:t>
            </a:r>
            <a:r>
              <a:rPr lang="pl-PL" sz="2200" dirty="0"/>
              <a:t>, przyjęta w art. 9 § 1   Kodeksu karnego, polega na tym, że sprawca realizując swój cel, który zamierzał osiągnąć, przewiduje też realną możliwość popełnienia przestępstwa i godzi się równocześnie na zaistnienie takiego skutku, jaki w rezultacie jego kierunkowego działania nastąpi”.</a:t>
            </a:r>
          </a:p>
          <a:p>
            <a:endParaRPr lang="pl-PL" dirty="0"/>
          </a:p>
        </p:txBody>
      </p:sp>
    </p:spTree>
    <p:extLst>
      <p:ext uri="{BB962C8B-B14F-4D97-AF65-F5344CB8AC3E}">
        <p14:creationId xmlns:p14="http://schemas.microsoft.com/office/powerpoint/2010/main" val="935646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a:bodyPr>
          <a:lstStyle/>
          <a:p>
            <a:r>
              <a:rPr lang="pl-PL" sz="2800" b="1" dirty="0"/>
              <a:t>Zamiar</a:t>
            </a:r>
          </a:p>
        </p:txBody>
      </p:sp>
      <p:sp>
        <p:nvSpPr>
          <p:cNvPr id="3" name="Symbol zastępczy zawartości 2"/>
          <p:cNvSpPr>
            <a:spLocks noGrp="1"/>
          </p:cNvSpPr>
          <p:nvPr>
            <p:ph idx="1"/>
          </p:nvPr>
        </p:nvSpPr>
        <p:spPr>
          <a:xfrm>
            <a:off x="457200" y="980728"/>
            <a:ext cx="8229600" cy="5145435"/>
          </a:xfrm>
        </p:spPr>
        <p:txBody>
          <a:bodyPr>
            <a:normAutofit/>
          </a:bodyPr>
          <a:lstStyle/>
          <a:p>
            <a:pPr marL="0" indent="0">
              <a:buNone/>
            </a:pPr>
            <a:endParaRPr lang="pl-PL" sz="2400" dirty="0"/>
          </a:p>
          <a:p>
            <a:pPr marL="0" indent="0">
              <a:buNone/>
            </a:pPr>
            <a:r>
              <a:rPr lang="pl-PL" sz="2000" b="1" dirty="0"/>
              <a:t>Wyrok Sądu Apelacyjnego w Warszawie - II Wydział Karny z dnia 29 listopada 2013 r. II </a:t>
            </a:r>
            <a:r>
              <a:rPr lang="pl-PL" sz="2000" b="1" dirty="0" err="1"/>
              <a:t>AKa</a:t>
            </a:r>
            <a:r>
              <a:rPr lang="pl-PL" sz="2000" b="1" dirty="0"/>
              <a:t> 388/13, </a:t>
            </a:r>
            <a:r>
              <a:rPr lang="pl-PL" sz="2000" b="1" dirty="0" err="1"/>
              <a:t>Legalis</a:t>
            </a:r>
            <a:endParaRPr lang="pl-PL" sz="2000" b="1" dirty="0"/>
          </a:p>
          <a:p>
            <a:pPr marL="0" indent="0">
              <a:buNone/>
            </a:pPr>
            <a:r>
              <a:rPr lang="pl-PL" sz="2400" dirty="0"/>
              <a:t>„Przy umyślnych uszkodzeniach ciała przyjmuje się tak zwany </a:t>
            </a:r>
            <a:r>
              <a:rPr lang="pl-PL" sz="2400" b="1" dirty="0"/>
              <a:t>zamiar ogólny</a:t>
            </a:r>
            <a:r>
              <a:rPr lang="pl-PL" sz="2400" dirty="0"/>
              <a:t>, który obejmuje faktycznie powstałe następstwa zadanych umyślnie obrażeń. Przyjmowanie zamiaru ogólnego przy przestępstwach przeciwko życiu i zdrowiu wymaga, aby zamiar sprawcy obejmował nie jakiekolwiek naruszenie czynności narządów ciała lub rozstrój zdrowia, ale w aspekcie choćby ewentualnym ciężki uszczerbek na zdrowiu, w tym wynikający np. ze sposobu działania sprawcy”.</a:t>
            </a:r>
          </a:p>
        </p:txBody>
      </p:sp>
    </p:spTree>
    <p:extLst>
      <p:ext uri="{BB962C8B-B14F-4D97-AF65-F5344CB8AC3E}">
        <p14:creationId xmlns:p14="http://schemas.microsoft.com/office/powerpoint/2010/main" val="31725381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rmAutofit/>
          </a:bodyPr>
          <a:lstStyle/>
          <a:p>
            <a:r>
              <a:rPr lang="pl-PL" sz="2800" b="1" dirty="0"/>
              <a:t>Strona podmiotowa </a:t>
            </a:r>
          </a:p>
        </p:txBody>
      </p:sp>
      <p:sp>
        <p:nvSpPr>
          <p:cNvPr id="3" name="Symbol zastępczy zawartości 2"/>
          <p:cNvSpPr>
            <a:spLocks noGrp="1"/>
          </p:cNvSpPr>
          <p:nvPr>
            <p:ph idx="1"/>
          </p:nvPr>
        </p:nvSpPr>
        <p:spPr/>
        <p:txBody>
          <a:bodyPr/>
          <a:lstStyle/>
          <a:p>
            <a:pPr marL="0" indent="0">
              <a:buNone/>
            </a:pPr>
            <a:endParaRPr lang="pl-PL" dirty="0"/>
          </a:p>
          <a:p>
            <a:pPr marL="0" indent="0">
              <a:buNone/>
            </a:pPr>
            <a:r>
              <a:rPr lang="pl-PL" b="1" dirty="0"/>
              <a:t>Nieumyślność </a:t>
            </a:r>
          </a:p>
        </p:txBody>
      </p:sp>
      <p:sp>
        <p:nvSpPr>
          <p:cNvPr id="4" name="Prostokąt 3"/>
          <p:cNvSpPr/>
          <p:nvPr/>
        </p:nvSpPr>
        <p:spPr>
          <a:xfrm>
            <a:off x="4499991" y="1844824"/>
            <a:ext cx="3528393"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brak zamiaru popełnienia czynu zabronionego</a:t>
            </a:r>
          </a:p>
        </p:txBody>
      </p:sp>
      <p:sp>
        <p:nvSpPr>
          <p:cNvPr id="6" name="Prostokąt 5"/>
          <p:cNvSpPr/>
          <p:nvPr/>
        </p:nvSpPr>
        <p:spPr>
          <a:xfrm>
            <a:off x="4499991" y="3068960"/>
            <a:ext cx="352839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naruszenie reguł ostrożności wymaganych w danych okolicznościach </a:t>
            </a:r>
          </a:p>
        </p:txBody>
      </p:sp>
      <p:cxnSp>
        <p:nvCxnSpPr>
          <p:cNvPr id="8" name="Łącznik prosty ze strzałką 7"/>
          <p:cNvCxnSpPr>
            <a:endCxn id="4" idx="1"/>
          </p:cNvCxnSpPr>
          <p:nvPr/>
        </p:nvCxnSpPr>
        <p:spPr>
          <a:xfrm flipV="1">
            <a:off x="2915816" y="2204864"/>
            <a:ext cx="1584175"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a:endCxn id="6" idx="1"/>
          </p:cNvCxnSpPr>
          <p:nvPr/>
        </p:nvCxnSpPr>
        <p:spPr>
          <a:xfrm>
            <a:off x="2915816" y="2564904"/>
            <a:ext cx="1584175" cy="961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a:off x="539552" y="4653136"/>
            <a:ext cx="2880320" cy="1346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przewidywanie możliwości popełnienia czynu</a:t>
            </a:r>
          </a:p>
          <a:p>
            <a:pPr algn="ctr"/>
            <a:r>
              <a:rPr lang="pl-PL" sz="2000" b="1" dirty="0"/>
              <a:t>(lekkomyślność</a:t>
            </a:r>
            <a:r>
              <a:rPr lang="pl-PL" b="1" dirty="0"/>
              <a:t>) </a:t>
            </a:r>
          </a:p>
        </p:txBody>
      </p:sp>
      <p:sp>
        <p:nvSpPr>
          <p:cNvPr id="12" name="Prostokąt 11"/>
          <p:cNvSpPr/>
          <p:nvPr/>
        </p:nvSpPr>
        <p:spPr>
          <a:xfrm>
            <a:off x="4644008" y="4653136"/>
            <a:ext cx="3528392" cy="13464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możliwość przewidywania popełnienia czyny</a:t>
            </a:r>
          </a:p>
          <a:p>
            <a:pPr algn="ctr"/>
            <a:r>
              <a:rPr lang="pl-PL" sz="2000" b="1" dirty="0"/>
              <a:t>(niedbalstwo)</a:t>
            </a:r>
          </a:p>
        </p:txBody>
      </p:sp>
      <p:cxnSp>
        <p:nvCxnSpPr>
          <p:cNvPr id="16" name="Łącznik prosty ze strzałką 15"/>
          <p:cNvCxnSpPr/>
          <p:nvPr/>
        </p:nvCxnSpPr>
        <p:spPr>
          <a:xfrm flipH="1">
            <a:off x="1813562" y="3767336"/>
            <a:ext cx="4428492" cy="8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a:stCxn id="6" idx="2"/>
          </p:cNvCxnSpPr>
          <p:nvPr/>
        </p:nvCxnSpPr>
        <p:spPr>
          <a:xfrm>
            <a:off x="6264188" y="3983360"/>
            <a:ext cx="1116124" cy="8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246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rmAutofit/>
          </a:bodyPr>
          <a:lstStyle/>
          <a:p>
            <a:r>
              <a:rPr lang="pl-PL" sz="2400" b="1" dirty="0"/>
              <a:t>Nieumyślność </a:t>
            </a:r>
          </a:p>
        </p:txBody>
      </p:sp>
      <p:sp>
        <p:nvSpPr>
          <p:cNvPr id="3" name="Symbol zastępczy zawartości 2"/>
          <p:cNvSpPr>
            <a:spLocks noGrp="1"/>
          </p:cNvSpPr>
          <p:nvPr>
            <p:ph idx="1"/>
          </p:nvPr>
        </p:nvSpPr>
        <p:spPr/>
        <p:txBody>
          <a:bodyPr>
            <a:normAutofit/>
          </a:bodyPr>
          <a:lstStyle/>
          <a:p>
            <a:pPr marL="0" indent="0">
              <a:buNone/>
            </a:pPr>
            <a:r>
              <a:rPr lang="pl-PL" sz="2400" b="1" dirty="0"/>
              <a:t>Reguły ostrożności – cechy</a:t>
            </a:r>
          </a:p>
          <a:p>
            <a:pPr algn="just">
              <a:buFont typeface="Wingdings" panose="05000000000000000000" pitchFamily="2" charset="2"/>
              <a:buChar char="Ø"/>
            </a:pPr>
            <a:r>
              <a:rPr lang="pl-PL" sz="2400" dirty="0"/>
              <a:t>odpowiednie kwalifikacji do podjęcia danych czynności np. kierowca – prawo jazdy </a:t>
            </a:r>
          </a:p>
          <a:p>
            <a:pPr algn="just">
              <a:buFont typeface="Wingdings" panose="05000000000000000000" pitchFamily="2" charset="2"/>
              <a:buChar char="Ø"/>
            </a:pPr>
            <a:r>
              <a:rPr lang="pl-PL" sz="2400" dirty="0"/>
              <a:t>przeprowadzenie czynności przy wykorzystaniu odpowiednich narzędzi  np. sprawny samochód </a:t>
            </a:r>
          </a:p>
          <a:p>
            <a:pPr algn="just">
              <a:buFont typeface="Wingdings" panose="05000000000000000000" pitchFamily="2" charset="2"/>
              <a:buChar char="Ø"/>
            </a:pPr>
            <a:r>
              <a:rPr lang="pl-PL" sz="2400" dirty="0"/>
              <a:t>czynności przeprowadzone w odpowiedni sposób np. podczas jazdy przestrzeganie zasad ruchu drogowego </a:t>
            </a:r>
          </a:p>
        </p:txBody>
      </p:sp>
    </p:spTree>
    <p:extLst>
      <p:ext uri="{BB962C8B-B14F-4D97-AF65-F5344CB8AC3E}">
        <p14:creationId xmlns:p14="http://schemas.microsoft.com/office/powerpoint/2010/main" val="40045867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dirty="0"/>
              <a:t> </a:t>
            </a:r>
            <a:r>
              <a:rPr lang="pl-PL" sz="2000" b="1" dirty="0"/>
              <a:t>Wyrok Sądu Najwyższego - Izba Karna z dnia 1 lutego 2006 r.</a:t>
            </a:r>
            <a:br>
              <a:rPr lang="pl-PL" sz="2000" b="1" dirty="0"/>
            </a:br>
            <a:r>
              <a:rPr lang="pl-PL" sz="2000" b="1" dirty="0"/>
              <a:t>V KK 226/05, </a:t>
            </a:r>
            <a:r>
              <a:rPr lang="pl-PL" sz="2000" b="1" dirty="0" err="1"/>
              <a:t>Legalis</a:t>
            </a:r>
            <a:r>
              <a:rPr lang="pl-PL" sz="2000" b="1" dirty="0"/>
              <a:t> </a:t>
            </a:r>
          </a:p>
        </p:txBody>
      </p:sp>
      <p:sp>
        <p:nvSpPr>
          <p:cNvPr id="3" name="Symbol zastępczy zawartości 2"/>
          <p:cNvSpPr>
            <a:spLocks noGrp="1"/>
          </p:cNvSpPr>
          <p:nvPr>
            <p:ph idx="1"/>
          </p:nvPr>
        </p:nvSpPr>
        <p:spPr/>
        <p:txBody>
          <a:bodyPr>
            <a:normAutofit/>
          </a:bodyPr>
          <a:lstStyle/>
          <a:p>
            <a:pPr marL="0" indent="0" algn="just">
              <a:buNone/>
            </a:pPr>
            <a:r>
              <a:rPr lang="pl-PL" sz="2400" dirty="0"/>
              <a:t>„Skoro </a:t>
            </a:r>
            <a:r>
              <a:rPr lang="pl-PL" sz="2400" b="1" dirty="0"/>
              <a:t>naruszenie reguł ostrożności </a:t>
            </a:r>
            <a:r>
              <a:rPr lang="pl-PL" sz="2400" dirty="0"/>
              <a:t>wymaganych w określonych okolicznościach, należy do znamion strony przedmiotowej czynu zabronionego popełnionego nieumyślnie, a tym samym warunkuje bezprawność określonego zachowania oskarżonego, to wagę i znaczenie naruszonych reguł ostrożności, także stopień ich naruszenia, należy postrzegać - w kontekście wszystkich przesłanek wskazanych w art. 115 § 2 KK - jako dominujące w ocenie stopnia społecznej szkodliwości takiego czynu”.</a:t>
            </a:r>
          </a:p>
        </p:txBody>
      </p:sp>
    </p:spTree>
    <p:extLst>
      <p:ext uri="{BB962C8B-B14F-4D97-AF65-F5344CB8AC3E}">
        <p14:creationId xmlns:p14="http://schemas.microsoft.com/office/powerpoint/2010/main" val="1386866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Podmiot przestępstwa  (art. 10 kk)</a:t>
            </a:r>
          </a:p>
        </p:txBody>
      </p:sp>
      <p:sp>
        <p:nvSpPr>
          <p:cNvPr id="3" name="Symbol zastępczy zawartości 2"/>
          <p:cNvSpPr>
            <a:spLocks noGrp="1"/>
          </p:cNvSpPr>
          <p:nvPr>
            <p:ph idx="1"/>
          </p:nvPr>
        </p:nvSpPr>
        <p:spPr/>
        <p:txBody>
          <a:bodyPr>
            <a:normAutofit/>
          </a:bodyPr>
          <a:lstStyle/>
          <a:p>
            <a:pPr algn="just">
              <a:buFont typeface="Wingdings" panose="05000000000000000000" pitchFamily="2" charset="2"/>
              <a:buChar char="Ø"/>
            </a:pPr>
            <a:r>
              <a:rPr lang="pl-PL" dirty="0"/>
              <a:t> </a:t>
            </a:r>
            <a:r>
              <a:rPr lang="pl-PL" sz="2400" dirty="0"/>
              <a:t>osoba fizyczna </a:t>
            </a:r>
          </a:p>
          <a:p>
            <a:pPr marL="0" indent="0" algn="just">
              <a:buNone/>
            </a:pPr>
            <a:endParaRPr lang="pl-PL" sz="2400" dirty="0"/>
          </a:p>
          <a:p>
            <a:pPr algn="just">
              <a:buFont typeface="Wingdings" panose="05000000000000000000" pitchFamily="2" charset="2"/>
              <a:buChar char="Ø"/>
            </a:pPr>
            <a:r>
              <a:rPr lang="pl-PL" sz="2400" dirty="0"/>
              <a:t>granica wieku odpowiedzialności za czyn zabroniony</a:t>
            </a:r>
          </a:p>
          <a:p>
            <a:pPr marL="0" indent="0" algn="just">
              <a:buNone/>
            </a:pPr>
            <a:r>
              <a:rPr lang="pl-PL" sz="2400" dirty="0"/>
              <a:t>- popełnienie czyny zabronionego po ukończeniu 17 lat</a:t>
            </a:r>
          </a:p>
          <a:p>
            <a:pPr marL="0" indent="0" algn="just">
              <a:buNone/>
            </a:pPr>
            <a:endParaRPr lang="pl-PL" sz="2400" dirty="0"/>
          </a:p>
          <a:p>
            <a:pPr algn="just">
              <a:buFont typeface="Wingdings" panose="05000000000000000000" pitchFamily="2" charset="2"/>
              <a:buChar char="v"/>
            </a:pPr>
            <a:r>
              <a:rPr lang="pl-PL" sz="2400" dirty="0"/>
              <a:t> wyjątki</a:t>
            </a:r>
          </a:p>
          <a:p>
            <a:pPr algn="just">
              <a:buFont typeface="Wingdings" panose="05000000000000000000" pitchFamily="2" charset="2"/>
              <a:buChar char="ü"/>
            </a:pPr>
            <a:r>
              <a:rPr lang="pl-PL" sz="2400" dirty="0"/>
              <a:t>14 – 15 lat</a:t>
            </a:r>
          </a:p>
          <a:p>
            <a:pPr algn="just">
              <a:buFont typeface="Wingdings" panose="05000000000000000000" pitchFamily="2" charset="2"/>
              <a:buChar char="ü"/>
            </a:pPr>
            <a:r>
              <a:rPr lang="pl-PL" sz="2400" dirty="0"/>
              <a:t>15 – 17 lat</a:t>
            </a:r>
          </a:p>
          <a:p>
            <a:pPr algn="just">
              <a:buFont typeface="Wingdings" panose="05000000000000000000" pitchFamily="2" charset="2"/>
              <a:buChar char="ü"/>
            </a:pPr>
            <a:r>
              <a:rPr lang="pl-PL" sz="2400" dirty="0"/>
              <a:t>17 – 18 lat</a:t>
            </a:r>
          </a:p>
          <a:p>
            <a:pPr algn="just">
              <a:buFont typeface="Wingdings" panose="05000000000000000000" pitchFamily="2" charset="2"/>
              <a:buChar char="ü"/>
            </a:pPr>
            <a:endParaRPr lang="pl-PL" sz="2800" b="1" dirty="0"/>
          </a:p>
          <a:p>
            <a:pPr algn="just">
              <a:buFont typeface="Wingdings" panose="05000000000000000000" pitchFamily="2" charset="2"/>
              <a:buChar char="ü"/>
            </a:pPr>
            <a:endParaRPr lang="pl-PL" sz="2800" b="1" dirty="0"/>
          </a:p>
          <a:p>
            <a:pPr algn="just">
              <a:buFont typeface="Wingdings" panose="05000000000000000000" pitchFamily="2" charset="2"/>
              <a:buChar char="ü"/>
            </a:pPr>
            <a:endParaRPr lang="pl-PL" sz="2800" b="1" dirty="0"/>
          </a:p>
        </p:txBody>
      </p:sp>
    </p:spTree>
    <p:extLst>
      <p:ext uri="{BB962C8B-B14F-4D97-AF65-F5344CB8AC3E}">
        <p14:creationId xmlns:p14="http://schemas.microsoft.com/office/powerpoint/2010/main" val="28042680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a:bodyPr>
          <a:lstStyle/>
          <a:p>
            <a:r>
              <a:rPr lang="pl-PL" sz="2800" b="1" dirty="0"/>
              <a:t>Nieumyślność</a:t>
            </a:r>
          </a:p>
        </p:txBody>
      </p:sp>
      <p:sp>
        <p:nvSpPr>
          <p:cNvPr id="3" name="Symbol zastępczy zawartości 2"/>
          <p:cNvSpPr>
            <a:spLocks noGrp="1"/>
          </p:cNvSpPr>
          <p:nvPr>
            <p:ph idx="1"/>
          </p:nvPr>
        </p:nvSpPr>
        <p:spPr>
          <a:xfrm>
            <a:off x="457200" y="980728"/>
            <a:ext cx="8229600" cy="5145435"/>
          </a:xfrm>
        </p:spPr>
        <p:txBody>
          <a:bodyPr>
            <a:normAutofit/>
          </a:bodyPr>
          <a:lstStyle/>
          <a:p>
            <a:pPr marL="0" indent="0">
              <a:buNone/>
            </a:pPr>
            <a:endParaRPr lang="pl-PL" sz="2400" dirty="0"/>
          </a:p>
          <a:p>
            <a:pPr marL="0" indent="0">
              <a:buNone/>
            </a:pPr>
            <a:r>
              <a:rPr lang="pl-PL" sz="2000" b="1" dirty="0"/>
              <a:t>Wyrok Sądu Najwyższego - Izba Wojskowa z dnia 18 lipca 2007 r. WA 27/07, </a:t>
            </a:r>
            <a:r>
              <a:rPr lang="pl-PL" sz="2000" b="1" dirty="0" err="1"/>
              <a:t>Legalis</a:t>
            </a:r>
            <a:endParaRPr lang="pl-PL" sz="2000" b="1" dirty="0"/>
          </a:p>
          <a:p>
            <a:pPr marL="0" indent="0">
              <a:buNone/>
            </a:pPr>
            <a:endParaRPr lang="pl-PL" sz="2400" dirty="0"/>
          </a:p>
          <a:p>
            <a:pPr marL="0" indent="0">
              <a:buNone/>
            </a:pPr>
            <a:r>
              <a:rPr lang="pl-PL" sz="2400" dirty="0"/>
              <a:t>„Dla przypisania sprawcy odpowiedzialności za </a:t>
            </a:r>
            <a:r>
              <a:rPr lang="pl-PL" sz="2400" b="1" dirty="0"/>
              <a:t>przestępstwo nieumyślne </a:t>
            </a:r>
            <a:r>
              <a:rPr lang="pl-PL" sz="2400" dirty="0"/>
              <a:t>nie wystarczy samo stwierdzenie, że zachował się on nieostrożnie, konieczne jest bowiem stwierdzenie, że był świadom tego, że swoim zachowaniem może zrealizować znamiona czynu zabronionego (przewidywał taką możliwość) bądź też, że możliwości takiej nie przewidywał, choć mógł ją przewidzieć, co wynika z treści art. 9 § 2 KK”. </a:t>
            </a:r>
          </a:p>
        </p:txBody>
      </p:sp>
    </p:spTree>
    <p:extLst>
      <p:ext uri="{BB962C8B-B14F-4D97-AF65-F5344CB8AC3E}">
        <p14:creationId xmlns:p14="http://schemas.microsoft.com/office/powerpoint/2010/main" val="1546115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b="1" dirty="0"/>
              <a:t>Wyrok  Sądu Apelacyjnego w Warszawie - II Wydział Karny z dnia 8 marca 2017 r. II </a:t>
            </a:r>
            <a:r>
              <a:rPr lang="pl-PL" sz="2000" b="1" dirty="0" err="1"/>
              <a:t>AKa</a:t>
            </a:r>
            <a:r>
              <a:rPr lang="pl-PL" sz="2000" b="1" dirty="0"/>
              <a:t> 361/16, </a:t>
            </a:r>
            <a:r>
              <a:rPr lang="pl-PL" sz="2000" b="1" dirty="0" err="1"/>
              <a:t>Legalis</a:t>
            </a:r>
            <a:r>
              <a:rPr lang="pl-PL" sz="2000" b="1" dirty="0"/>
              <a:t> </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a:t>„Podstawowe znaczenie dla przyjęcia </a:t>
            </a:r>
            <a:r>
              <a:rPr lang="pl-PL" b="1" dirty="0"/>
              <a:t>nieumyślności</a:t>
            </a:r>
            <a:r>
              <a:rPr lang="pl-PL" dirty="0"/>
              <a:t> ma </a:t>
            </a:r>
            <a:r>
              <a:rPr lang="pl-PL" b="1" dirty="0"/>
              <a:t>niezachowanie przez sprawcę ostrożności. </a:t>
            </a:r>
            <a:r>
              <a:rPr lang="pl-PL" dirty="0"/>
              <a:t>Reguły ostrożności są wypracowane, w zależności od rodzaju ludzkiej aktywności, odnośnie do określonych dóbr prawnych i dotyczyć mogą kwalifikacji działającej osoby, użytego w działaniu narzędzia lub sposobu realizowania zamierzonej czynności. Reguły te są dostosowane do warunków, w których określona czynność ma być podjęta. Nie przekreśla to możliwości ustalenia naruszenia ostrożności przez stworzenie takich warunków, w których dokonanie danej czynności jest dla chronionego dobra niebezpieczne. Specyficzne reguły ostrożności, których niezachowanie stanowić może podstawę przyjęcia nieumyślności, mogą dotyczyć także zasad współpracy w zespole i zasad kierowania pracą zespołową. Zachowanie reguł ostrożności oznacza, że czyn mieści się w ramach </a:t>
            </a:r>
            <a:r>
              <a:rPr lang="pl-PL" dirty="0" err="1"/>
              <a:t>zachowań</a:t>
            </a:r>
            <a:r>
              <a:rPr lang="pl-PL" dirty="0"/>
              <a:t> społecznie akceptowanych”.</a:t>
            </a:r>
          </a:p>
        </p:txBody>
      </p:sp>
    </p:spTree>
    <p:extLst>
      <p:ext uri="{BB962C8B-B14F-4D97-AF65-F5344CB8AC3E}">
        <p14:creationId xmlns:p14="http://schemas.microsoft.com/office/powerpoint/2010/main" val="3019393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b="1" dirty="0"/>
              <a:t>Nieumyślność</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sz="2600" b="1" dirty="0"/>
              <a:t>Wyrok Sądu Apelacyjnego w Warszawie - II Wydział Karny z dnia 8 czerwca 2020 r. II </a:t>
            </a:r>
            <a:r>
              <a:rPr lang="pl-PL" sz="2600" b="1" dirty="0" err="1"/>
              <a:t>AKa</a:t>
            </a:r>
            <a:r>
              <a:rPr lang="pl-PL" sz="2600" b="1" dirty="0"/>
              <a:t> 24/20, </a:t>
            </a:r>
            <a:r>
              <a:rPr lang="pl-PL" sz="2600" b="1" dirty="0" err="1"/>
              <a:t>Legalis</a:t>
            </a:r>
            <a:endParaRPr lang="pl-PL" sz="2600" b="1" dirty="0"/>
          </a:p>
          <a:p>
            <a:endParaRPr lang="pl-PL" dirty="0"/>
          </a:p>
          <a:p>
            <a:pPr marL="0" indent="0">
              <a:buNone/>
            </a:pPr>
            <a:r>
              <a:rPr lang="pl-PL" sz="3100" dirty="0"/>
              <a:t>„Popełnienie zdarzenia </a:t>
            </a:r>
            <a:r>
              <a:rPr lang="pl-PL" sz="3100" b="1" dirty="0"/>
              <a:t>nieumyślne</a:t>
            </a:r>
            <a:r>
              <a:rPr lang="pl-PL" sz="3100" dirty="0"/>
              <a:t> przez sprawcę musi nastąpić na skutek niezachowania przez niego określonych reguł ostrożności. Co do zasady skutek, który wystąpił trzeba móc sprawcy przypisać. Najważniejszą rolę przy przypisaniu sprawcy skutku odgrywa reguła urzeczywistnionego, stworzonego przez sprawcę niedozwolonego ryzyka dla danego dobra prawnego. Spowodowanie skutku może być tylko wówczas przypisane sprawcy, gdy w jego zachowaniu urzeczywistniło się niebezpieczeństwo, któremu miało zapobiec zachowanie naruszonego obowiązku ostrożności”</a:t>
            </a:r>
            <a:r>
              <a:rPr lang="pl-PL" dirty="0"/>
              <a:t>.</a:t>
            </a:r>
          </a:p>
        </p:txBody>
      </p:sp>
    </p:spTree>
    <p:extLst>
      <p:ext uri="{BB962C8B-B14F-4D97-AF65-F5344CB8AC3E}">
        <p14:creationId xmlns:p14="http://schemas.microsoft.com/office/powerpoint/2010/main" val="21277358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000" b="1" dirty="0"/>
              <a:t>Wyrok Sądu Najwyższego - Izba Wojskowa z dnia 3 sierpnia 2006 r.</a:t>
            </a:r>
            <a:br>
              <a:rPr lang="pl-PL" sz="2000" b="1" dirty="0"/>
            </a:br>
            <a:r>
              <a:rPr lang="pl-PL" sz="2000" b="1" dirty="0"/>
              <a:t>WA 23/06, </a:t>
            </a:r>
            <a:r>
              <a:rPr lang="pl-PL" sz="2000" b="1" dirty="0" err="1"/>
              <a:t>Legalis</a:t>
            </a:r>
            <a:r>
              <a:rPr lang="pl-PL" sz="2000" b="1" dirty="0"/>
              <a:t> </a:t>
            </a:r>
          </a:p>
        </p:txBody>
      </p:sp>
      <p:sp>
        <p:nvSpPr>
          <p:cNvPr id="3" name="Symbol zastępczy zawartości 2"/>
          <p:cNvSpPr>
            <a:spLocks noGrp="1"/>
          </p:cNvSpPr>
          <p:nvPr>
            <p:ph idx="1"/>
          </p:nvPr>
        </p:nvSpPr>
        <p:spPr/>
        <p:txBody>
          <a:bodyPr>
            <a:noAutofit/>
          </a:bodyPr>
          <a:lstStyle/>
          <a:p>
            <a:pPr marL="0" indent="0" algn="just">
              <a:buNone/>
            </a:pPr>
            <a:r>
              <a:rPr lang="pl-PL" sz="2400" dirty="0"/>
              <a:t>„</a:t>
            </a:r>
            <a:r>
              <a:rPr lang="pl-PL" sz="2400" b="1" dirty="0"/>
              <a:t>Powinność</a:t>
            </a:r>
            <a:r>
              <a:rPr lang="pl-PL" sz="2400" dirty="0"/>
              <a:t> możności przewidzenia popełnienia czynu zabronionego jest kategorią generalną i obiektywną, ustalaną według pewnego normatywu obowiązującego każdego obywatela podejmującego zachowanie, z którym wiąże się możliwość dokonania czynu zabronionego. Standard ten ustala się według tego, co jest przewidywalne dla rozważnego obywatela należącego do kręgu zawodowego, mającego w danej dziedzinie działalności wiedzę, doświadczenie oraz podstawę starannego wypełnienia obowiązków”.</a:t>
            </a:r>
          </a:p>
        </p:txBody>
      </p:sp>
    </p:spTree>
    <p:extLst>
      <p:ext uri="{BB962C8B-B14F-4D97-AF65-F5344CB8AC3E}">
        <p14:creationId xmlns:p14="http://schemas.microsoft.com/office/powerpoint/2010/main" val="3014669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fontScale="90000"/>
          </a:bodyPr>
          <a:lstStyle/>
          <a:p>
            <a:r>
              <a:rPr lang="pl-PL" sz="2800" b="1" dirty="0"/>
              <a:t>Odpowiedzialność za czyn zabroniony </a:t>
            </a:r>
            <a:br>
              <a:rPr lang="pl-PL" sz="2800" b="1" dirty="0"/>
            </a:br>
            <a:r>
              <a:rPr lang="pl-PL" sz="2800" b="1" dirty="0"/>
              <a:t>po ukończeniu 14 lat a przed ukończeniem 15 lat</a:t>
            </a:r>
          </a:p>
        </p:txBody>
      </p:sp>
      <p:sp>
        <p:nvSpPr>
          <p:cNvPr id="3" name="Symbol zastępczy zawartości 2"/>
          <p:cNvSpPr>
            <a:spLocks noGrp="1"/>
          </p:cNvSpPr>
          <p:nvPr>
            <p:ph idx="1"/>
          </p:nvPr>
        </p:nvSpPr>
        <p:spPr>
          <a:xfrm>
            <a:off x="457200" y="1196752"/>
            <a:ext cx="8229600" cy="4929411"/>
          </a:xfrm>
        </p:spPr>
        <p:txBody>
          <a:bodyPr>
            <a:normAutofit/>
          </a:bodyPr>
          <a:lstStyle/>
          <a:p>
            <a:pPr>
              <a:buFont typeface="Wingdings" panose="05000000000000000000" pitchFamily="2" charset="2"/>
              <a:buChar char="Ø"/>
            </a:pPr>
            <a:r>
              <a:rPr lang="pl-PL" sz="2200" dirty="0"/>
              <a:t>czyn zabroniony </a:t>
            </a:r>
          </a:p>
          <a:p>
            <a:pPr marL="0" indent="0">
              <a:buNone/>
            </a:pPr>
            <a:r>
              <a:rPr lang="pl-PL" sz="2200" dirty="0"/>
              <a:t>typy kwalifikowane zabójstwa  art. 148§ 2 lub 3 kk</a:t>
            </a:r>
          </a:p>
          <a:p>
            <a:pPr marL="0" indent="0">
              <a:buNone/>
            </a:pPr>
            <a:r>
              <a:rPr lang="pl-PL" sz="2200" dirty="0"/>
              <a:t> </a:t>
            </a:r>
          </a:p>
          <a:p>
            <a:pPr>
              <a:buFont typeface="Wingdings" panose="05000000000000000000" pitchFamily="2" charset="2"/>
              <a:buChar char="Ø"/>
            </a:pPr>
            <a:r>
              <a:rPr lang="pl-PL" sz="2200" dirty="0"/>
              <a:t>odpowiedzialność fakultatywna</a:t>
            </a:r>
          </a:p>
          <a:p>
            <a:pPr>
              <a:buFont typeface="Wingdings" panose="05000000000000000000" pitchFamily="2" charset="2"/>
              <a:buChar char="Ø"/>
            </a:pPr>
            <a:endParaRPr lang="pl-PL" sz="2200" dirty="0"/>
          </a:p>
          <a:p>
            <a:pPr>
              <a:buFont typeface="Wingdings" panose="05000000000000000000" pitchFamily="2" charset="2"/>
              <a:buChar char="Ø"/>
            </a:pPr>
            <a:r>
              <a:rPr lang="pl-PL" sz="2200" dirty="0"/>
              <a:t>przesłanki</a:t>
            </a:r>
          </a:p>
          <a:p>
            <a:pPr algn="just">
              <a:buFont typeface="Wingdings" panose="05000000000000000000" pitchFamily="2" charset="2"/>
              <a:buChar char="ü"/>
            </a:pPr>
            <a:r>
              <a:rPr lang="pl-PL" sz="2200" dirty="0"/>
              <a:t>okoliczności sprawy, stopień rozwoju sprawcy , jego właściwości i warunki osobiste</a:t>
            </a:r>
          </a:p>
          <a:p>
            <a:pPr algn="just">
              <a:buFont typeface="Wingdings" panose="05000000000000000000" pitchFamily="2" charset="2"/>
              <a:buChar char="ü"/>
            </a:pPr>
            <a:r>
              <a:rPr lang="pl-PL" sz="2200" dirty="0"/>
              <a:t>uzasadnione  przypuszczenie, że stosowanie środków wychowawczych lub poprawczych nie jest w stanie zapewnić resocjalizacji nieletniego </a:t>
            </a:r>
          </a:p>
          <a:p>
            <a:pPr marL="0" indent="0">
              <a:buNone/>
            </a:pPr>
            <a:endParaRPr lang="pl-PL" sz="2200" dirty="0"/>
          </a:p>
        </p:txBody>
      </p:sp>
    </p:spTree>
    <p:extLst>
      <p:ext uri="{BB962C8B-B14F-4D97-AF65-F5344CB8AC3E}">
        <p14:creationId xmlns:p14="http://schemas.microsoft.com/office/powerpoint/2010/main" val="349606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78098"/>
          </a:xfrm>
        </p:spPr>
        <p:txBody>
          <a:bodyPr>
            <a:normAutofit/>
          </a:bodyPr>
          <a:lstStyle/>
          <a:p>
            <a:r>
              <a:rPr lang="pl-PL" sz="2400" b="1" dirty="0"/>
              <a:t>Odpowiedzialność nieletnich  (15 – 17 lat) art. 10§ 2 i 3 kk</a:t>
            </a:r>
          </a:p>
        </p:txBody>
      </p:sp>
      <p:sp>
        <p:nvSpPr>
          <p:cNvPr id="3" name="Symbol zastępczy zawartości 2"/>
          <p:cNvSpPr>
            <a:spLocks noGrp="1"/>
          </p:cNvSpPr>
          <p:nvPr>
            <p:ph idx="1"/>
          </p:nvPr>
        </p:nvSpPr>
        <p:spPr>
          <a:xfrm>
            <a:off x="467544" y="1052736"/>
            <a:ext cx="8229600" cy="5472608"/>
          </a:xfrm>
        </p:spPr>
        <p:txBody>
          <a:bodyPr>
            <a:noAutofit/>
          </a:bodyPr>
          <a:lstStyle/>
          <a:p>
            <a:pPr>
              <a:buFont typeface="Wingdings" panose="05000000000000000000" pitchFamily="2" charset="2"/>
              <a:buChar char="v"/>
            </a:pPr>
            <a:r>
              <a:rPr lang="pl-PL" sz="2400" dirty="0"/>
              <a:t>odpowiedzialność fakultatywna </a:t>
            </a:r>
          </a:p>
          <a:p>
            <a:pPr>
              <a:buFont typeface="Wingdings" panose="05000000000000000000" pitchFamily="2" charset="2"/>
              <a:buChar char="Ø"/>
            </a:pPr>
            <a:r>
              <a:rPr lang="pl-PL" sz="2400" dirty="0"/>
              <a:t>popełniony czyn</a:t>
            </a:r>
          </a:p>
          <a:p>
            <a:pPr>
              <a:buFont typeface="Wingdings" panose="05000000000000000000" pitchFamily="2" charset="2"/>
              <a:buChar char="ü"/>
            </a:pPr>
            <a:r>
              <a:rPr lang="pl-PL" sz="2400" dirty="0"/>
              <a:t>art. 134 kk  - zamach na życie Prezydenta RP </a:t>
            </a:r>
          </a:p>
          <a:p>
            <a:pPr>
              <a:buFont typeface="Wingdings" panose="05000000000000000000" pitchFamily="2" charset="2"/>
              <a:buChar char="ü"/>
            </a:pPr>
            <a:r>
              <a:rPr lang="pl-PL" sz="2400" dirty="0"/>
              <a:t>art. 148§ 1,2 kk zabójstwo  typ podstawowy (art. 148§1 kk) typy kwalifikowane (art. 148§2 i 3 kk)</a:t>
            </a:r>
          </a:p>
          <a:p>
            <a:pPr>
              <a:buFont typeface="Wingdings" panose="05000000000000000000" pitchFamily="2" charset="2"/>
              <a:buChar char="ü"/>
            </a:pPr>
            <a:r>
              <a:rPr lang="pl-PL" sz="2400" dirty="0"/>
              <a:t>art. 156 kk umyślne spowodowanie ciężkiego uszczerbku na zdrowia typ podstawowy (art. 156§1 kk), typ kwalifikowany (art. 156§3 kk)</a:t>
            </a:r>
          </a:p>
          <a:p>
            <a:pPr>
              <a:buFont typeface="Wingdings" panose="05000000000000000000" pitchFamily="2" charset="2"/>
              <a:buChar char="ü"/>
            </a:pPr>
            <a:r>
              <a:rPr lang="pl-PL" sz="2400" dirty="0"/>
              <a:t>art. 163 kk umyślne spowodowanie niebezpieczeństwa powszechnego typ podstawowy (art. 163§1 kk), typ kwalifikowany (art. 163§3 kk)</a:t>
            </a:r>
          </a:p>
        </p:txBody>
      </p:sp>
    </p:spTree>
    <p:extLst>
      <p:ext uri="{BB962C8B-B14F-4D97-AF65-F5344CB8AC3E}">
        <p14:creationId xmlns:p14="http://schemas.microsoft.com/office/powerpoint/2010/main" val="2286516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147248" cy="202034"/>
          </a:xfrm>
        </p:spPr>
        <p:txBody>
          <a:bodyPr>
            <a:normAutofit fontScale="90000"/>
          </a:bodyPr>
          <a:lstStyle/>
          <a:p>
            <a:r>
              <a:rPr lang="pl-PL" dirty="0"/>
              <a:t> </a:t>
            </a:r>
          </a:p>
        </p:txBody>
      </p:sp>
      <p:sp>
        <p:nvSpPr>
          <p:cNvPr id="3" name="Symbol zastępczy zawartości 2"/>
          <p:cNvSpPr>
            <a:spLocks noGrp="1"/>
          </p:cNvSpPr>
          <p:nvPr>
            <p:ph idx="1"/>
          </p:nvPr>
        </p:nvSpPr>
        <p:spPr>
          <a:xfrm>
            <a:off x="457200" y="692696"/>
            <a:ext cx="8229600" cy="5433467"/>
          </a:xfrm>
        </p:spPr>
        <p:txBody>
          <a:bodyPr/>
          <a:lstStyle/>
          <a:p>
            <a:pPr>
              <a:buFont typeface="Wingdings" panose="05000000000000000000" pitchFamily="2" charset="2"/>
              <a:buChar char="ü"/>
            </a:pPr>
            <a:r>
              <a:rPr lang="pl-PL" sz="2000" dirty="0"/>
              <a:t>art. 166 kk piractwo</a:t>
            </a:r>
          </a:p>
          <a:p>
            <a:pPr>
              <a:buFont typeface="Wingdings" panose="05000000000000000000" pitchFamily="2" charset="2"/>
              <a:buChar char="ü"/>
            </a:pPr>
            <a:r>
              <a:rPr lang="pl-PL" sz="2000" dirty="0"/>
              <a:t>art. 173 kk sprowadzenie katastrofy , typ podstawowy (§1) i kwalifikowany (§ 3)</a:t>
            </a:r>
          </a:p>
          <a:p>
            <a:pPr>
              <a:buFont typeface="Wingdings" panose="05000000000000000000" pitchFamily="2" charset="2"/>
              <a:buChar char="ü"/>
            </a:pPr>
            <a:r>
              <a:rPr lang="pl-PL" sz="2000" dirty="0"/>
              <a:t>art. 197 kk zgwałcenie typ podstawowy (§ 1) typy kwalifikowane (§ 3, 4 lub 5)</a:t>
            </a:r>
          </a:p>
          <a:p>
            <a:pPr>
              <a:buFont typeface="Wingdings" panose="05000000000000000000" pitchFamily="2" charset="2"/>
              <a:buChar char="ü"/>
            </a:pPr>
            <a:r>
              <a:rPr lang="pl-PL" sz="2000" dirty="0"/>
              <a:t>art. 223§2 kk czynna napaść typ kwalifikowany </a:t>
            </a:r>
          </a:p>
          <a:p>
            <a:pPr>
              <a:buFont typeface="Wingdings" panose="05000000000000000000" pitchFamily="2" charset="2"/>
              <a:buChar char="ü"/>
            </a:pPr>
            <a:r>
              <a:rPr lang="pl-PL" sz="2000" dirty="0"/>
              <a:t>art. 252§1 lub 2 kk wzięcie zakładnika typ podstawowy i kwalifikowany</a:t>
            </a:r>
          </a:p>
          <a:p>
            <a:pPr>
              <a:buFont typeface="Wingdings" panose="05000000000000000000" pitchFamily="2" charset="2"/>
              <a:buChar char="ü"/>
            </a:pPr>
            <a:r>
              <a:rPr lang="pl-PL" sz="2000" dirty="0"/>
              <a:t>art. 280 kk rozbój</a:t>
            </a:r>
          </a:p>
          <a:p>
            <a:pPr marL="0" indent="0">
              <a:buNone/>
            </a:pPr>
            <a:endParaRPr lang="pl-PL" sz="2000" dirty="0"/>
          </a:p>
          <a:p>
            <a:pPr>
              <a:buFont typeface="Wingdings" panose="05000000000000000000" pitchFamily="2" charset="2"/>
              <a:buChar char="Ø"/>
            </a:pPr>
            <a:r>
              <a:rPr lang="pl-PL" sz="2000" dirty="0"/>
              <a:t>przesłana materialna</a:t>
            </a:r>
          </a:p>
          <a:p>
            <a:pPr algn="just">
              <a:buFont typeface="Wingdings" panose="05000000000000000000" pitchFamily="2" charset="2"/>
              <a:buChar char="ü"/>
            </a:pPr>
            <a:r>
              <a:rPr lang="pl-PL" sz="2000" dirty="0"/>
              <a:t>okoliczności sprawy, stopień rozwoju sprawcy , jego właściwości i warunki osobiste,</a:t>
            </a:r>
          </a:p>
          <a:p>
            <a:pPr algn="just">
              <a:buFont typeface="Wingdings" panose="05000000000000000000" pitchFamily="2" charset="2"/>
              <a:buChar char="ü"/>
            </a:pPr>
            <a:r>
              <a:rPr lang="pl-PL" sz="2000" dirty="0"/>
              <a:t>poprzednio stosowane środki wychowawcze lub poprawcze okazały się bezskuteczne</a:t>
            </a:r>
          </a:p>
          <a:p>
            <a:pPr marL="0" indent="0">
              <a:buNone/>
            </a:pPr>
            <a:endParaRPr lang="pl-PL" sz="2000" dirty="0"/>
          </a:p>
          <a:p>
            <a:pPr marL="0" indent="0">
              <a:buNone/>
            </a:pPr>
            <a:endParaRPr lang="pl-PL" sz="2000" dirty="0"/>
          </a:p>
          <a:p>
            <a:pPr>
              <a:buFont typeface="Wingdings" panose="05000000000000000000" pitchFamily="2" charset="2"/>
              <a:buChar char="§"/>
            </a:pPr>
            <a:endParaRPr lang="pl-PL" sz="2000" dirty="0"/>
          </a:p>
          <a:p>
            <a:pPr>
              <a:buFont typeface="Wingdings" panose="05000000000000000000" pitchFamily="2" charset="2"/>
              <a:buChar char="§"/>
            </a:pPr>
            <a:endParaRPr lang="pl-PL" sz="2400" dirty="0"/>
          </a:p>
        </p:txBody>
      </p:sp>
    </p:spTree>
    <p:extLst>
      <p:ext uri="{BB962C8B-B14F-4D97-AF65-F5344CB8AC3E}">
        <p14:creationId xmlns:p14="http://schemas.microsoft.com/office/powerpoint/2010/main" val="4184998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r>
              <a:rPr lang="pl-PL" sz="2800" b="1" dirty="0"/>
              <a:t>Kara</a:t>
            </a:r>
          </a:p>
        </p:txBody>
      </p:sp>
      <p:sp>
        <p:nvSpPr>
          <p:cNvPr id="3" name="Symbol zastępczy zawartości 2"/>
          <p:cNvSpPr>
            <a:spLocks noGrp="1"/>
          </p:cNvSpPr>
          <p:nvPr>
            <p:ph idx="1"/>
          </p:nvPr>
        </p:nvSpPr>
        <p:spPr>
          <a:xfrm>
            <a:off x="457200" y="1124744"/>
            <a:ext cx="8229600" cy="5001419"/>
          </a:xfrm>
        </p:spPr>
        <p:txBody>
          <a:bodyPr/>
          <a:lstStyle/>
          <a:p>
            <a:pPr>
              <a:buFont typeface="Wingdings" panose="05000000000000000000" pitchFamily="2" charset="2"/>
              <a:buChar char="Ø"/>
            </a:pPr>
            <a:r>
              <a:rPr lang="pl-PL" dirty="0"/>
              <a:t> </a:t>
            </a:r>
            <a:r>
              <a:rPr lang="pl-PL" sz="2200" dirty="0"/>
              <a:t>w wypadku określonym w </a:t>
            </a:r>
            <a:r>
              <a:rPr lang="pl-PL" sz="2200" b="1" dirty="0"/>
              <a:t>art. 10§2 </a:t>
            </a:r>
            <a:r>
              <a:rPr lang="pl-PL" sz="2200" dirty="0"/>
              <a:t>kk kara nie może przekraczać 2/3 górnej granicy ustawowego zagrożenia przewidzianego za przypisane sprawcy przestępstwo, które nie jest zagrożone karą dożywotniego pozbawienia wolności</a:t>
            </a:r>
          </a:p>
          <a:p>
            <a:pPr marL="0" indent="0">
              <a:buNone/>
            </a:pPr>
            <a:endParaRPr lang="pl-PL" sz="2200" dirty="0"/>
          </a:p>
          <a:p>
            <a:pPr>
              <a:buFont typeface="Wingdings" panose="05000000000000000000" pitchFamily="2" charset="2"/>
              <a:buChar char="Ø"/>
            </a:pPr>
            <a:r>
              <a:rPr lang="pl-PL" sz="2200" dirty="0"/>
              <a:t>w wypadkach określonych w  </a:t>
            </a:r>
            <a:r>
              <a:rPr lang="pl-PL" sz="2200" b="1" dirty="0"/>
              <a:t>art. 10 §2 i 2a </a:t>
            </a:r>
            <a:r>
              <a:rPr lang="pl-PL" sz="2200" dirty="0"/>
              <a:t>sąd może zastosować nadzwyczajne łagodzenie kary</a:t>
            </a:r>
          </a:p>
          <a:p>
            <a:pPr marL="0" indent="0">
              <a:buNone/>
            </a:pPr>
            <a:endParaRPr lang="pl-PL" sz="2200" dirty="0"/>
          </a:p>
          <a:p>
            <a:pPr>
              <a:buFont typeface="Wingdings" panose="05000000000000000000" pitchFamily="2" charset="2"/>
              <a:buChar char="Ø"/>
            </a:pPr>
            <a:r>
              <a:rPr lang="pl-PL" sz="2200" dirty="0"/>
              <a:t>wobec sprawcy który w czasie popełnienia przestępstwa </a:t>
            </a:r>
            <a:r>
              <a:rPr lang="pl-PL" sz="2200" b="1" dirty="0"/>
              <a:t>nie ukończył 18 lat</a:t>
            </a:r>
            <a:r>
              <a:rPr lang="pl-PL" sz="2200" dirty="0"/>
              <a:t> nie orzeka się kary dożywotniego pozbawienia wolności (art. 54 kk) </a:t>
            </a:r>
          </a:p>
          <a:p>
            <a:pPr>
              <a:buFont typeface="Wingdings" panose="05000000000000000000" pitchFamily="2" charset="2"/>
              <a:buChar char="Ø"/>
            </a:pPr>
            <a:endParaRPr lang="pl-PL" sz="2400" dirty="0"/>
          </a:p>
        </p:txBody>
      </p:sp>
    </p:spTree>
    <p:extLst>
      <p:ext uri="{BB962C8B-B14F-4D97-AF65-F5344CB8AC3E}">
        <p14:creationId xmlns:p14="http://schemas.microsoft.com/office/powerpoint/2010/main" val="3761635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b="1" dirty="0"/>
              <a:t>Odpowiedzialność sprawcy po ukończeniu 17 lat a przed ukończeniem 18 lat</a:t>
            </a:r>
          </a:p>
        </p:txBody>
      </p:sp>
      <p:sp>
        <p:nvSpPr>
          <p:cNvPr id="3" name="Symbol zastępczy zawartości 2"/>
          <p:cNvSpPr>
            <a:spLocks noGrp="1"/>
          </p:cNvSpPr>
          <p:nvPr>
            <p:ph idx="1"/>
          </p:nvPr>
        </p:nvSpPr>
        <p:spPr/>
        <p:txBody>
          <a:bodyPr/>
          <a:lstStyle/>
          <a:p>
            <a:pPr>
              <a:buFont typeface="Wingdings" panose="05000000000000000000" pitchFamily="2" charset="2"/>
              <a:buChar char="Ø"/>
            </a:pPr>
            <a:r>
              <a:rPr lang="pl-PL" sz="2400" dirty="0"/>
              <a:t>tylko w przypadku </a:t>
            </a:r>
            <a:r>
              <a:rPr lang="pl-PL" sz="2400" b="1" dirty="0"/>
              <a:t>występku</a:t>
            </a:r>
          </a:p>
          <a:p>
            <a:pPr marL="0" indent="0">
              <a:buNone/>
            </a:pPr>
            <a:endParaRPr lang="pl-PL" sz="2400" dirty="0"/>
          </a:p>
          <a:p>
            <a:pPr>
              <a:buFont typeface="Wingdings" panose="05000000000000000000" pitchFamily="2" charset="2"/>
              <a:buChar char="ü"/>
            </a:pPr>
            <a:r>
              <a:rPr lang="pl-PL" sz="2400" dirty="0"/>
              <a:t>zamiast kary stosuje się</a:t>
            </a:r>
            <a:r>
              <a:rPr lang="pl-PL" sz="2400" b="1" dirty="0"/>
              <a:t> środki wychowawcze, lecznicze, poprawcze </a:t>
            </a:r>
            <a:r>
              <a:rPr lang="pl-PL" sz="2400" dirty="0"/>
              <a:t>przewidziane dla nieletnich</a:t>
            </a:r>
          </a:p>
          <a:p>
            <a:pPr marL="0" indent="0">
              <a:buNone/>
            </a:pPr>
            <a:endParaRPr lang="pl-PL" sz="2400" dirty="0"/>
          </a:p>
          <a:p>
            <a:pPr>
              <a:buFont typeface="Wingdings" panose="05000000000000000000" pitchFamily="2" charset="2"/>
              <a:buChar char="ü"/>
            </a:pPr>
            <a:r>
              <a:rPr lang="pl-PL" sz="2400" dirty="0"/>
              <a:t>jeżeli okoliczności sprawy, stopień rozwoju sprawcy jego właściwości i warunki  osobiste za tym przemawiają </a:t>
            </a:r>
          </a:p>
          <a:p>
            <a:pPr marL="0" indent="0">
              <a:buNone/>
            </a:pPr>
            <a:endParaRPr lang="pl-PL" sz="2400" dirty="0"/>
          </a:p>
        </p:txBody>
      </p:sp>
    </p:spTree>
    <p:extLst>
      <p:ext uri="{BB962C8B-B14F-4D97-AF65-F5344CB8AC3E}">
        <p14:creationId xmlns:p14="http://schemas.microsoft.com/office/powerpoint/2010/main" val="386519946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2644</Words>
  <Application>Microsoft Office PowerPoint</Application>
  <PresentationFormat>Pokaz na ekranie (4:3)</PresentationFormat>
  <Paragraphs>245</Paragraphs>
  <Slides>43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43</vt:i4>
      </vt:variant>
    </vt:vector>
  </HeadingPairs>
  <TitlesOfParts>
    <vt:vector size="47" baseType="lpstr">
      <vt:lpstr>Arial</vt:lpstr>
      <vt:lpstr>Calibri</vt:lpstr>
      <vt:lpstr>Wingdings</vt:lpstr>
      <vt:lpstr>Motyw pakietu Office</vt:lpstr>
      <vt:lpstr>Nauka o przestępstwie</vt:lpstr>
      <vt:lpstr>Ustawowe znamiona przestępstwa </vt:lpstr>
      <vt:lpstr>Przedmiot</vt:lpstr>
      <vt:lpstr>Podmiot przestępstwa  (art. 10 kk)</vt:lpstr>
      <vt:lpstr>Odpowiedzialność za czyn zabroniony  po ukończeniu 14 lat a przed ukończeniem 15 lat</vt:lpstr>
      <vt:lpstr>Odpowiedzialność nieletnich  (15 – 17 lat) art. 10§ 2 i 3 kk</vt:lpstr>
      <vt:lpstr> </vt:lpstr>
      <vt:lpstr>Kara</vt:lpstr>
      <vt:lpstr>Odpowiedzialność sprawcy po ukończeniu 17 lat a przed ukończeniem 18 lat</vt:lpstr>
      <vt:lpstr>Teza Wyroku Sądu Apelacyjnego w Krakowie - II Wydział Karny z dnia 5 listopada 2008 r., II AKa 87/08, Legalis</vt:lpstr>
      <vt:lpstr>Młodociany art. 115§10 kk</vt:lpstr>
      <vt:lpstr>Podział przestępstw ze względu na podmiot</vt:lpstr>
      <vt:lpstr>Znamiona strony przedmiotowej</vt:lpstr>
      <vt:lpstr>Związek przyczynowy</vt:lpstr>
      <vt:lpstr>Związek przyczynowy</vt:lpstr>
      <vt:lpstr>Teoria równowartości warunków (ekwiwalencji)</vt:lpstr>
      <vt:lpstr>Teoria przeciętnego związku przyczynowego (adekwatna)</vt:lpstr>
      <vt:lpstr>Teoria relewancji </vt:lpstr>
      <vt:lpstr>Teoria obiektywnego przypisania skutku</vt:lpstr>
      <vt:lpstr>Teza Wyroku Sądu Apelacyjnego w Gdańsku - II Wydział Karny z dnia 20 września 2012 r. II AKa 305/12, Legalis </vt:lpstr>
      <vt:lpstr>Znamiona szczególne (modalne)</vt:lpstr>
      <vt:lpstr>Podział przestępstw </vt:lpstr>
      <vt:lpstr>Podział przestępstw</vt:lpstr>
      <vt:lpstr> Podział przestępstw</vt:lpstr>
      <vt:lpstr>Strona podmiotowa</vt:lpstr>
      <vt:lpstr>Strona podmiotowa </vt:lpstr>
      <vt:lpstr>Zamiar</vt:lpstr>
      <vt:lpstr>Umyślność - zamiar bezpośredni </vt:lpstr>
      <vt:lpstr>Zamiar</vt:lpstr>
      <vt:lpstr>Zamiar bezpośredni</vt:lpstr>
      <vt:lpstr>Zamiar</vt:lpstr>
      <vt:lpstr>Zamiar ewentualny </vt:lpstr>
      <vt:lpstr>Wyrok SA w Katowicach z 5.6.2007 r., II Aka 426/06 OSAK 2007, nr 3 </vt:lpstr>
      <vt:lpstr>Prezentacja programu PowerPoint</vt:lpstr>
      <vt:lpstr>Prezentacja programu PowerPoint</vt:lpstr>
      <vt:lpstr>Zamiar</vt:lpstr>
      <vt:lpstr>Strona podmiotowa </vt:lpstr>
      <vt:lpstr>Nieumyślność </vt:lpstr>
      <vt:lpstr> Wyrok Sądu Najwyższego - Izba Karna z dnia 1 lutego 2006 r. V KK 226/05, Legalis </vt:lpstr>
      <vt:lpstr>Nieumyślność</vt:lpstr>
      <vt:lpstr>Wyrok  Sądu Apelacyjnego w Warszawie - II Wydział Karny z dnia 8 marca 2017 r. II AKa 361/16, Legalis </vt:lpstr>
      <vt:lpstr>Nieumyślność</vt:lpstr>
      <vt:lpstr>Wyrok Sądu Najwyższego - Izba Wojskowa z dnia 3 sierpnia 2006 r. WA 23/06, Legalis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Nauka o przestępstwie</dc:title>
  <dc:creator>grazyna</dc:creator>
  <cp:lastModifiedBy>Laskowska Katarzyna</cp:lastModifiedBy>
  <cp:revision>62</cp:revision>
  <dcterms:created xsi:type="dcterms:W3CDTF">2020-11-05T14:11:12Z</dcterms:created>
  <dcterms:modified xsi:type="dcterms:W3CDTF">2023-01-04T17:59:11Z</dcterms:modified>
</cp:coreProperties>
</file>