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 id="2147483866" r:id="rId2"/>
  </p:sldMasterIdLst>
  <p:sldIdLst>
    <p:sldId id="256" r:id="rId3"/>
    <p:sldId id="257" r:id="rId4"/>
    <p:sldId id="258" r:id="rId5"/>
    <p:sldId id="310" r:id="rId6"/>
    <p:sldId id="298" r:id="rId7"/>
    <p:sldId id="259" r:id="rId8"/>
    <p:sldId id="313" r:id="rId9"/>
    <p:sldId id="315" r:id="rId10"/>
    <p:sldId id="314" r:id="rId11"/>
    <p:sldId id="260" r:id="rId12"/>
    <p:sldId id="316" r:id="rId13"/>
    <p:sldId id="261" r:id="rId14"/>
    <p:sldId id="293" r:id="rId15"/>
    <p:sldId id="262" r:id="rId16"/>
    <p:sldId id="317" r:id="rId17"/>
    <p:sldId id="294" r:id="rId18"/>
    <p:sldId id="295" r:id="rId19"/>
    <p:sldId id="296" r:id="rId20"/>
    <p:sldId id="318" r:id="rId21"/>
    <p:sldId id="319" r:id="rId22"/>
    <p:sldId id="297" r:id="rId23"/>
    <p:sldId id="299" r:id="rId24"/>
    <p:sldId id="289" r:id="rId25"/>
    <p:sldId id="263" r:id="rId26"/>
    <p:sldId id="300" r:id="rId27"/>
    <p:sldId id="312" r:id="rId28"/>
    <p:sldId id="301" r:id="rId29"/>
    <p:sldId id="320" r:id="rId30"/>
    <p:sldId id="302" r:id="rId31"/>
    <p:sldId id="321" r:id="rId32"/>
    <p:sldId id="322" r:id="rId33"/>
    <p:sldId id="311" r:id="rId34"/>
    <p:sldId id="303" r:id="rId35"/>
    <p:sldId id="265" r:id="rId36"/>
    <p:sldId id="323" r:id="rId37"/>
    <p:sldId id="324" r:id="rId38"/>
    <p:sldId id="304" r:id="rId39"/>
    <p:sldId id="305" r:id="rId40"/>
    <p:sldId id="306" r:id="rId41"/>
    <p:sldId id="307" r:id="rId42"/>
    <p:sldId id="326" r:id="rId43"/>
    <p:sldId id="309" r:id="rId44"/>
    <p:sldId id="327" r:id="rId45"/>
    <p:sldId id="272" r:id="rId46"/>
    <p:sldId id="325"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4" autoAdjust="0"/>
    <p:restoredTop sz="94660"/>
  </p:normalViewPr>
  <p:slideViewPr>
    <p:cSldViewPr snapToGrid="0">
      <p:cViewPr varScale="1">
        <p:scale>
          <a:sx n="114" d="100"/>
          <a:sy n="114" d="100"/>
        </p:scale>
        <p:origin x="52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1B45FE92-9CBD-4958-8F87-6CBCFA1A39B0}"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269918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3593854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289520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pl-PL"/>
              <a:t>Kliknij, aby edytować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a:xfrm>
            <a:off x="5332412" y="5883275"/>
            <a:ext cx="4324044" cy="365125"/>
          </a:xfrm>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610892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951856" y="5867131"/>
            <a:ext cx="551167" cy="365125"/>
          </a:xfrm>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4104964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3398775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pl-PL"/>
              <a:t>Kliknij, aby edytować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A8BF9496-098F-46EA-8FF6-111C180F6ED0}" type="datetimeFigureOut">
              <a:rPr lang="pl-PL" smtClean="0"/>
              <a:t>03.01.2023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405653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8BF9496-098F-46EA-8FF6-111C180F6ED0}" type="datetimeFigureOut">
              <a:rPr lang="pl-PL" smtClean="0"/>
              <a:t>03.01.2023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3195058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A8BF9496-098F-46EA-8FF6-111C180F6ED0}" type="datetimeFigureOut">
              <a:rPr lang="pl-PL" smtClean="0"/>
              <a:t>03.01.2023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3878769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F9496-098F-46EA-8FF6-111C180F6ED0}" type="datetimeFigureOut">
              <a:rPr lang="pl-PL" smtClean="0"/>
              <a:t>03.01.2023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4211948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pl-PL"/>
              <a:t>Kliknij, aby edytować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A8BF9496-098F-46EA-8FF6-111C180F6ED0}" type="datetimeFigureOut">
              <a:rPr lang="pl-PL" smtClean="0"/>
              <a:t>03.01.2023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2967420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Kliknij, aby edytować styl</a:t>
            </a:r>
            <a:endParaRPr lang="en-US" dirty="0"/>
          </a:p>
        </p:txBody>
      </p:sp>
      <p:sp>
        <p:nvSpPr>
          <p:cNvPr id="3" name="Content Placeholder 2"/>
          <p:cNvSpPr>
            <a:spLocks noGrp="1"/>
          </p:cNvSpPr>
          <p:nvPr>
            <p:ph idx="1"/>
          </p:nvPr>
        </p:nvSpPr>
        <p:spPr/>
        <p:txBody>
          <a:bodyPr/>
          <a:lstStyle>
            <a:lvl1pPr algn="just">
              <a:defRPr/>
            </a:lvl1pPr>
            <a:lvl2pPr algn="just">
              <a:defRPr/>
            </a:lvl2pPr>
            <a:lvl3pPr algn="just">
              <a:defRPr/>
            </a:lvl3pPr>
            <a:lvl4pPr algn="just">
              <a:defRPr/>
            </a:lvl4pPr>
            <a:lvl5pPr algn="just">
              <a:defRPr/>
            </a:lvl5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2998118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A8BF9496-098F-46EA-8FF6-111C180F6ED0}" type="datetimeFigureOut">
              <a:rPr lang="pl-PL" smtClean="0"/>
              <a:t>03.01.2023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15012238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A8BF9496-098F-46EA-8FF6-111C180F6ED0}" type="datetimeFigureOut">
              <a:rPr lang="pl-PL" smtClean="0"/>
              <a:t>03.01.2023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4226394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pl-PL"/>
              <a:t>Kliknij, aby edytować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39065583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22041648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l-PL"/>
              <a:t>Kliknij, aby edytować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13482191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9056841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1778160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9270441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1091662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8BF9496-098F-46EA-8FF6-111C180F6ED0}" type="datetimeFigureOut">
              <a:rPr lang="pl-PL" smtClean="0"/>
              <a:t>03.01.2023</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1B45FE92-9CBD-4958-8F87-6CBCFA1A39B0}"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1681089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A8BF9496-098F-46EA-8FF6-111C180F6ED0}" type="datetimeFigureOut">
              <a:rPr lang="pl-PL" smtClean="0"/>
              <a:t>03.01.2023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86556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8BF9496-098F-46EA-8FF6-111C180F6ED0}" type="datetimeFigureOut">
              <a:rPr lang="pl-PL" smtClean="0"/>
              <a:t>03.01.2023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1948068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A8BF9496-098F-46EA-8FF6-111C180F6ED0}" type="datetimeFigureOut">
              <a:rPr lang="pl-PL" smtClean="0"/>
              <a:t>03.01.2023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3704867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F9496-098F-46EA-8FF6-111C180F6ED0}" type="datetimeFigureOut">
              <a:rPr lang="pl-PL" smtClean="0"/>
              <a:t>03.01.2023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B45FE92-9CBD-4958-8F87-6CBCFA1A39B0}" type="slidenum">
              <a:rPr lang="pl-PL" smtClean="0"/>
              <a:t>‹#›</a:t>
            </a:fld>
            <a:endParaRPr lang="pl-PL"/>
          </a:p>
        </p:txBody>
      </p:sp>
    </p:spTree>
    <p:extLst>
      <p:ext uri="{BB962C8B-B14F-4D97-AF65-F5344CB8AC3E}">
        <p14:creationId xmlns:p14="http://schemas.microsoft.com/office/powerpoint/2010/main" val="244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8BF9496-098F-46EA-8FF6-111C180F6ED0}" type="datetimeFigureOut">
              <a:rPr lang="pl-PL" smtClean="0"/>
              <a:t>03.01.2023</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B45FE92-9CBD-4958-8F87-6CBCFA1A39B0}"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10933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8BF9496-098F-46EA-8FF6-111C180F6ED0}" type="datetimeFigureOut">
              <a:rPr lang="pl-PL" smtClean="0"/>
              <a:t>03.01.2023</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B45FE92-9CBD-4958-8F87-6CBCFA1A39B0}"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53909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8BF9496-098F-46EA-8FF6-111C180F6ED0}" type="datetimeFigureOut">
              <a:rPr lang="pl-PL" smtClean="0"/>
              <a:t>03.01.2023</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1B45FE92-9CBD-4958-8F87-6CBCFA1A39B0}"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76403475"/>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8BF9496-098F-46EA-8FF6-111C180F6ED0}" type="datetimeFigureOut">
              <a:rPr lang="pl-PL" smtClean="0"/>
              <a:t>03.01.2023</a:t>
            </a:fld>
            <a:endParaRPr lang="pl-PL"/>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pl-PL"/>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B45FE92-9CBD-4958-8F87-6CBCFA1A39B0}" type="slidenum">
              <a:rPr lang="pl-PL" smtClean="0"/>
              <a:t>‹#›</a:t>
            </a:fld>
            <a:endParaRPr lang="pl-PL"/>
          </a:p>
        </p:txBody>
      </p:sp>
    </p:spTree>
    <p:extLst>
      <p:ext uri="{BB962C8B-B14F-4D97-AF65-F5344CB8AC3E}">
        <p14:creationId xmlns:p14="http://schemas.microsoft.com/office/powerpoint/2010/main" val="2217161133"/>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 id="2147483879" r:id="rId13"/>
    <p:sldLayoutId id="2147483880" r:id="rId14"/>
    <p:sldLayoutId id="2147483881" r:id="rId15"/>
    <p:sldLayoutId id="2147483882" r:id="rId16"/>
    <p:sldLayoutId id="214748388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2843784" y="1188720"/>
            <a:ext cx="8503920" cy="2185416"/>
          </a:xfrm>
        </p:spPr>
        <p:txBody>
          <a:bodyPr>
            <a:noAutofit/>
          </a:bodyPr>
          <a:lstStyle/>
          <a:p>
            <a:pPr algn="l">
              <a:lnSpc>
                <a:spcPct val="130000"/>
              </a:lnSpc>
              <a:spcAft>
                <a:spcPts val="1200"/>
              </a:spcAft>
            </a:pPr>
            <a:r>
              <a:rPr lang="pl-PL" sz="4500" b="1" dirty="0">
                <a:latin typeface="Times New Roman"/>
                <a:cs typeface="Times New Roman"/>
              </a:rPr>
              <a:t>ZBIEG PRZESTĘPSTW </a:t>
            </a:r>
            <a:br>
              <a:rPr lang="pl-PL" sz="4500" b="1" dirty="0">
                <a:latin typeface="Times New Roman"/>
                <a:cs typeface="Times New Roman"/>
              </a:rPr>
            </a:br>
            <a:r>
              <a:rPr lang="pl-PL" sz="4500" b="1" dirty="0">
                <a:latin typeface="Times New Roman"/>
                <a:cs typeface="Times New Roman"/>
              </a:rPr>
              <a:t>I ZBIEG PRZEPISÓW USTAWY</a:t>
            </a:r>
            <a:endParaRPr lang="pl-PL" sz="4500" dirty="0">
              <a:latin typeface="Times New Roman"/>
              <a:cs typeface="Times New Roman"/>
            </a:endParaRPr>
          </a:p>
        </p:txBody>
      </p:sp>
      <p:sp>
        <p:nvSpPr>
          <p:cNvPr id="3" name="Podtytuł 2"/>
          <p:cNvSpPr>
            <a:spLocks noGrp="1"/>
          </p:cNvSpPr>
          <p:nvPr>
            <p:ph type="subTitle" idx="1"/>
          </p:nvPr>
        </p:nvSpPr>
        <p:spPr>
          <a:xfrm>
            <a:off x="5644896" y="4195296"/>
            <a:ext cx="6547104" cy="1103085"/>
          </a:xfrm>
        </p:spPr>
        <p:txBody>
          <a:bodyPr>
            <a:normAutofit/>
          </a:bodyPr>
          <a:lstStyle/>
          <a:p>
            <a:pPr lvl="8" algn="l">
              <a:lnSpc>
                <a:spcPct val="200000"/>
              </a:lnSpc>
            </a:pPr>
            <a:r>
              <a:rPr lang="pl-PL" sz="1700" dirty="0">
                <a:solidFill>
                  <a:schemeClr val="tx1"/>
                </a:solidFill>
                <a:latin typeface="Garamond" panose="02020404030301010803" pitchFamily="18" charset="0"/>
              </a:rPr>
              <a:t>Opracowała: </a:t>
            </a:r>
          </a:p>
          <a:p>
            <a:pPr lvl="8" algn="l"/>
            <a:r>
              <a:rPr lang="pl-PL" sz="1700" dirty="0">
                <a:solidFill>
                  <a:schemeClr val="tx1"/>
                </a:solidFill>
                <a:latin typeface="Garamond" panose="02020404030301010803" pitchFamily="18" charset="0"/>
              </a:rPr>
              <a:t>Dr Emilia M. Truskolaska</a:t>
            </a:r>
          </a:p>
          <a:p>
            <a:pPr algn="l"/>
            <a:endParaRPr lang="pl-PL" dirty="0"/>
          </a:p>
        </p:txBody>
      </p:sp>
      <p:sp>
        <p:nvSpPr>
          <p:cNvPr id="4" name="PoleTekstowe 3"/>
          <p:cNvSpPr txBox="1"/>
          <p:nvPr/>
        </p:nvSpPr>
        <p:spPr>
          <a:xfrm>
            <a:off x="8506033" y="6110127"/>
            <a:ext cx="184666" cy="292388"/>
          </a:xfrm>
          <a:prstGeom prst="rect">
            <a:avLst/>
          </a:prstGeom>
          <a:noFill/>
        </p:spPr>
        <p:txBody>
          <a:bodyPr wrap="none" rtlCol="0">
            <a:spAutoFit/>
          </a:bodyPr>
          <a:lstStyle/>
          <a:p>
            <a:pPr algn="ctr"/>
            <a:endParaRPr lang="pl-PL" sz="1300" dirty="0">
              <a:latin typeface="Times New Roman"/>
              <a:cs typeface="Times New Roman"/>
            </a:endParaRPr>
          </a:p>
        </p:txBody>
      </p:sp>
    </p:spTree>
    <p:extLst>
      <p:ext uri="{BB962C8B-B14F-4D97-AF65-F5344CB8AC3E}">
        <p14:creationId xmlns:p14="http://schemas.microsoft.com/office/powerpoint/2010/main" val="1871811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71600" y="685800"/>
            <a:ext cx="9601200" cy="978408"/>
          </a:xfrm>
        </p:spPr>
        <p:txBody>
          <a:bodyPr>
            <a:normAutofit/>
          </a:bodyPr>
          <a:lstStyle/>
          <a:p>
            <a:pPr algn="ctr"/>
            <a:r>
              <a:rPr lang="pl-PL" sz="5000" b="1" dirty="0"/>
              <a:t>4. Czyn ciągły</a:t>
            </a:r>
            <a:endParaRPr lang="pl-PL" sz="5000" dirty="0"/>
          </a:p>
        </p:txBody>
      </p:sp>
      <p:sp>
        <p:nvSpPr>
          <p:cNvPr id="3" name="Symbol zastępczy zawartości 2"/>
          <p:cNvSpPr>
            <a:spLocks noGrp="1"/>
          </p:cNvSpPr>
          <p:nvPr>
            <p:ph idx="1"/>
          </p:nvPr>
        </p:nvSpPr>
        <p:spPr>
          <a:xfrm>
            <a:off x="1371600" y="2084832"/>
            <a:ext cx="9747504" cy="3977640"/>
          </a:xfrm>
        </p:spPr>
        <p:txBody>
          <a:bodyPr>
            <a:normAutofit/>
          </a:bodyPr>
          <a:lstStyle/>
          <a:p>
            <a:pPr marL="0" indent="0">
              <a:lnSpc>
                <a:spcPct val="110000"/>
              </a:lnSpc>
              <a:spcAft>
                <a:spcPts val="800"/>
              </a:spcAft>
              <a:buNone/>
            </a:pPr>
            <a:r>
              <a:rPr lang="pl-PL" b="1" i="1" dirty="0">
                <a:latin typeface="Times New Roman"/>
                <a:cs typeface="Times New Roman"/>
              </a:rPr>
              <a:t>Art. 12. Czyn ciągły</a:t>
            </a:r>
            <a:endParaRPr lang="pl-PL" dirty="0">
              <a:latin typeface="Times New Roman"/>
              <a:cs typeface="Times New Roman"/>
            </a:endParaRPr>
          </a:p>
          <a:p>
            <a:pPr marL="0" indent="0">
              <a:lnSpc>
                <a:spcPct val="110000"/>
              </a:lnSpc>
              <a:spcAft>
                <a:spcPts val="800"/>
              </a:spcAft>
              <a:buNone/>
            </a:pPr>
            <a:r>
              <a:rPr lang="pl-PL" b="1" i="1" dirty="0">
                <a:latin typeface="Times New Roman"/>
                <a:cs typeface="Times New Roman"/>
              </a:rPr>
              <a:t>§  1.</a:t>
            </a:r>
            <a:r>
              <a:rPr lang="pl-PL" i="1" dirty="0">
                <a:latin typeface="Times New Roman"/>
                <a:cs typeface="Times New Roman"/>
              </a:rPr>
              <a:t> 	Dwa lub więcej zachowań, podjętych w krótkich odstępach czasu w wykonaniu z góry powziętego zamiaru, uważa się za jeden czyn zabroniony; jeżeli przedmiotem zamachu jest dobro osobiste, warunkiem uznania wielości zachowań za jeden czyn zabroniony jest tożsamość pokrzywdzonego.</a:t>
            </a:r>
            <a:endParaRPr lang="pl-PL" dirty="0">
              <a:latin typeface="Times New Roman"/>
              <a:cs typeface="Times New Roman"/>
            </a:endParaRPr>
          </a:p>
          <a:p>
            <a:pPr marL="0" indent="0">
              <a:lnSpc>
                <a:spcPct val="110000"/>
              </a:lnSpc>
              <a:spcAft>
                <a:spcPts val="800"/>
              </a:spcAft>
              <a:buNone/>
            </a:pPr>
            <a:r>
              <a:rPr lang="pl-PL" b="1" i="1" dirty="0">
                <a:latin typeface="Times New Roman"/>
                <a:cs typeface="Times New Roman"/>
              </a:rPr>
              <a:t>§  2.</a:t>
            </a:r>
            <a:r>
              <a:rPr lang="pl-PL" i="1" dirty="0">
                <a:latin typeface="Times New Roman"/>
                <a:cs typeface="Times New Roman"/>
              </a:rPr>
              <a:t> 	Odpowiada jak za jeden czyn zabroniony wyczerpujący znamiona przestępstwa ten, kto w krótkich odstępach czasu, przy wykorzystaniu tej samej albo takiej samej sposobności lub w podobny sposób popełnia dwa lub więcej umyślnych wykroczeń przeciwko mieniu, jeżeli łączna wartość mienia uzasadnia odpowiedzialność za przestępstwo.</a:t>
            </a:r>
            <a:endParaRPr lang="pl-PL" dirty="0">
              <a:latin typeface="Times New Roman"/>
              <a:cs typeface="Times New Roman"/>
            </a:endParaRPr>
          </a:p>
          <a:p>
            <a:pPr marL="0" indent="0">
              <a:lnSpc>
                <a:spcPct val="110000"/>
              </a:lnSpc>
              <a:spcAft>
                <a:spcPts val="800"/>
              </a:spcAft>
              <a:buNone/>
            </a:pPr>
            <a:endParaRPr lang="pl-PL" sz="1900" dirty="0">
              <a:latin typeface="Times New Roman"/>
              <a:cs typeface="Times New Roman"/>
            </a:endParaRPr>
          </a:p>
        </p:txBody>
      </p:sp>
    </p:spTree>
    <p:extLst>
      <p:ext uri="{BB962C8B-B14F-4D97-AF65-F5344CB8AC3E}">
        <p14:creationId xmlns:p14="http://schemas.microsoft.com/office/powerpoint/2010/main" val="3818322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ISTOTA CZYNU CIĄGŁEGO</a:t>
            </a:r>
          </a:p>
        </p:txBody>
      </p:sp>
      <p:sp>
        <p:nvSpPr>
          <p:cNvPr id="3" name="Symbol zastępczy zawartości 2"/>
          <p:cNvSpPr>
            <a:spLocks noGrp="1"/>
          </p:cNvSpPr>
          <p:nvPr>
            <p:ph idx="1"/>
          </p:nvPr>
        </p:nvSpPr>
        <p:spPr/>
        <p:txBody>
          <a:bodyPr/>
          <a:lstStyle/>
          <a:p>
            <a:r>
              <a:rPr lang="pl-PL" dirty="0">
                <a:latin typeface="Times New Roman"/>
                <a:cs typeface="Times New Roman"/>
              </a:rPr>
              <a:t>Na czyn ciągły składają się dwa zachowania lub nawet większa ich liczba.</a:t>
            </a:r>
          </a:p>
          <a:p>
            <a:r>
              <a:rPr lang="pl-PL" u="sng" dirty="0">
                <a:latin typeface="Times New Roman"/>
                <a:cs typeface="Times New Roman"/>
              </a:rPr>
              <a:t>Prokurator w akcie oskarżenia oraz sąd w wyroku nie muszą wskazywać opisu czynu wraz ze wskazaniem miejsca i czasu dokonania często bardzo wielu, rozłożonych w czasie </a:t>
            </a:r>
            <a:r>
              <a:rPr lang="pl-PL" u="sng" dirty="0" err="1">
                <a:latin typeface="Times New Roman"/>
                <a:cs typeface="Times New Roman"/>
              </a:rPr>
              <a:t>zachowań</a:t>
            </a:r>
            <a:r>
              <a:rPr lang="pl-PL" u="sng" dirty="0">
                <a:latin typeface="Times New Roman"/>
                <a:cs typeface="Times New Roman"/>
              </a:rPr>
              <a:t> zarzucanych/przypisywanych oskarżonemu.</a:t>
            </a:r>
            <a:r>
              <a:rPr lang="pl-PL" dirty="0">
                <a:latin typeface="Times New Roman"/>
                <a:cs typeface="Times New Roman"/>
              </a:rPr>
              <a:t>  </a:t>
            </a:r>
          </a:p>
        </p:txBody>
      </p:sp>
    </p:spTree>
    <p:extLst>
      <p:ext uri="{BB962C8B-B14F-4D97-AF65-F5344CB8AC3E}">
        <p14:creationId xmlns:p14="http://schemas.microsoft.com/office/powerpoint/2010/main" val="2028969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5000" b="1" dirty="0"/>
              <a:t>PRZYKŁAD</a:t>
            </a:r>
          </a:p>
        </p:txBody>
      </p:sp>
      <p:sp>
        <p:nvSpPr>
          <p:cNvPr id="3" name="Symbol zastępczy zawartości 2"/>
          <p:cNvSpPr>
            <a:spLocks noGrp="1"/>
          </p:cNvSpPr>
          <p:nvPr>
            <p:ph idx="1"/>
          </p:nvPr>
        </p:nvSpPr>
        <p:spPr>
          <a:xfrm>
            <a:off x="1371600" y="2171700"/>
            <a:ext cx="9720072" cy="3918204"/>
          </a:xfrm>
        </p:spPr>
        <p:txBody>
          <a:bodyPr>
            <a:normAutofit/>
          </a:bodyPr>
          <a:lstStyle/>
          <a:p>
            <a:pPr marL="0" indent="0">
              <a:lnSpc>
                <a:spcPct val="120000"/>
              </a:lnSpc>
              <a:spcAft>
                <a:spcPts val="1200"/>
              </a:spcAft>
              <a:buNone/>
            </a:pPr>
            <a:r>
              <a:rPr lang="pl-PL" dirty="0">
                <a:latin typeface="Times New Roman"/>
                <a:cs typeface="Times New Roman"/>
              </a:rPr>
              <a:t>O oszustwo w warunkach czynu ciągłego będzie oskarżona ekspedientka pracująca w księgarni, która w okresie – załóżmy – pięciu miesięcy, działając w celu osiągnięcia korzyści majątkowej, umyślnie wprowadziła w błąd dwudziestu klientów, sprzedając im towary po zawyżonej cenie (art. 282 k.k. w zw. z art. 12 § 1 k.k.). Posługując się konstrukcją czynu ciągłego wystarczy, że w sentencji wyroku sąd wskaże, iż ekspedientka ta (Olga S.) dopuściła się przestępstwa oszustwa na szkodę pokrzywdzonych X, Y, Z…, działając w warunkach czynu ciągłego, w czasookresie od dnia 05 lutego 2020 r. do dnia 7 czerwca 2020 r., wyrządzając tym czynem szkodę w łącznej wysokości 3.000 zł. </a:t>
            </a:r>
          </a:p>
          <a:p>
            <a:pPr marL="0" indent="0" algn="just">
              <a:lnSpc>
                <a:spcPct val="120000"/>
              </a:lnSpc>
              <a:spcAft>
                <a:spcPts val="1200"/>
              </a:spcAft>
              <a:buNone/>
            </a:pPr>
            <a:endParaRPr lang="pl-PL" sz="1900" dirty="0">
              <a:latin typeface="Times New Roman"/>
              <a:cs typeface="Times New Roman"/>
            </a:endParaRPr>
          </a:p>
        </p:txBody>
      </p:sp>
    </p:spTree>
    <p:extLst>
      <p:ext uri="{BB962C8B-B14F-4D97-AF65-F5344CB8AC3E}">
        <p14:creationId xmlns:p14="http://schemas.microsoft.com/office/powerpoint/2010/main" val="1313592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5000" b="1" dirty="0"/>
              <a:t>PRZYKŁAD</a:t>
            </a:r>
          </a:p>
        </p:txBody>
      </p:sp>
      <p:sp>
        <p:nvSpPr>
          <p:cNvPr id="3" name="Symbol zastępczy zawartości 2"/>
          <p:cNvSpPr>
            <a:spLocks noGrp="1"/>
          </p:cNvSpPr>
          <p:nvPr>
            <p:ph idx="1"/>
          </p:nvPr>
        </p:nvSpPr>
        <p:spPr>
          <a:xfrm>
            <a:off x="1371600" y="1892808"/>
            <a:ext cx="9875520" cy="4197096"/>
          </a:xfrm>
        </p:spPr>
        <p:txBody>
          <a:bodyPr>
            <a:normAutofit fontScale="92500" lnSpcReduction="10000"/>
          </a:bodyPr>
          <a:lstStyle/>
          <a:p>
            <a:pPr marL="0" indent="0">
              <a:lnSpc>
                <a:spcPct val="120000"/>
              </a:lnSpc>
              <a:spcAft>
                <a:spcPts val="1200"/>
              </a:spcAft>
              <a:buNone/>
            </a:pPr>
            <a:r>
              <a:rPr lang="pl-PL" dirty="0">
                <a:latin typeface="Times New Roman"/>
                <a:cs typeface="Times New Roman"/>
              </a:rPr>
              <a:t>Konstrukcja czynu ciągłego (12 § 1 k.k.) w zestawieniu z konstrukcją zbiegu przepisów ustawy (art. 11 § 2 k.k.): </a:t>
            </a:r>
          </a:p>
          <a:p>
            <a:pPr marL="0" indent="0">
              <a:lnSpc>
                <a:spcPct val="120000"/>
              </a:lnSpc>
              <a:spcAft>
                <a:spcPts val="1200"/>
              </a:spcAft>
              <a:buNone/>
            </a:pPr>
            <a:r>
              <a:rPr lang="pl-PL" dirty="0">
                <a:latin typeface="Times New Roman"/>
                <a:cs typeface="Times New Roman"/>
              </a:rPr>
              <a:t>,,</a:t>
            </a:r>
            <a:r>
              <a:rPr lang="pl-PL" i="1" dirty="0">
                <a:latin typeface="Times New Roman"/>
                <a:cs typeface="Times New Roman"/>
              </a:rPr>
              <a:t>w okresie od 09 lutego 2013 roku do 16 lipca 2015 roku w P. województwa (...), </a:t>
            </a:r>
            <a:r>
              <a:rPr lang="pl-PL" b="1" i="1" dirty="0">
                <a:latin typeface="Times New Roman"/>
                <a:cs typeface="Times New Roman"/>
              </a:rPr>
              <a:t>działając czynem ciągłym</a:t>
            </a:r>
            <a:r>
              <a:rPr lang="pl-PL" i="1" dirty="0">
                <a:latin typeface="Times New Roman"/>
                <a:cs typeface="Times New Roman"/>
              </a:rPr>
              <a:t> w </a:t>
            </a:r>
            <a:r>
              <a:rPr lang="pl-PL" i="1" u="sng" dirty="0">
                <a:latin typeface="Times New Roman"/>
                <a:cs typeface="Times New Roman"/>
              </a:rPr>
              <a:t>celu uzyskania korzyści majątkowej poświadczył nieprawdę, co do okoliczności mających znaczenie prawne</a:t>
            </a:r>
            <a:r>
              <a:rPr lang="pl-PL" i="1" dirty="0">
                <a:latin typeface="Times New Roman"/>
                <a:cs typeface="Times New Roman"/>
              </a:rPr>
              <a:t> w ten sposób, że będąc zatrudnionym jako lekarz Przychodni (...) (...)oraz (...) (...)Szpitala (...) imienia M. K. w P. na trzydziestu dziewięciu kolejnych receptach przeznaczonych dla pacjentów wymienionego szpitala wypisał dla siebie lekarstwa recepturowe zawierające roztwór efedryny i inne, nie będąc pacjentem tej placówki medycznej, a następnie </a:t>
            </a:r>
            <a:r>
              <a:rPr lang="pl-PL" i="1" u="sng" dirty="0">
                <a:latin typeface="Times New Roman"/>
                <a:cs typeface="Times New Roman"/>
              </a:rPr>
              <a:t>zrealizował te recepty w aptece (...) przy ul. (...) uzyskując korzyść majątkową</a:t>
            </a:r>
            <a:r>
              <a:rPr lang="pl-PL" i="1" dirty="0">
                <a:latin typeface="Times New Roman"/>
                <a:cs typeface="Times New Roman"/>
              </a:rPr>
              <a:t> w postaci nienależnej refundacji do zakupionych leków w wysokości 2.395,89 zł, czym działał na szkodę N. (...) Oddział w Ł.</a:t>
            </a:r>
            <a:r>
              <a:rPr lang="pl-PL" dirty="0">
                <a:latin typeface="Times New Roman"/>
                <a:cs typeface="Times New Roman"/>
              </a:rPr>
              <a:t>, </a:t>
            </a:r>
            <a:r>
              <a:rPr lang="pl-PL" i="1" dirty="0">
                <a:latin typeface="Times New Roman"/>
                <a:cs typeface="Times New Roman"/>
              </a:rPr>
              <a:t>tj. o czyn z art. 271 § 3 kk w zw. z art. 286 § 1 kk w zw. z art. 11 § 2 kk w zw. z art. 12 kk” </a:t>
            </a:r>
            <a:r>
              <a:rPr lang="pl-PL" dirty="0">
                <a:latin typeface="Times New Roman"/>
                <a:cs typeface="Times New Roman"/>
              </a:rPr>
              <a:t>(tak: wyrok Sądu Rejonowego w Piotrkowie Trybunalskim z dnia 17 marca 2017 r., VII K 746/16).</a:t>
            </a:r>
            <a:endParaRPr lang="pl-PL" sz="1900" dirty="0">
              <a:latin typeface="Times New Roman"/>
              <a:cs typeface="Times New Roman"/>
            </a:endParaRPr>
          </a:p>
        </p:txBody>
      </p:sp>
    </p:spTree>
    <p:extLst>
      <p:ext uri="{BB962C8B-B14F-4D97-AF65-F5344CB8AC3E}">
        <p14:creationId xmlns:p14="http://schemas.microsoft.com/office/powerpoint/2010/main" val="1050206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786384"/>
            <a:ext cx="9838944" cy="5550408"/>
          </a:xfrm>
        </p:spPr>
        <p:txBody>
          <a:bodyPr>
            <a:noAutofit/>
          </a:bodyPr>
          <a:lstStyle/>
          <a:p>
            <a:pPr marL="0" indent="0" algn="ctr">
              <a:lnSpc>
                <a:spcPct val="110000"/>
              </a:lnSpc>
              <a:spcAft>
                <a:spcPts val="1000"/>
              </a:spcAft>
              <a:buNone/>
            </a:pPr>
            <a:r>
              <a:rPr lang="pl-PL" sz="1800" b="1" dirty="0">
                <a:latin typeface="Times New Roman"/>
                <a:cs typeface="Times New Roman"/>
              </a:rPr>
              <a:t>Ażeby można było zastosować konstrukcję czynu ciągłego muszą być spełnione przesłanki wyartykułowane w art. 12 § 1 k.k. :</a:t>
            </a:r>
          </a:p>
          <a:p>
            <a:pPr marL="0" indent="0">
              <a:lnSpc>
                <a:spcPct val="110000"/>
              </a:lnSpc>
              <a:spcAft>
                <a:spcPts val="1000"/>
              </a:spcAft>
              <a:buNone/>
            </a:pPr>
            <a:r>
              <a:rPr lang="pl-PL" sz="1800" dirty="0">
                <a:latin typeface="Times New Roman"/>
                <a:cs typeface="Times New Roman"/>
              </a:rPr>
              <a:t>Po pierwsze: pomiędzy zachowaniami sprawcy muszą zachodzić</a:t>
            </a:r>
            <a:r>
              <a:rPr lang="pl-PL" sz="1800" b="1" dirty="0">
                <a:latin typeface="Times New Roman"/>
                <a:cs typeface="Times New Roman"/>
              </a:rPr>
              <a:t> </a:t>
            </a:r>
            <a:r>
              <a:rPr lang="pl-PL" sz="1800" b="1" u="sng" dirty="0">
                <a:solidFill>
                  <a:srgbClr val="C00000"/>
                </a:solidFill>
                <a:latin typeface="Times New Roman"/>
                <a:cs typeface="Times New Roman"/>
              </a:rPr>
              <a:t>krótkie odstępy czasu</a:t>
            </a:r>
            <a:r>
              <a:rPr lang="pl-PL" sz="1800" dirty="0">
                <a:solidFill>
                  <a:srgbClr val="C00000"/>
                </a:solidFill>
                <a:latin typeface="Times New Roman"/>
                <a:cs typeface="Times New Roman"/>
              </a:rPr>
              <a:t>. </a:t>
            </a:r>
          </a:p>
          <a:p>
            <a:pPr>
              <a:lnSpc>
                <a:spcPct val="110000"/>
              </a:lnSpc>
              <a:spcBef>
                <a:spcPts val="600"/>
              </a:spcBef>
              <a:spcAft>
                <a:spcPts val="500"/>
              </a:spcAft>
              <a:buFont typeface="Wingdings" panose="05000000000000000000" pitchFamily="2" charset="2"/>
              <a:buChar char="Ø"/>
            </a:pPr>
            <a:r>
              <a:rPr lang="pl-PL" sz="1750" dirty="0">
                <a:latin typeface="Times New Roman"/>
                <a:cs typeface="Times New Roman"/>
              </a:rPr>
              <a:t>Ani kodeks karny, ani jakikolwiek inny akt prawny nie wskazuje, jak należy rozumieć pojęcie ,,krótkich odstępów czasu’’ pomiędzy poszczególnymi zachowaniami, </a:t>
            </a:r>
          </a:p>
          <a:p>
            <a:pPr>
              <a:lnSpc>
                <a:spcPct val="110000"/>
              </a:lnSpc>
              <a:spcBef>
                <a:spcPts val="600"/>
              </a:spcBef>
              <a:spcAft>
                <a:spcPts val="500"/>
              </a:spcAft>
              <a:buFont typeface="Wingdings" panose="05000000000000000000" pitchFamily="2" charset="2"/>
              <a:buChar char="Ø"/>
            </a:pPr>
            <a:r>
              <a:rPr lang="pl-PL" sz="1750" dirty="0">
                <a:latin typeface="Times New Roman"/>
                <a:cs typeface="Times New Roman"/>
              </a:rPr>
              <a:t>Zazwyczaj chodzi o odstępy </a:t>
            </a:r>
            <a:r>
              <a:rPr lang="pl-PL" sz="1750" b="1" dirty="0">
                <a:latin typeface="Times New Roman"/>
                <a:cs typeface="Times New Roman"/>
              </a:rPr>
              <a:t>kilkugodzinne lub kilkudniowe. </a:t>
            </a:r>
          </a:p>
          <a:p>
            <a:pPr>
              <a:lnSpc>
                <a:spcPct val="110000"/>
              </a:lnSpc>
              <a:spcBef>
                <a:spcPts val="600"/>
              </a:spcBef>
              <a:spcAft>
                <a:spcPts val="500"/>
              </a:spcAft>
              <a:buFont typeface="Wingdings" panose="05000000000000000000" pitchFamily="2" charset="2"/>
              <a:buChar char="Ø"/>
            </a:pPr>
            <a:r>
              <a:rPr lang="pl-PL" sz="1750" dirty="0">
                <a:latin typeface="Times New Roman"/>
                <a:cs typeface="Times New Roman"/>
              </a:rPr>
              <a:t>Z samego pojęcia czynu zabronionego wynika, że odstępy czasowe pomiędzy zachowaniami w ramach czynu ciągłego nie mogą być zbyt duże, gdyż w przeciwnej sytuacji pojęcie czynu zabronionego ulegnie swoistemu rozmyciu i stanie się nieczytelne. </a:t>
            </a:r>
          </a:p>
          <a:p>
            <a:pPr>
              <a:lnSpc>
                <a:spcPct val="110000"/>
              </a:lnSpc>
              <a:spcBef>
                <a:spcPts val="600"/>
              </a:spcBef>
              <a:spcAft>
                <a:spcPts val="500"/>
              </a:spcAft>
              <a:buFont typeface="Wingdings" panose="05000000000000000000" pitchFamily="2" charset="2"/>
              <a:buChar char="Ø"/>
            </a:pPr>
            <a:r>
              <a:rPr lang="pl-PL" sz="1750" dirty="0">
                <a:latin typeface="Times New Roman"/>
                <a:cs typeface="Times New Roman"/>
              </a:rPr>
              <a:t>Nierzadko w praktyce dochodzi jednak do ujmowania wielu zachowań jako elementów czynu ciągłego, pomiędzy którymi to zachowaniami wystąpiły przerwy dłuższe niż </a:t>
            </a:r>
            <a:r>
              <a:rPr lang="pl-PL" sz="1750" b="1" dirty="0">
                <a:latin typeface="Times New Roman"/>
                <a:cs typeface="Times New Roman"/>
              </a:rPr>
              <a:t>kilka tygodni, a nawet przerwy kilkumiesięczne.</a:t>
            </a:r>
          </a:p>
          <a:p>
            <a:pPr>
              <a:lnSpc>
                <a:spcPct val="110000"/>
              </a:lnSpc>
              <a:spcBef>
                <a:spcPts val="600"/>
              </a:spcBef>
              <a:spcAft>
                <a:spcPts val="500"/>
              </a:spcAft>
              <a:buFont typeface="Wingdings" panose="05000000000000000000" pitchFamily="2" charset="2"/>
              <a:buChar char="Ø"/>
            </a:pPr>
            <a:r>
              <a:rPr lang="pl-PL" sz="1750" dirty="0">
                <a:latin typeface="Times New Roman"/>
                <a:cs typeface="Times New Roman"/>
              </a:rPr>
              <a:t>W art. 6 § 2 k.k.s., który normuje czyn ciągły w prawie karnym skarbowym, ustawodawca wskazał, że za krótki odstęp czasu uważa </a:t>
            </a:r>
            <a:r>
              <a:rPr lang="pl-PL" sz="1750" b="1" u="sng" dirty="0">
                <a:latin typeface="Times New Roman"/>
                <a:cs typeface="Times New Roman"/>
              </a:rPr>
              <a:t>się okres do 6 miesięcy.</a:t>
            </a:r>
          </a:p>
          <a:p>
            <a:pPr>
              <a:lnSpc>
                <a:spcPct val="110000"/>
              </a:lnSpc>
              <a:spcAft>
                <a:spcPts val="500"/>
              </a:spcAft>
              <a:buFont typeface="Wingdings" panose="05000000000000000000" pitchFamily="2" charset="2"/>
              <a:buChar char="Ø"/>
            </a:pPr>
            <a:endParaRPr lang="pl-PL" sz="1800" b="1" dirty="0">
              <a:latin typeface="Times New Roman"/>
              <a:cs typeface="Times New Roman"/>
            </a:endParaRPr>
          </a:p>
        </p:txBody>
      </p:sp>
    </p:spTree>
    <p:extLst>
      <p:ext uri="{BB962C8B-B14F-4D97-AF65-F5344CB8AC3E}">
        <p14:creationId xmlns:p14="http://schemas.microsoft.com/office/powerpoint/2010/main" val="125187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Times New Roman"/>
                <a:cs typeface="Times New Roman"/>
              </a:rPr>
              <a:t>Czyn ciągły a ciąg przestępstw</a:t>
            </a:r>
          </a:p>
        </p:txBody>
      </p:sp>
      <p:sp>
        <p:nvSpPr>
          <p:cNvPr id="3" name="Symbol zastępczy zawartości 2"/>
          <p:cNvSpPr>
            <a:spLocks noGrp="1"/>
          </p:cNvSpPr>
          <p:nvPr>
            <p:ph idx="1"/>
          </p:nvPr>
        </p:nvSpPr>
        <p:spPr/>
        <p:txBody>
          <a:bodyPr/>
          <a:lstStyle/>
          <a:p>
            <a:r>
              <a:rPr lang="pl-PL" dirty="0">
                <a:latin typeface="Times New Roman"/>
                <a:cs typeface="Times New Roman"/>
              </a:rPr>
              <a:t>Zauważyć należy, że konstrukcja ciągu przestępstw – dość podobna do czynu ciągłego – obejmuje popełnienie również </a:t>
            </a:r>
            <a:r>
              <a:rPr lang="pl-PL" b="1" dirty="0">
                <a:latin typeface="Times New Roman"/>
                <a:cs typeface="Times New Roman"/>
              </a:rPr>
              <a:t>,,w krótkich odstępach czasu’’ dwóch lub więcej czynów (nie </a:t>
            </a:r>
            <a:r>
              <a:rPr lang="pl-PL" b="1" dirty="0" err="1">
                <a:latin typeface="Times New Roman"/>
                <a:cs typeface="Times New Roman"/>
              </a:rPr>
              <a:t>zachowań</a:t>
            </a:r>
            <a:r>
              <a:rPr lang="pl-PL" b="1" dirty="0">
                <a:latin typeface="Times New Roman"/>
                <a:cs typeface="Times New Roman"/>
              </a:rPr>
              <a:t> – jak w przypadku czynu ciągłego, ale właśnie odrębnych czynów przestępczych</a:t>
            </a:r>
            <a:r>
              <a:rPr lang="pl-PL" dirty="0">
                <a:latin typeface="Times New Roman"/>
                <a:cs typeface="Times New Roman"/>
              </a:rPr>
              <a:t>). </a:t>
            </a:r>
          </a:p>
          <a:p>
            <a:r>
              <a:rPr lang="pl-PL" dirty="0">
                <a:latin typeface="Times New Roman"/>
                <a:cs typeface="Times New Roman"/>
              </a:rPr>
              <a:t>Na gruncie ciągu przestępstw – skoro obejmuje on brane z osobna czyny zabronione – okresy czasowe </a:t>
            </a:r>
            <a:r>
              <a:rPr lang="pl-PL" b="1" dirty="0">
                <a:latin typeface="Times New Roman"/>
                <a:cs typeface="Times New Roman"/>
              </a:rPr>
              <a:t>przerwy pomiędzy nimi mogą być dłuższe, </a:t>
            </a:r>
            <a:r>
              <a:rPr lang="pl-PL" dirty="0">
                <a:latin typeface="Times New Roman"/>
                <a:cs typeface="Times New Roman"/>
              </a:rPr>
              <a:t>aniżeli ma to miejsce w przypadku </a:t>
            </a:r>
            <a:r>
              <a:rPr lang="pl-PL" dirty="0" err="1">
                <a:latin typeface="Times New Roman"/>
                <a:cs typeface="Times New Roman"/>
              </a:rPr>
              <a:t>zachowań</a:t>
            </a:r>
            <a:r>
              <a:rPr lang="pl-PL" dirty="0">
                <a:latin typeface="Times New Roman"/>
                <a:cs typeface="Times New Roman"/>
              </a:rPr>
              <a:t> obejmowanych czynem ciągłym. </a:t>
            </a:r>
          </a:p>
          <a:p>
            <a:r>
              <a:rPr lang="pl-PL" dirty="0">
                <a:latin typeface="Times New Roman"/>
                <a:cs typeface="Times New Roman"/>
              </a:rPr>
              <a:t>Zdarza się nawet, że okresy przerwy pomiędzy czynami obejmowanymi ciągiem przestępstw wynoszą ponad rok</a:t>
            </a:r>
            <a:r>
              <a:rPr lang="cs-CZ" dirty="0">
                <a:latin typeface="Times New Roman"/>
                <a:cs typeface="Times New Roman"/>
              </a:rPr>
              <a:t> </a:t>
            </a:r>
            <a:endParaRPr lang="pl-PL" dirty="0">
              <a:latin typeface="Times New Roman"/>
              <a:cs typeface="Times New Roman"/>
            </a:endParaRPr>
          </a:p>
        </p:txBody>
      </p:sp>
    </p:spTree>
    <p:extLst>
      <p:ext uri="{BB962C8B-B14F-4D97-AF65-F5344CB8AC3E}">
        <p14:creationId xmlns:p14="http://schemas.microsoft.com/office/powerpoint/2010/main" val="2586656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786384"/>
            <a:ext cx="9838944" cy="5550408"/>
          </a:xfrm>
        </p:spPr>
        <p:txBody>
          <a:bodyPr>
            <a:noAutofit/>
          </a:bodyPr>
          <a:lstStyle/>
          <a:p>
            <a:pPr>
              <a:lnSpc>
                <a:spcPct val="105000"/>
              </a:lnSpc>
              <a:spcAft>
                <a:spcPts val="1000"/>
              </a:spcAft>
            </a:pPr>
            <a:r>
              <a:rPr lang="pl-PL" sz="1800" dirty="0">
                <a:latin typeface="Times New Roman"/>
                <a:cs typeface="Times New Roman"/>
              </a:rPr>
              <a:t>W dalszej części art. 12 § 1 k.k. ustawodawca zastrzega, że aby zachowania sprawcy można było objąć zbiorczo ramami czynu ciągłego, to ich popełnienie </a:t>
            </a:r>
            <a:r>
              <a:rPr lang="pl-PL" sz="1800" b="1" dirty="0">
                <a:solidFill>
                  <a:srgbClr val="C00000"/>
                </a:solidFill>
                <a:latin typeface="Times New Roman"/>
                <a:cs typeface="Times New Roman"/>
              </a:rPr>
              <a:t>z góry </a:t>
            </a:r>
            <a:r>
              <a:rPr lang="pl-PL" sz="1800" dirty="0">
                <a:latin typeface="Times New Roman"/>
                <a:cs typeface="Times New Roman"/>
              </a:rPr>
              <a:t>(tj. przed dopuszczeniem się przez sprawcę pierwszego z szeregu zachowań) </a:t>
            </a:r>
            <a:r>
              <a:rPr lang="pl-PL" sz="1800" b="1" dirty="0">
                <a:solidFill>
                  <a:srgbClr val="C00000"/>
                </a:solidFill>
                <a:latin typeface="Times New Roman"/>
                <a:cs typeface="Times New Roman"/>
              </a:rPr>
              <a:t>powinno być przez sprawcę objęte zamiarem</a:t>
            </a:r>
            <a:r>
              <a:rPr lang="pl-PL" sz="1800" dirty="0">
                <a:latin typeface="Times New Roman"/>
                <a:cs typeface="Times New Roman"/>
              </a:rPr>
              <a:t>. Jeżeli sprawca dopuszcza się poszczególnych zachowań spontanicznie, z zamiarem nagłym lub działając nieostrożnie, wówczas nie może być mowy o działaniu w ramach czynu ciągłego. W takim przypadku zachowania sprawcy będą traktowane jako odrębne czyny zabronione i albo będą one występowały w ramach realnego zbiegu przestępstw, albo – jeżeli będą w danej sytuacji spełnione wymogi art. 91 § 1 k.k. – będziemy mieli do czynienia z ciągiem przestępstw. </a:t>
            </a:r>
          </a:p>
          <a:p>
            <a:pPr>
              <a:lnSpc>
                <a:spcPct val="105000"/>
              </a:lnSpc>
              <a:spcAft>
                <a:spcPts val="1000"/>
              </a:spcAft>
            </a:pPr>
            <a:r>
              <a:rPr lang="pl-PL" sz="1800" dirty="0">
                <a:latin typeface="Times New Roman"/>
                <a:cs typeface="Times New Roman"/>
              </a:rPr>
              <a:t>Zgodnie z treścią art. 12 § 1 k.k. </a:t>
            </a:r>
            <a:r>
              <a:rPr lang="pl-PL" sz="1800" b="1" dirty="0">
                <a:solidFill>
                  <a:srgbClr val="C00000"/>
                </a:solidFill>
                <a:latin typeface="Times New Roman"/>
                <a:cs typeface="Times New Roman"/>
              </a:rPr>
              <a:t>jeżeli przedmiotem zamachu jest dobro osobiste, to warunkiem uznania wielości zachowań za czyn ciągły jest tożsamość pokrzywdzonego</a:t>
            </a:r>
            <a:r>
              <a:rPr lang="pl-PL" sz="1800" dirty="0">
                <a:solidFill>
                  <a:srgbClr val="C00000"/>
                </a:solidFill>
                <a:latin typeface="Times New Roman"/>
                <a:cs typeface="Times New Roman"/>
              </a:rPr>
              <a:t>. </a:t>
            </a:r>
            <a:r>
              <a:rPr lang="pl-PL" sz="1800" dirty="0">
                <a:latin typeface="Times New Roman"/>
                <a:cs typeface="Times New Roman"/>
              </a:rPr>
              <a:t>Do dóbr osobistych można zaliczyć np. cześć, zdrowie człowieka oraz jego godność, ale już nie mienie. Tak też zachowaniami objętymi czynem ciągłym mogą być pokrzywdzone różne osoby np. ekspedientka w sklepie może dopuszczać się oszustwa, sprzedając towar po zawyżonej cenie dziesiątkom, czy setkom różnych klientów. Na gruncie kodeksu karnego tożsamość pokrzywdzonego będzie jednak wymagana dla czynu ciągłego obejmującego np. wielość naruszeń nietykalności cielesnej (art. 217 § 1 k.k.), zniewag (art. 216 § 1 k.k.), czy zniesławień (art. 212 § 1 k.k.)</a:t>
            </a:r>
            <a:r>
              <a:rPr lang="pl-PL" sz="1800" b="1" dirty="0">
                <a:latin typeface="Times New Roman"/>
                <a:cs typeface="Times New Roman"/>
              </a:rPr>
              <a:t>. Jeżeli sprawca będzie kierował tego typu zachowania wobec różnych pokrzywdzonych, to nie będzie można objąć ich czynem ciągłym. </a:t>
            </a:r>
          </a:p>
          <a:p>
            <a:pPr>
              <a:lnSpc>
                <a:spcPct val="105000"/>
              </a:lnSpc>
              <a:spcAft>
                <a:spcPts val="1000"/>
              </a:spcAft>
            </a:pPr>
            <a:endParaRPr lang="pl-PL" sz="1800" dirty="0">
              <a:latin typeface="Times New Roman"/>
              <a:cs typeface="Times New Roman"/>
            </a:endParaRPr>
          </a:p>
        </p:txBody>
      </p:sp>
    </p:spTree>
    <p:extLst>
      <p:ext uri="{BB962C8B-B14F-4D97-AF65-F5344CB8AC3E}">
        <p14:creationId xmlns:p14="http://schemas.microsoft.com/office/powerpoint/2010/main" val="3180966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786384"/>
            <a:ext cx="9838944" cy="5550408"/>
          </a:xfrm>
        </p:spPr>
        <p:txBody>
          <a:bodyPr>
            <a:noAutofit/>
          </a:bodyPr>
          <a:lstStyle/>
          <a:p>
            <a:pPr marL="0" indent="0">
              <a:lnSpc>
                <a:spcPct val="105000"/>
              </a:lnSpc>
              <a:spcAft>
                <a:spcPts val="1000"/>
              </a:spcAft>
              <a:buNone/>
            </a:pPr>
            <a:r>
              <a:rPr lang="pl-PL" dirty="0">
                <a:latin typeface="Times New Roman"/>
                <a:cs typeface="Times New Roman"/>
              </a:rPr>
              <a:t>Objęcie czynem ciągłym poszczególnych zachowań sprawcy czynu zabronionego stwarza dla nich stan </a:t>
            </a:r>
            <a:r>
              <a:rPr lang="pl-PL" b="1" u="sng" dirty="0">
                <a:latin typeface="Times New Roman"/>
                <a:cs typeface="Times New Roman"/>
              </a:rPr>
              <a:t>powagi rzeczy osądzonej (res iudicata</a:t>
            </a:r>
            <a:r>
              <a:rPr lang="pl-PL" dirty="0">
                <a:latin typeface="Times New Roman"/>
                <a:cs typeface="Times New Roman"/>
              </a:rPr>
              <a:t>) – jeżeli po prawomocnym wydaniu orzeczenia dotyczącego czynu ciągłego ujawni się kolejne, dodatkowe zachowanie sprawcy, popełnione w czasie i miejscu lub połączone czasowo i sytuacyjnie z osądzonymi zachowaniami w ramach tego samego czynu ciągłego, to owo zachowanie nie będzie mogło być przedmiotem ponownego rozpoznania przez sąd, nawet jeżeli okaże się ono znacząco bardziej społecznie szkodliwe od osądzonych zachowań. </a:t>
            </a:r>
          </a:p>
          <a:p>
            <a:pPr marL="0" indent="0" algn="ctr">
              <a:lnSpc>
                <a:spcPct val="105000"/>
              </a:lnSpc>
              <a:spcAft>
                <a:spcPts val="1000"/>
              </a:spcAft>
              <a:buNone/>
            </a:pPr>
            <a:r>
              <a:rPr lang="pl-PL" b="1" dirty="0">
                <a:latin typeface="Times New Roman"/>
                <a:cs typeface="Times New Roman"/>
              </a:rPr>
              <a:t>PRZYKŁAD:</a:t>
            </a:r>
          </a:p>
          <a:p>
            <a:pPr marL="0" indent="0">
              <a:lnSpc>
                <a:spcPct val="105000"/>
              </a:lnSpc>
              <a:spcAft>
                <a:spcPts val="1000"/>
              </a:spcAft>
              <a:buNone/>
            </a:pPr>
            <a:r>
              <a:rPr lang="pl-PL" dirty="0">
                <a:latin typeface="Times New Roman"/>
                <a:cs typeface="Times New Roman"/>
              </a:rPr>
              <a:t>Diler narkotykowy zostaje skazany za czyn ciągły rozpowszechniania środków odurzających poprzez sprzedaż porcji o wadze 0,5 g amfetaminy w ciągu miesiąca. Po osądzeniu tej sprawy i uprawomocnieniu się wyroku skazującego okazuje się, że w tym samym miejscu i czasie skazany diler narkotykowy sprzedał dużo większą porcję amfetaminy, ale pokrzywdzony zgłosił to już po rozstrzygnięciu owej sprawy. To zachowanie, traktowane jako element prawomocnie osądzonego czynu ciągłego, pozostanie nie ukarane. </a:t>
            </a:r>
          </a:p>
        </p:txBody>
      </p:sp>
    </p:spTree>
    <p:extLst>
      <p:ext uri="{BB962C8B-B14F-4D97-AF65-F5344CB8AC3E}">
        <p14:creationId xmlns:p14="http://schemas.microsoft.com/office/powerpoint/2010/main" val="2857465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1143000"/>
            <a:ext cx="9838944" cy="5193792"/>
          </a:xfrm>
        </p:spPr>
        <p:txBody>
          <a:bodyPr>
            <a:noAutofit/>
          </a:bodyPr>
          <a:lstStyle/>
          <a:p>
            <a:pPr marL="0" indent="0">
              <a:lnSpc>
                <a:spcPct val="105000"/>
              </a:lnSpc>
              <a:spcAft>
                <a:spcPts val="1000"/>
              </a:spcAft>
              <a:buNone/>
            </a:pPr>
            <a:r>
              <a:rPr lang="pl-PL" dirty="0">
                <a:latin typeface="Times New Roman"/>
                <a:cs typeface="Times New Roman"/>
              </a:rPr>
              <a:t>Treść </a:t>
            </a:r>
            <a:r>
              <a:rPr lang="pl-PL" b="1" u="sng" dirty="0">
                <a:latin typeface="Times New Roman"/>
                <a:cs typeface="Times New Roman"/>
              </a:rPr>
              <a:t>art. 12 § 2 k.k.</a:t>
            </a:r>
            <a:r>
              <a:rPr lang="pl-PL" dirty="0">
                <a:latin typeface="Times New Roman"/>
                <a:cs typeface="Times New Roman"/>
              </a:rPr>
              <a:t> przewiduje możliwość odpowiedzialności sprawcy co najmniej dwóch lub większej liczby </a:t>
            </a:r>
            <a:r>
              <a:rPr lang="pl-PL" b="1" dirty="0">
                <a:latin typeface="Times New Roman"/>
                <a:cs typeface="Times New Roman"/>
              </a:rPr>
              <a:t>umyślnych</a:t>
            </a:r>
            <a:r>
              <a:rPr lang="pl-PL" dirty="0">
                <a:latin typeface="Times New Roman"/>
                <a:cs typeface="Times New Roman"/>
              </a:rPr>
              <a:t> </a:t>
            </a:r>
            <a:r>
              <a:rPr lang="pl-PL" b="1" dirty="0">
                <a:latin typeface="Times New Roman"/>
                <a:cs typeface="Times New Roman"/>
              </a:rPr>
              <a:t>wykroczeń</a:t>
            </a:r>
            <a:r>
              <a:rPr lang="pl-PL" dirty="0">
                <a:latin typeface="Times New Roman"/>
                <a:cs typeface="Times New Roman"/>
              </a:rPr>
              <a:t> przeciwko mieniu jak za przestępstwo, jeżeli łączna wartość szkód wyrządzonych tymi wykroczeniami uzasadnia odpowiedzialność jak za przestępstwo. Uregulowanie to odnosi się do kwestii </a:t>
            </a:r>
            <a:r>
              <a:rPr lang="pl-PL" b="1" dirty="0">
                <a:solidFill>
                  <a:srgbClr val="FF0000"/>
                </a:solidFill>
                <a:latin typeface="Times New Roman"/>
                <a:cs typeface="Times New Roman"/>
              </a:rPr>
              <a:t>tzw. czynów przepołowionych</a:t>
            </a:r>
            <a:r>
              <a:rPr lang="pl-PL" dirty="0">
                <a:latin typeface="Times New Roman"/>
                <a:cs typeface="Times New Roman"/>
              </a:rPr>
              <a:t>, a więc zachowań, które w zależności od wartości mienia naruszonego owym czynem, mogą stanowić wykroczenie lub przestępstwo. </a:t>
            </a:r>
          </a:p>
          <a:p>
            <a:pPr marL="0" indent="0">
              <a:lnSpc>
                <a:spcPct val="105000"/>
              </a:lnSpc>
              <a:spcAft>
                <a:spcPts val="1000"/>
              </a:spcAft>
              <a:buNone/>
            </a:pPr>
            <a:r>
              <a:rPr lang="pl-PL" dirty="0">
                <a:latin typeface="Times New Roman"/>
                <a:cs typeface="Times New Roman"/>
              </a:rPr>
              <a:t>Granicę w tym zakresie stanowi obecnie, po kolejnej zmianie przeprowadzonej w tym zakresie, wartość 500 zł. I tak np. </a:t>
            </a:r>
            <a:r>
              <a:rPr lang="pl-PL" u="sng" dirty="0">
                <a:latin typeface="Times New Roman"/>
                <a:cs typeface="Times New Roman"/>
              </a:rPr>
              <a:t>kradzież</a:t>
            </a:r>
            <a:r>
              <a:rPr lang="pl-PL" dirty="0">
                <a:latin typeface="Times New Roman"/>
                <a:cs typeface="Times New Roman"/>
              </a:rPr>
              <a:t> mienia do tej wartości będzie wykroczeniem (art. 119 § 1 </a:t>
            </a:r>
            <a:r>
              <a:rPr lang="pl-PL" dirty="0" err="1">
                <a:latin typeface="Times New Roman"/>
                <a:cs typeface="Times New Roman"/>
              </a:rPr>
              <a:t>k.w</a:t>
            </a:r>
            <a:r>
              <a:rPr lang="pl-PL" dirty="0">
                <a:latin typeface="Times New Roman"/>
                <a:cs typeface="Times New Roman"/>
              </a:rPr>
              <a:t>.), a powyżej owej wartości będzie to już występek przewidziany w art. 278 § 1 k.k. Ta sama kwota pieniężna stanowi linię demarkacyjną pomiędzy wykroczeniami a przestępstwami </a:t>
            </a:r>
            <a:r>
              <a:rPr lang="pl-PL" u="sng" dirty="0">
                <a:latin typeface="Times New Roman"/>
                <a:cs typeface="Times New Roman"/>
              </a:rPr>
              <a:t>przywłaszczenia rzeczy ruchomej </a:t>
            </a:r>
            <a:r>
              <a:rPr lang="pl-PL" dirty="0">
                <a:latin typeface="Times New Roman"/>
                <a:cs typeface="Times New Roman"/>
              </a:rPr>
              <a:t>oraz </a:t>
            </a:r>
            <a:r>
              <a:rPr lang="pl-PL" u="sng" dirty="0">
                <a:latin typeface="Times New Roman"/>
                <a:cs typeface="Times New Roman"/>
              </a:rPr>
              <a:t>wyrębu</a:t>
            </a:r>
            <a:r>
              <a:rPr lang="pl-PL" dirty="0">
                <a:latin typeface="Times New Roman"/>
                <a:cs typeface="Times New Roman"/>
              </a:rPr>
              <a:t>, </a:t>
            </a:r>
            <a:r>
              <a:rPr lang="pl-PL" u="sng" dirty="0">
                <a:latin typeface="Times New Roman"/>
                <a:cs typeface="Times New Roman"/>
              </a:rPr>
              <a:t>kradzieży i przywłaszczenia drzewa z lasu,</a:t>
            </a:r>
            <a:r>
              <a:rPr lang="pl-PL" dirty="0">
                <a:latin typeface="Times New Roman"/>
                <a:cs typeface="Times New Roman"/>
              </a:rPr>
              <a:t> </a:t>
            </a:r>
            <a:r>
              <a:rPr lang="pl-PL" u="sng" dirty="0">
                <a:latin typeface="Times New Roman"/>
                <a:cs typeface="Times New Roman"/>
              </a:rPr>
              <a:t>paserstwa</a:t>
            </a:r>
            <a:r>
              <a:rPr lang="pl-PL" dirty="0">
                <a:latin typeface="Times New Roman"/>
                <a:cs typeface="Times New Roman"/>
              </a:rPr>
              <a:t>, a ponadto także </a:t>
            </a:r>
            <a:r>
              <a:rPr lang="pl-PL" u="sng" dirty="0">
                <a:latin typeface="Times New Roman"/>
                <a:cs typeface="Times New Roman"/>
              </a:rPr>
              <a:t>uszkodzenia, zniszczenia lub uczynienia rzeczy niezdatną do użytku</a:t>
            </a:r>
            <a:r>
              <a:rPr lang="pl-PL" dirty="0">
                <a:latin typeface="Times New Roman"/>
                <a:cs typeface="Times New Roman"/>
              </a:rPr>
              <a:t>.</a:t>
            </a:r>
          </a:p>
        </p:txBody>
      </p:sp>
    </p:spTree>
    <p:extLst>
      <p:ext uri="{BB962C8B-B14F-4D97-AF65-F5344CB8AC3E}">
        <p14:creationId xmlns:p14="http://schemas.microsoft.com/office/powerpoint/2010/main" val="4045664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71600" y="685800"/>
            <a:ext cx="9601200" cy="1316803"/>
          </a:xfrm>
        </p:spPr>
        <p:txBody>
          <a:bodyPr/>
          <a:lstStyle/>
          <a:p>
            <a:pPr lvl="0" algn="ctr"/>
            <a:r>
              <a:rPr lang="pl-PL" b="1" dirty="0">
                <a:latin typeface="Times New Roman"/>
                <a:cs typeface="Times New Roman"/>
              </a:rPr>
              <a:t>5. Przestępstwo trwałe</a:t>
            </a:r>
            <a:endParaRPr lang="pl-PL" dirty="0">
              <a:latin typeface="Times New Roman"/>
              <a:cs typeface="Times New Roman"/>
            </a:endParaRPr>
          </a:p>
        </p:txBody>
      </p:sp>
      <p:sp>
        <p:nvSpPr>
          <p:cNvPr id="3" name="Symbol zastępczy zawartości 2"/>
          <p:cNvSpPr>
            <a:spLocks noGrp="1"/>
          </p:cNvSpPr>
          <p:nvPr>
            <p:ph idx="1"/>
          </p:nvPr>
        </p:nvSpPr>
        <p:spPr/>
        <p:txBody>
          <a:bodyPr>
            <a:normAutofit fontScale="92500" lnSpcReduction="10000"/>
          </a:bodyPr>
          <a:lstStyle/>
          <a:p>
            <a:r>
              <a:rPr lang="pl-PL" dirty="0">
                <a:latin typeface="Times New Roman"/>
                <a:cs typeface="Times New Roman"/>
              </a:rPr>
              <a:t>czyn zabroniony polega na wytworzeniu oraz utrzymywaniu przez pewien czas stanu niezgodnego z prawem.</a:t>
            </a:r>
          </a:p>
          <a:p>
            <a:r>
              <a:rPr lang="pl-PL" dirty="0">
                <a:latin typeface="Times New Roman"/>
                <a:cs typeface="Times New Roman"/>
              </a:rPr>
              <a:t> Można tu zaliczyć np. przestępstwo pozbawienia człowieka wolności (art. 189 k.k.), branie udziału w zorganizowanej grupie lub w związku przestępczym (art. 258 § 1 k.k.), przetrzymywanie zakładnika (art. 252 § 1 k.k.), dezercję (art. 339 k.k.), czy poplecznictwo (art. 239 k.k.). </a:t>
            </a:r>
          </a:p>
          <a:p>
            <a:r>
              <a:rPr lang="pl-PL" b="1" dirty="0">
                <a:latin typeface="Times New Roman"/>
                <a:cs typeface="Times New Roman"/>
              </a:rPr>
              <a:t>ISTOTA:</a:t>
            </a:r>
            <a:r>
              <a:rPr lang="pl-PL" dirty="0">
                <a:latin typeface="Times New Roman"/>
                <a:cs typeface="Times New Roman"/>
              </a:rPr>
              <a:t> zrealizowanie niekiedy wielu różnych działań lub zaniechań, które ujęte łącznie – ze względu na cel zachowania się sprawców – będą stanowiły jedno przestępstwo. </a:t>
            </a:r>
          </a:p>
          <a:p>
            <a:r>
              <a:rPr lang="pl-PL" b="1" dirty="0">
                <a:latin typeface="Times New Roman"/>
                <a:cs typeface="Times New Roman"/>
              </a:rPr>
              <a:t>PRZYKŁAD:</a:t>
            </a:r>
            <a:r>
              <a:rPr lang="pl-PL" dirty="0">
                <a:latin typeface="Times New Roman"/>
                <a:cs typeface="Times New Roman"/>
              </a:rPr>
              <a:t> Sprawcy powzięcia i przetrzymywania zakładnika mogą zmieniać sposoby i zakres pozbawienia wolności takiej osoby, mogą też zakładnika przewozić z jednej kryjówki do drugiej, ale przez cały czas będą oni dopuszczać się </a:t>
            </a:r>
            <a:r>
              <a:rPr lang="pl-PL" b="1" dirty="0">
                <a:solidFill>
                  <a:srgbClr val="FF0000"/>
                </a:solidFill>
                <a:latin typeface="Times New Roman"/>
                <a:cs typeface="Times New Roman"/>
              </a:rPr>
              <a:t>nie kilku, a tylko jednego czynu karalnego</a:t>
            </a:r>
            <a:r>
              <a:rPr lang="pl-PL" dirty="0">
                <a:latin typeface="Times New Roman"/>
                <a:cs typeface="Times New Roman"/>
              </a:rPr>
              <a:t>, tj. właśnie przetrzymywania zakładnika. </a:t>
            </a:r>
            <a:endParaRPr lang="cs-CZ" dirty="0">
              <a:latin typeface="Times New Roman"/>
              <a:cs typeface="Times New Roman"/>
            </a:endParaRPr>
          </a:p>
          <a:p>
            <a:endParaRPr lang="pl-PL" dirty="0">
              <a:latin typeface="Times New Roman"/>
              <a:cs typeface="Times New Roman"/>
            </a:endParaRPr>
          </a:p>
        </p:txBody>
      </p:sp>
    </p:spTree>
    <p:extLst>
      <p:ext uri="{BB962C8B-B14F-4D97-AF65-F5344CB8AC3E}">
        <p14:creationId xmlns:p14="http://schemas.microsoft.com/office/powerpoint/2010/main" val="3784211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1252728"/>
            <a:ext cx="9857232" cy="4614672"/>
          </a:xfrm>
        </p:spPr>
        <p:txBody>
          <a:bodyPr>
            <a:normAutofit/>
          </a:bodyPr>
          <a:lstStyle/>
          <a:p>
            <a:pPr marL="0" lvl="0" indent="0" algn="ctr">
              <a:lnSpc>
                <a:spcPct val="300000"/>
              </a:lnSpc>
              <a:buNone/>
            </a:pPr>
            <a:r>
              <a:rPr lang="pl-PL" sz="2600" u="sng" dirty="0">
                <a:latin typeface="Times New Roman"/>
                <a:cs typeface="Times New Roman"/>
              </a:rPr>
              <a:t>W nauce prawa karnego wyróżnia się: </a:t>
            </a:r>
            <a:endParaRPr lang="pl-PL" sz="2600" b="1" u="sng" dirty="0">
              <a:latin typeface="Times New Roman"/>
              <a:cs typeface="Times New Roman"/>
            </a:endParaRPr>
          </a:p>
          <a:p>
            <a:pPr lvl="0">
              <a:lnSpc>
                <a:spcPct val="110000"/>
              </a:lnSpc>
              <a:spcAft>
                <a:spcPts val="400"/>
              </a:spcAft>
            </a:pPr>
            <a:r>
              <a:rPr lang="pl-PL" sz="2600" b="1" dirty="0">
                <a:latin typeface="Times New Roman"/>
                <a:cs typeface="Times New Roman"/>
              </a:rPr>
              <a:t>pozorny zbieg przestępstw [tu: czyn ciągły z art. 12 § 1 i 2 k.k.]</a:t>
            </a:r>
            <a:endParaRPr lang="pl-PL" sz="2600" dirty="0">
              <a:latin typeface="Times New Roman"/>
              <a:cs typeface="Times New Roman"/>
            </a:endParaRPr>
          </a:p>
          <a:p>
            <a:pPr lvl="0">
              <a:lnSpc>
                <a:spcPct val="110000"/>
              </a:lnSpc>
              <a:spcAft>
                <a:spcPts val="400"/>
              </a:spcAft>
            </a:pPr>
            <a:r>
              <a:rPr lang="pl-PL" sz="2600" b="1" dirty="0">
                <a:latin typeface="Times New Roman"/>
                <a:cs typeface="Times New Roman"/>
              </a:rPr>
              <a:t>realny zbieg przestępstw [tu: ciąg przestępstw z art. 91 § 1-3 k.k.]</a:t>
            </a:r>
            <a:endParaRPr lang="pl-PL" sz="2600" dirty="0">
              <a:latin typeface="Times New Roman"/>
              <a:cs typeface="Times New Roman"/>
            </a:endParaRPr>
          </a:p>
          <a:p>
            <a:pPr lvl="0">
              <a:lnSpc>
                <a:spcPct val="110000"/>
              </a:lnSpc>
              <a:spcAft>
                <a:spcPts val="400"/>
              </a:spcAft>
            </a:pPr>
            <a:r>
              <a:rPr lang="pl-PL" sz="2600" b="1" dirty="0">
                <a:latin typeface="Times New Roman"/>
                <a:cs typeface="Times New Roman"/>
              </a:rPr>
              <a:t>pozorny oraz pomijalny zbieg przepisów</a:t>
            </a:r>
            <a:endParaRPr lang="pl-PL" sz="2600" dirty="0">
              <a:latin typeface="Times New Roman"/>
              <a:cs typeface="Times New Roman"/>
            </a:endParaRPr>
          </a:p>
          <a:p>
            <a:pPr lvl="0">
              <a:lnSpc>
                <a:spcPct val="110000"/>
              </a:lnSpc>
              <a:spcAft>
                <a:spcPts val="400"/>
              </a:spcAft>
            </a:pPr>
            <a:r>
              <a:rPr lang="pl-PL" sz="2600" b="1" dirty="0">
                <a:latin typeface="Times New Roman"/>
                <a:cs typeface="Times New Roman"/>
              </a:rPr>
              <a:t>realny zbieg przepisów</a:t>
            </a:r>
            <a:endParaRPr lang="pl-PL" sz="2600" dirty="0">
              <a:latin typeface="Times New Roman"/>
              <a:cs typeface="Times New Roman"/>
            </a:endParaRPr>
          </a:p>
          <a:p>
            <a:pPr marL="0" indent="0" algn="just">
              <a:spcAft>
                <a:spcPts val="2000"/>
              </a:spcAft>
              <a:buNone/>
            </a:pPr>
            <a:endParaRPr lang="pl-PL" sz="2600" dirty="0">
              <a:latin typeface="Times New Roman"/>
              <a:cs typeface="Times New Roman"/>
            </a:endParaRPr>
          </a:p>
        </p:txBody>
      </p:sp>
    </p:spTree>
    <p:extLst>
      <p:ext uri="{BB962C8B-B14F-4D97-AF65-F5344CB8AC3E}">
        <p14:creationId xmlns:p14="http://schemas.microsoft.com/office/powerpoint/2010/main" val="185202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lgn="ctr"/>
            <a:r>
              <a:rPr lang="pl-PL" b="1" dirty="0">
                <a:latin typeface="Times New Roman"/>
                <a:cs typeface="Times New Roman"/>
              </a:rPr>
              <a:t>6. Czyny </a:t>
            </a:r>
            <a:r>
              <a:rPr lang="pl-PL" b="1" dirty="0" err="1">
                <a:latin typeface="Times New Roman"/>
                <a:cs typeface="Times New Roman"/>
              </a:rPr>
              <a:t>współukarane</a:t>
            </a:r>
            <a:r>
              <a:rPr lang="pl-PL" b="1" dirty="0">
                <a:latin typeface="Times New Roman"/>
                <a:cs typeface="Times New Roman"/>
              </a:rPr>
              <a:t> </a:t>
            </a:r>
            <a:br>
              <a:rPr lang="pl-PL" b="1" dirty="0">
                <a:latin typeface="Times New Roman"/>
                <a:cs typeface="Times New Roman"/>
              </a:rPr>
            </a:br>
            <a:r>
              <a:rPr lang="pl-PL" b="1" dirty="0">
                <a:latin typeface="Times New Roman"/>
                <a:cs typeface="Times New Roman"/>
              </a:rPr>
              <a:t>(uprzednie i następcze)</a:t>
            </a:r>
            <a:br>
              <a:rPr lang="cs-CZ" dirty="0">
                <a:latin typeface="Times New Roman"/>
                <a:cs typeface="Times New Roman"/>
              </a:rPr>
            </a:br>
            <a:endParaRPr lang="pl-PL" dirty="0">
              <a:latin typeface="Times New Roman"/>
              <a:cs typeface="Times New Roman"/>
            </a:endParaRPr>
          </a:p>
        </p:txBody>
      </p:sp>
      <p:sp>
        <p:nvSpPr>
          <p:cNvPr id="3" name="Symbol zastępczy zawartości 2"/>
          <p:cNvSpPr>
            <a:spLocks noGrp="1"/>
          </p:cNvSpPr>
          <p:nvPr>
            <p:ph idx="1"/>
          </p:nvPr>
        </p:nvSpPr>
        <p:spPr>
          <a:xfrm>
            <a:off x="1111277" y="1978181"/>
            <a:ext cx="10905177" cy="4750077"/>
          </a:xfrm>
        </p:spPr>
        <p:txBody>
          <a:bodyPr>
            <a:normAutofit fontScale="92500" lnSpcReduction="20000"/>
          </a:bodyPr>
          <a:lstStyle/>
          <a:p>
            <a:pPr algn="ctr"/>
            <a:r>
              <a:rPr lang="pl-PL" dirty="0" err="1">
                <a:latin typeface="Times New Roman"/>
                <a:cs typeface="Times New Roman"/>
              </a:rPr>
              <a:t>Współukaraniu</a:t>
            </a:r>
            <a:r>
              <a:rPr lang="pl-PL" dirty="0">
                <a:latin typeface="Times New Roman"/>
                <a:cs typeface="Times New Roman"/>
              </a:rPr>
              <a:t> podlegają:</a:t>
            </a:r>
          </a:p>
          <a:p>
            <a:pPr>
              <a:buFontTx/>
              <a:buChar char="-"/>
            </a:pPr>
            <a:r>
              <a:rPr lang="pl-PL" b="1" u="sng" dirty="0">
                <a:latin typeface="Times New Roman"/>
                <a:cs typeface="Times New Roman"/>
              </a:rPr>
              <a:t>etapy realizacji przestępstwa (formy stadialne i formy zjawiskowe)</a:t>
            </a:r>
          </a:p>
          <a:p>
            <a:pPr>
              <a:buFontTx/>
              <a:buChar char="-"/>
            </a:pPr>
            <a:r>
              <a:rPr lang="pl-PL" b="1" u="sng" dirty="0">
                <a:latin typeface="Times New Roman"/>
                <a:cs typeface="Times New Roman"/>
              </a:rPr>
              <a:t>czynności towarzyszące ,,czynowi głównemu’’</a:t>
            </a:r>
            <a:r>
              <a:rPr lang="pl-PL" b="1" dirty="0">
                <a:latin typeface="Times New Roman"/>
                <a:cs typeface="Times New Roman"/>
              </a:rPr>
              <a:t> (czyn główny i czyn uboczny):</a:t>
            </a:r>
          </a:p>
          <a:p>
            <a:pPr lvl="0" algn="ctr"/>
            <a:r>
              <a:rPr lang="pl-PL" u="sng" dirty="0">
                <a:latin typeface="Times New Roman"/>
                <a:cs typeface="Times New Roman"/>
              </a:rPr>
              <a:t>czyny </a:t>
            </a:r>
            <a:r>
              <a:rPr lang="pl-PL" u="sng" dirty="0" err="1">
                <a:latin typeface="Times New Roman"/>
                <a:cs typeface="Times New Roman"/>
              </a:rPr>
              <a:t>współukarane</a:t>
            </a:r>
            <a:r>
              <a:rPr lang="pl-PL" u="sng" dirty="0">
                <a:latin typeface="Times New Roman"/>
                <a:cs typeface="Times New Roman"/>
              </a:rPr>
              <a:t> uprzednie</a:t>
            </a:r>
          </a:p>
          <a:p>
            <a:pPr lvl="0">
              <a:buFont typeface="Wingdings" charset="2"/>
              <a:buChar char="ü"/>
            </a:pPr>
            <a:r>
              <a:rPr lang="pl-PL" dirty="0">
                <a:latin typeface="Times New Roman"/>
                <a:cs typeface="Times New Roman"/>
              </a:rPr>
              <a:t>wcześniejszą formę stadialną na drodze przestępstwa w stosunku do formy późniejszej,</a:t>
            </a:r>
            <a:endParaRPr lang="cs-CZ" dirty="0">
              <a:latin typeface="Times New Roman"/>
              <a:cs typeface="Times New Roman"/>
            </a:endParaRPr>
          </a:p>
          <a:p>
            <a:pPr lvl="0">
              <a:buFont typeface="Wingdings" charset="2"/>
              <a:buChar char="ü"/>
            </a:pPr>
            <a:r>
              <a:rPr lang="pl-PL" dirty="0">
                <a:latin typeface="Times New Roman"/>
                <a:cs typeface="Times New Roman"/>
              </a:rPr>
              <a:t>narażenie dobra prawnego na niebezpieczeństwo w stosunku do naruszenia tego dobra,</a:t>
            </a:r>
            <a:endParaRPr lang="cs-CZ" dirty="0">
              <a:latin typeface="Times New Roman"/>
              <a:cs typeface="Times New Roman"/>
            </a:endParaRPr>
          </a:p>
          <a:p>
            <a:pPr lvl="0">
              <a:buFont typeface="Wingdings" charset="2"/>
              <a:buChar char="ü"/>
            </a:pPr>
            <a:r>
              <a:rPr lang="pl-PL" dirty="0" err="1">
                <a:latin typeface="Times New Roman"/>
                <a:cs typeface="Times New Roman"/>
              </a:rPr>
              <a:t>niesprawczą</a:t>
            </a:r>
            <a:r>
              <a:rPr lang="pl-PL" dirty="0">
                <a:latin typeface="Times New Roman"/>
                <a:cs typeface="Times New Roman"/>
              </a:rPr>
              <a:t> formę współdziałania w stosunku do formy sprawczej,</a:t>
            </a:r>
            <a:endParaRPr lang="cs-CZ" dirty="0">
              <a:latin typeface="Times New Roman"/>
              <a:cs typeface="Times New Roman"/>
            </a:endParaRPr>
          </a:p>
          <a:p>
            <a:pPr lvl="0">
              <a:buFont typeface="Wingdings" charset="2"/>
              <a:buChar char="ü"/>
            </a:pPr>
            <a:r>
              <a:rPr lang="pl-PL" dirty="0">
                <a:latin typeface="Times New Roman"/>
                <a:cs typeface="Times New Roman"/>
              </a:rPr>
              <a:t>czyn pozostający w stosunku do drugiego czynu w relacji środka do celu.</a:t>
            </a:r>
            <a:endParaRPr lang="cs-CZ" dirty="0">
              <a:latin typeface="Times New Roman"/>
              <a:cs typeface="Times New Roman"/>
            </a:endParaRPr>
          </a:p>
          <a:p>
            <a:pPr lvl="0" algn="ctr"/>
            <a:r>
              <a:rPr lang="pl-PL" u="sng" dirty="0">
                <a:latin typeface="Times New Roman"/>
                <a:cs typeface="Times New Roman"/>
              </a:rPr>
              <a:t>czyny </a:t>
            </a:r>
            <a:r>
              <a:rPr lang="pl-PL" u="sng" dirty="0" err="1">
                <a:latin typeface="Times New Roman"/>
                <a:cs typeface="Times New Roman"/>
              </a:rPr>
              <a:t>współukarane</a:t>
            </a:r>
            <a:r>
              <a:rPr lang="pl-PL" u="sng" dirty="0">
                <a:latin typeface="Times New Roman"/>
                <a:cs typeface="Times New Roman"/>
              </a:rPr>
              <a:t> następcze</a:t>
            </a:r>
          </a:p>
          <a:p>
            <a:pPr lvl="0">
              <a:buFont typeface="Wingdings" charset="2"/>
              <a:buChar char="ü"/>
            </a:pPr>
            <a:r>
              <a:rPr lang="pl-PL" dirty="0">
                <a:latin typeface="Times New Roman"/>
                <a:cs typeface="Times New Roman"/>
              </a:rPr>
              <a:t>wykorzystanie owoców przestępstwa, czyli zadysponowanie przedmiotem pochodzącym z przestępstwa,</a:t>
            </a:r>
            <a:endParaRPr lang="cs-CZ" dirty="0">
              <a:latin typeface="Times New Roman"/>
              <a:cs typeface="Times New Roman"/>
            </a:endParaRPr>
          </a:p>
          <a:p>
            <a:pPr lvl="0">
              <a:buFont typeface="Wingdings" charset="2"/>
              <a:buChar char="ü"/>
            </a:pPr>
            <a:r>
              <a:rPr lang="pl-PL" dirty="0">
                <a:latin typeface="Times New Roman"/>
                <a:cs typeface="Times New Roman"/>
              </a:rPr>
              <a:t>zatarcie śladów przestępstwa, czyli działania zmierzające do zabezpieczenia sprawcy przed odpowiedzialnością karną,</a:t>
            </a:r>
            <a:endParaRPr lang="cs-CZ" dirty="0">
              <a:latin typeface="Times New Roman"/>
              <a:cs typeface="Times New Roman"/>
            </a:endParaRPr>
          </a:p>
          <a:p>
            <a:pPr lvl="0">
              <a:buFont typeface="Wingdings" charset="2"/>
              <a:buChar char="ü"/>
            </a:pPr>
            <a:r>
              <a:rPr lang="pl-PL" dirty="0">
                <a:latin typeface="Times New Roman"/>
                <a:cs typeface="Times New Roman"/>
              </a:rPr>
              <a:t>czyny następcze powiązane z przestępstwem głównym sytuacyjnie.</a:t>
            </a:r>
            <a:endParaRPr lang="cs-CZ" dirty="0">
              <a:latin typeface="Times New Roman"/>
              <a:cs typeface="Times New Roman"/>
            </a:endParaRPr>
          </a:p>
          <a:p>
            <a:pPr lvl="0" algn="ctr"/>
            <a:endParaRPr lang="pl-PL" dirty="0">
              <a:latin typeface="Times New Roman"/>
              <a:cs typeface="Times New Roman"/>
            </a:endParaRPr>
          </a:p>
          <a:p>
            <a:pPr lvl="0" algn="ctr"/>
            <a:endParaRPr lang="cs-CZ" dirty="0">
              <a:latin typeface="Times New Roman"/>
              <a:cs typeface="Times New Roman"/>
            </a:endParaRPr>
          </a:p>
          <a:p>
            <a:pPr>
              <a:buFontTx/>
              <a:buChar char="-"/>
            </a:pPr>
            <a:endParaRPr lang="pl-PL" dirty="0">
              <a:latin typeface="Times New Roman"/>
              <a:cs typeface="Times New Roman"/>
            </a:endParaRPr>
          </a:p>
          <a:p>
            <a:pPr algn="l">
              <a:buFont typeface="Wingdings" charset="2"/>
              <a:buChar char="u"/>
            </a:pPr>
            <a:endParaRPr lang="pl-PL" dirty="0">
              <a:latin typeface="Times New Roman"/>
              <a:cs typeface="Times New Roman"/>
            </a:endParaRPr>
          </a:p>
        </p:txBody>
      </p:sp>
    </p:spTree>
    <p:extLst>
      <p:ext uri="{BB962C8B-B14F-4D97-AF65-F5344CB8AC3E}">
        <p14:creationId xmlns:p14="http://schemas.microsoft.com/office/powerpoint/2010/main" val="606118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53312" y="1773936"/>
            <a:ext cx="9838944" cy="3118104"/>
          </a:xfrm>
        </p:spPr>
        <p:txBody>
          <a:bodyPr>
            <a:noAutofit/>
          </a:bodyPr>
          <a:lstStyle/>
          <a:p>
            <a:pPr marL="0" indent="0" algn="ctr">
              <a:lnSpc>
                <a:spcPct val="125000"/>
              </a:lnSpc>
              <a:spcAft>
                <a:spcPts val="2000"/>
              </a:spcAft>
              <a:buNone/>
            </a:pPr>
            <a:r>
              <a:rPr lang="pl-PL" sz="6600" b="1" dirty="0">
                <a:effectLst>
                  <a:outerShdw blurRad="38100" dist="38100" dir="2700000" algn="tl">
                    <a:srgbClr val="000000">
                      <a:alpha val="43137"/>
                    </a:srgbClr>
                  </a:outerShdw>
                </a:effectLst>
                <a:latin typeface="Times New Roman"/>
                <a:cs typeface="Times New Roman"/>
              </a:rPr>
              <a:t>REALNY ZBIEG PRZESTĘPSTW</a:t>
            </a:r>
            <a:endParaRPr lang="pl-PL" sz="6600" dirty="0">
              <a:effectLst>
                <a:outerShdw blurRad="38100" dist="38100" dir="2700000" algn="tl">
                  <a:srgbClr val="000000">
                    <a:alpha val="43137"/>
                  </a:srgbClr>
                </a:outerShdw>
              </a:effectLst>
              <a:latin typeface="Times New Roman"/>
              <a:cs typeface="Times New Roman"/>
            </a:endParaRPr>
          </a:p>
        </p:txBody>
      </p:sp>
    </p:spTree>
    <p:extLst>
      <p:ext uri="{BB962C8B-B14F-4D97-AF65-F5344CB8AC3E}">
        <p14:creationId xmlns:p14="http://schemas.microsoft.com/office/powerpoint/2010/main" val="1310078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1143000"/>
            <a:ext cx="9838944" cy="5193792"/>
          </a:xfrm>
        </p:spPr>
        <p:txBody>
          <a:bodyPr>
            <a:noAutofit/>
          </a:bodyPr>
          <a:lstStyle/>
          <a:p>
            <a:pPr marL="0" indent="0">
              <a:lnSpc>
                <a:spcPct val="105000"/>
              </a:lnSpc>
              <a:spcAft>
                <a:spcPts val="1700"/>
              </a:spcAft>
              <a:buNone/>
            </a:pPr>
            <a:r>
              <a:rPr lang="pl-PL" dirty="0">
                <a:latin typeface="Times New Roman"/>
                <a:cs typeface="Times New Roman"/>
              </a:rPr>
              <a:t>Realny zbieg przestępstw będzie zachodził wówczas, gdy wyeliminujemy wystąpienie w danym przypadku konstrukcji pozornego zbiegu czynów karalnych. </a:t>
            </a:r>
          </a:p>
          <a:p>
            <a:pPr marL="0" indent="0">
              <a:lnSpc>
                <a:spcPct val="105000"/>
              </a:lnSpc>
              <a:spcAft>
                <a:spcPts val="800"/>
              </a:spcAft>
              <a:buNone/>
            </a:pPr>
            <a:r>
              <a:rPr lang="pl-PL" dirty="0">
                <a:latin typeface="Times New Roman"/>
                <a:cs typeface="Times New Roman"/>
              </a:rPr>
              <a:t>W przypadku wystąpienia realnego zbiegu przestępstw może on przyjąć postać:</a:t>
            </a:r>
          </a:p>
          <a:p>
            <a:pPr lvl="0">
              <a:lnSpc>
                <a:spcPct val="105000"/>
              </a:lnSpc>
              <a:spcAft>
                <a:spcPts val="800"/>
              </a:spcAft>
              <a:buFont typeface="Wingdings" panose="05000000000000000000" pitchFamily="2" charset="2"/>
              <a:buChar char="v"/>
            </a:pPr>
            <a:r>
              <a:rPr lang="pl-PL" dirty="0">
                <a:latin typeface="Times New Roman"/>
                <a:cs typeface="Times New Roman"/>
              </a:rPr>
              <a:t>zbiegu</a:t>
            </a:r>
            <a:r>
              <a:rPr lang="pl-PL" b="1" dirty="0">
                <a:latin typeface="Times New Roman"/>
                <a:cs typeface="Times New Roman"/>
              </a:rPr>
              <a:t> jednorodzajowego (jednorodnego) </a:t>
            </a:r>
            <a:r>
              <a:rPr lang="pl-PL" dirty="0">
                <a:latin typeface="Times New Roman"/>
                <a:cs typeface="Times New Roman"/>
              </a:rPr>
              <a:t>w postaci </a:t>
            </a:r>
            <a:r>
              <a:rPr lang="pl-PL" u="sng" dirty="0">
                <a:latin typeface="Times New Roman"/>
                <a:cs typeface="Times New Roman"/>
              </a:rPr>
              <a:t>ciągu przestępstw,</a:t>
            </a:r>
            <a:endParaRPr lang="pl-PL" dirty="0">
              <a:latin typeface="Times New Roman"/>
              <a:cs typeface="Times New Roman"/>
            </a:endParaRPr>
          </a:p>
          <a:p>
            <a:pPr lvl="0">
              <a:lnSpc>
                <a:spcPct val="105000"/>
              </a:lnSpc>
              <a:spcAft>
                <a:spcPts val="800"/>
              </a:spcAft>
              <a:buFont typeface="Wingdings" panose="05000000000000000000" pitchFamily="2" charset="2"/>
              <a:buChar char="v"/>
            </a:pPr>
            <a:r>
              <a:rPr lang="pl-PL" dirty="0">
                <a:latin typeface="Times New Roman"/>
                <a:cs typeface="Times New Roman"/>
              </a:rPr>
              <a:t>zbiegu</a:t>
            </a:r>
            <a:r>
              <a:rPr lang="pl-PL" b="1" dirty="0">
                <a:latin typeface="Times New Roman"/>
                <a:cs typeface="Times New Roman"/>
              </a:rPr>
              <a:t> jednorodzajowego (jednorodnego) </a:t>
            </a:r>
            <a:r>
              <a:rPr lang="pl-PL" dirty="0">
                <a:latin typeface="Times New Roman"/>
                <a:cs typeface="Times New Roman"/>
              </a:rPr>
              <a:t>zagrożonego </a:t>
            </a:r>
            <a:r>
              <a:rPr lang="pl-PL" u="sng" dirty="0">
                <a:latin typeface="Times New Roman"/>
                <a:cs typeface="Times New Roman"/>
              </a:rPr>
              <a:t>karą łączną</a:t>
            </a:r>
            <a:r>
              <a:rPr lang="pl-PL" dirty="0">
                <a:latin typeface="Times New Roman"/>
                <a:cs typeface="Times New Roman"/>
              </a:rPr>
              <a:t>,</a:t>
            </a:r>
          </a:p>
          <a:p>
            <a:pPr lvl="0">
              <a:lnSpc>
                <a:spcPct val="105000"/>
              </a:lnSpc>
              <a:spcAft>
                <a:spcPts val="1700"/>
              </a:spcAft>
              <a:buFont typeface="Wingdings" panose="05000000000000000000" pitchFamily="2" charset="2"/>
              <a:buChar char="v"/>
            </a:pPr>
            <a:r>
              <a:rPr lang="pl-PL" dirty="0">
                <a:latin typeface="Times New Roman"/>
                <a:cs typeface="Times New Roman"/>
              </a:rPr>
              <a:t>zbiegu</a:t>
            </a:r>
            <a:r>
              <a:rPr lang="pl-PL" b="1" dirty="0">
                <a:latin typeface="Times New Roman"/>
                <a:cs typeface="Times New Roman"/>
              </a:rPr>
              <a:t> wielorodzajowego (różnorodnego) </a:t>
            </a:r>
            <a:r>
              <a:rPr lang="pl-PL" dirty="0">
                <a:latin typeface="Times New Roman"/>
                <a:cs typeface="Times New Roman"/>
              </a:rPr>
              <a:t>zagrożonego </a:t>
            </a:r>
            <a:r>
              <a:rPr lang="pl-PL" u="sng" dirty="0">
                <a:latin typeface="Times New Roman"/>
                <a:cs typeface="Times New Roman"/>
              </a:rPr>
              <a:t>karą łączną</a:t>
            </a:r>
            <a:r>
              <a:rPr lang="pl-PL" dirty="0">
                <a:latin typeface="Times New Roman"/>
                <a:cs typeface="Times New Roman"/>
              </a:rPr>
              <a:t>.</a:t>
            </a:r>
            <a:r>
              <a:rPr lang="pl-PL" b="1" dirty="0">
                <a:latin typeface="Times New Roman"/>
                <a:cs typeface="Times New Roman"/>
              </a:rPr>
              <a:t> </a:t>
            </a:r>
            <a:endParaRPr lang="pl-PL" dirty="0">
              <a:latin typeface="Times New Roman"/>
              <a:cs typeface="Times New Roman"/>
            </a:endParaRPr>
          </a:p>
          <a:p>
            <a:pPr marL="0" indent="0">
              <a:lnSpc>
                <a:spcPct val="105000"/>
              </a:lnSpc>
              <a:spcAft>
                <a:spcPts val="800"/>
              </a:spcAft>
              <a:buNone/>
            </a:pPr>
            <a:r>
              <a:rPr lang="pl-PL" b="1" dirty="0">
                <a:solidFill>
                  <a:srgbClr val="7030A0"/>
                </a:solidFill>
                <a:latin typeface="Times New Roman"/>
                <a:cs typeface="Times New Roman"/>
              </a:rPr>
              <a:t>różnorodny</a:t>
            </a:r>
            <a:r>
              <a:rPr lang="pl-PL" dirty="0">
                <a:latin typeface="Times New Roman"/>
                <a:cs typeface="Times New Roman"/>
              </a:rPr>
              <a:t> – kiedy objęte nim czyny wyczerpują znamiona różnych przestępstw (np. ciężkie uszkodzenie ciała i zniesławienie)</a:t>
            </a:r>
          </a:p>
          <a:p>
            <a:pPr marL="0" indent="0">
              <a:lnSpc>
                <a:spcPct val="105000"/>
              </a:lnSpc>
              <a:spcAft>
                <a:spcPts val="800"/>
              </a:spcAft>
              <a:buNone/>
            </a:pPr>
            <a:r>
              <a:rPr lang="pl-PL" b="1" dirty="0">
                <a:solidFill>
                  <a:srgbClr val="7030A0"/>
                </a:solidFill>
                <a:latin typeface="Times New Roman"/>
                <a:cs typeface="Times New Roman"/>
              </a:rPr>
              <a:t>jednorodny</a:t>
            </a:r>
            <a:r>
              <a:rPr lang="pl-PL" b="1" dirty="0">
                <a:latin typeface="Times New Roman"/>
                <a:cs typeface="Times New Roman"/>
              </a:rPr>
              <a:t> </a:t>
            </a:r>
            <a:r>
              <a:rPr lang="pl-PL" dirty="0">
                <a:latin typeface="Times New Roman"/>
                <a:cs typeface="Times New Roman"/>
              </a:rPr>
              <a:t>– kiedy zbiegające się czyny podlegają kwalifikacji prawnej z tego samego przepisu (np. przywłaszczenia cudzej rzeczy ruchomej)</a:t>
            </a:r>
          </a:p>
        </p:txBody>
      </p:sp>
    </p:spTree>
    <p:extLst>
      <p:ext uri="{BB962C8B-B14F-4D97-AF65-F5344CB8AC3E}">
        <p14:creationId xmlns:p14="http://schemas.microsoft.com/office/powerpoint/2010/main" val="3615126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71600" y="585216"/>
            <a:ext cx="9601200" cy="1243584"/>
          </a:xfrm>
        </p:spPr>
        <p:txBody>
          <a:bodyPr>
            <a:normAutofit fontScale="90000"/>
          </a:bodyPr>
          <a:lstStyle/>
          <a:p>
            <a:pPr algn="ctr">
              <a:lnSpc>
                <a:spcPct val="100000"/>
              </a:lnSpc>
            </a:pPr>
            <a:r>
              <a:rPr lang="pl-PL" b="1" dirty="0">
                <a:latin typeface="Times New Roman"/>
                <a:cs typeface="Times New Roman"/>
              </a:rPr>
              <a:t>Ciąg przestępstw </a:t>
            </a:r>
            <a:br>
              <a:rPr lang="pl-PL" b="1" dirty="0">
                <a:latin typeface="Times New Roman"/>
                <a:cs typeface="Times New Roman"/>
              </a:rPr>
            </a:br>
            <a:r>
              <a:rPr lang="pl-PL" b="1" dirty="0">
                <a:latin typeface="Times New Roman"/>
                <a:cs typeface="Times New Roman"/>
              </a:rPr>
              <a:t>(jednorodzajowy, realny zbieg przestępstw) </a:t>
            </a:r>
            <a:br>
              <a:rPr lang="pl-PL" dirty="0">
                <a:latin typeface="Times New Roman"/>
                <a:cs typeface="Times New Roman"/>
              </a:rPr>
            </a:br>
            <a:endParaRPr lang="pl-PL" b="1" dirty="0">
              <a:latin typeface="Times New Roman"/>
              <a:cs typeface="Times New Roman"/>
            </a:endParaRPr>
          </a:p>
        </p:txBody>
      </p:sp>
      <p:sp>
        <p:nvSpPr>
          <p:cNvPr id="3" name="Symbol zastępczy zawartości 2"/>
          <p:cNvSpPr>
            <a:spLocks noGrp="1"/>
          </p:cNvSpPr>
          <p:nvPr>
            <p:ph idx="1"/>
          </p:nvPr>
        </p:nvSpPr>
        <p:spPr>
          <a:xfrm>
            <a:off x="1371600" y="2171700"/>
            <a:ext cx="9601200" cy="3973068"/>
          </a:xfrm>
        </p:spPr>
        <p:txBody>
          <a:bodyPr>
            <a:normAutofit fontScale="92500" lnSpcReduction="20000"/>
          </a:bodyPr>
          <a:lstStyle/>
          <a:p>
            <a:pPr marL="0" indent="0">
              <a:lnSpc>
                <a:spcPct val="105000"/>
              </a:lnSpc>
              <a:buNone/>
            </a:pPr>
            <a:r>
              <a:rPr lang="pl-PL" b="1" i="1" dirty="0">
                <a:latin typeface="Times New Roman"/>
                <a:cs typeface="Times New Roman"/>
              </a:rPr>
              <a:t>Art. 91. [Ciąg przestępstw]</a:t>
            </a:r>
            <a:endParaRPr lang="pl-PL" dirty="0">
              <a:latin typeface="Times New Roman"/>
              <a:cs typeface="Times New Roman"/>
            </a:endParaRPr>
          </a:p>
          <a:p>
            <a:pPr marL="0" indent="0">
              <a:lnSpc>
                <a:spcPct val="105000"/>
              </a:lnSpc>
              <a:buNone/>
            </a:pPr>
            <a:r>
              <a:rPr lang="pl-PL" b="1" i="1" dirty="0">
                <a:latin typeface="Times New Roman"/>
                <a:cs typeface="Times New Roman"/>
              </a:rPr>
              <a:t>§  1.</a:t>
            </a:r>
            <a:r>
              <a:rPr lang="pl-PL" i="1" dirty="0">
                <a:latin typeface="Times New Roman"/>
                <a:cs typeface="Times New Roman"/>
              </a:rPr>
              <a:t> 	Jeżeli sprawca popełnia w krótkich odstępach czasu, z wykorzystaniem takiej samej sposobności, dwa lub więcej przestępstw, zanim zapadł pierwszy wyrok, chociażby nieprawomocny, co do któregokolwiek z tych przestępstw, sąd orzeka jedną karę określoną w przepisie stanowiącym podstawę jej wymiaru dla każdego z tych przestępstw, w wysokości do górnej granicy ustawowego zagrożenia zwiększonego o połowę.</a:t>
            </a:r>
            <a:endParaRPr lang="pl-PL" dirty="0">
              <a:latin typeface="Times New Roman"/>
              <a:cs typeface="Times New Roman"/>
            </a:endParaRPr>
          </a:p>
          <a:p>
            <a:pPr marL="0" indent="0">
              <a:lnSpc>
                <a:spcPct val="105000"/>
              </a:lnSpc>
              <a:buNone/>
            </a:pPr>
            <a:r>
              <a:rPr lang="pl-PL" b="1" i="1" dirty="0">
                <a:latin typeface="Times New Roman"/>
                <a:cs typeface="Times New Roman"/>
              </a:rPr>
              <a:t>§  2.</a:t>
            </a:r>
            <a:r>
              <a:rPr lang="pl-PL" i="1" dirty="0">
                <a:latin typeface="Times New Roman"/>
                <a:cs typeface="Times New Roman"/>
              </a:rPr>
              <a:t> 	Jeżeli sprawca w warunkach określonych w art. 85 popełnia dwa lub więcej ciągów przestępstw określonych w § 1 lub ciąg przestępstw oraz inne przestępstwo, sąd orzeka karę łączną, stosując odpowiednio przepisy tego rozdziału.</a:t>
            </a:r>
            <a:endParaRPr lang="pl-PL" dirty="0">
              <a:latin typeface="Times New Roman"/>
              <a:cs typeface="Times New Roman"/>
            </a:endParaRPr>
          </a:p>
          <a:p>
            <a:pPr marL="0" indent="0">
              <a:lnSpc>
                <a:spcPct val="105000"/>
              </a:lnSpc>
              <a:buNone/>
            </a:pPr>
            <a:r>
              <a:rPr lang="pl-PL" b="1" i="1" dirty="0">
                <a:latin typeface="Times New Roman"/>
                <a:cs typeface="Times New Roman"/>
              </a:rPr>
              <a:t>§  3.</a:t>
            </a:r>
            <a:r>
              <a:rPr lang="pl-PL" i="1" dirty="0">
                <a:latin typeface="Times New Roman"/>
                <a:cs typeface="Times New Roman"/>
              </a:rPr>
              <a:t> 	Jeżeli sprawca został skazany dwoma lub więcej wyrokami za przestępstwa należące do ciągu przestępstw określonego w § 1, orzeczona kara łączna nie może przekroczyć górnej granicy ustawowego zagrożenia zwiększonego o połowę, przewidzianego w przepisie stanowiącym podstawę wymiaru kary dla każdego z tych przestępstw.</a:t>
            </a:r>
            <a:endParaRPr lang="pl-PL" dirty="0">
              <a:latin typeface="Times New Roman"/>
              <a:cs typeface="Times New Roman"/>
            </a:endParaRPr>
          </a:p>
        </p:txBody>
      </p:sp>
    </p:spTree>
    <p:extLst>
      <p:ext uri="{BB962C8B-B14F-4D97-AF65-F5344CB8AC3E}">
        <p14:creationId xmlns:p14="http://schemas.microsoft.com/office/powerpoint/2010/main" val="2631949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969264"/>
            <a:ext cx="9601200" cy="4910328"/>
          </a:xfrm>
        </p:spPr>
        <p:txBody>
          <a:bodyPr>
            <a:normAutofit fontScale="92500" lnSpcReduction="10000"/>
          </a:bodyPr>
          <a:lstStyle/>
          <a:p>
            <a:pPr marL="0" indent="0">
              <a:spcAft>
                <a:spcPts val="1000"/>
              </a:spcAft>
              <a:buNone/>
            </a:pPr>
            <a:r>
              <a:rPr lang="pl-PL" dirty="0">
                <a:latin typeface="Times New Roman"/>
                <a:cs typeface="Times New Roman"/>
              </a:rPr>
              <a:t>Do przyjęcia ciągu przestępstw wymaga się: </a:t>
            </a:r>
          </a:p>
          <a:p>
            <a:pPr lvl="0"/>
            <a:r>
              <a:rPr lang="pl-PL" dirty="0">
                <a:latin typeface="Times New Roman"/>
                <a:cs typeface="Times New Roman"/>
              </a:rPr>
              <a:t>popełnienia przez sprawcę </a:t>
            </a:r>
            <a:r>
              <a:rPr lang="pl-PL" b="1" dirty="0">
                <a:latin typeface="Times New Roman"/>
                <a:cs typeface="Times New Roman"/>
              </a:rPr>
              <a:t>co najmniej dwóch przestępstw </a:t>
            </a:r>
            <a:r>
              <a:rPr lang="pl-PL" dirty="0">
                <a:latin typeface="Times New Roman"/>
                <a:cs typeface="Times New Roman"/>
              </a:rPr>
              <a:t>przed wydaniem pierwszego choćby nieprawomocnego wyroku, </a:t>
            </a:r>
          </a:p>
          <a:p>
            <a:pPr lvl="0"/>
            <a:r>
              <a:rPr lang="pl-PL" b="1" dirty="0">
                <a:latin typeface="Times New Roman"/>
                <a:cs typeface="Times New Roman"/>
              </a:rPr>
              <a:t>tożsamości przepisu </a:t>
            </a:r>
            <a:r>
              <a:rPr lang="pl-PL" dirty="0">
                <a:latin typeface="Times New Roman"/>
                <a:cs typeface="Times New Roman"/>
              </a:rPr>
              <a:t>stanowiącego podstawę wymiaru kary każdego ze zbiegających się przestępstw, </a:t>
            </a:r>
          </a:p>
          <a:p>
            <a:pPr lvl="0"/>
            <a:r>
              <a:rPr lang="pl-PL" b="1" dirty="0">
                <a:latin typeface="Times New Roman"/>
                <a:cs typeface="Times New Roman"/>
              </a:rPr>
              <a:t>krótkich odstępów czasu </a:t>
            </a:r>
          </a:p>
          <a:p>
            <a:pPr lvl="0"/>
            <a:r>
              <a:rPr lang="pl-PL" dirty="0">
                <a:latin typeface="Times New Roman"/>
                <a:cs typeface="Times New Roman"/>
              </a:rPr>
              <a:t>wykorzystania </a:t>
            </a:r>
            <a:r>
              <a:rPr lang="pl-PL" b="1" dirty="0">
                <a:latin typeface="Times New Roman"/>
                <a:cs typeface="Times New Roman"/>
              </a:rPr>
              <a:t>takiej samej sposobności.</a:t>
            </a:r>
          </a:p>
          <a:p>
            <a:pPr marL="0" lvl="0" indent="0">
              <a:buNone/>
            </a:pPr>
            <a:r>
              <a:rPr lang="pl-PL" sz="200" dirty="0">
                <a:latin typeface="Times New Roman"/>
                <a:cs typeface="Times New Roman"/>
              </a:rPr>
              <a:t>\\</a:t>
            </a:r>
          </a:p>
          <a:p>
            <a:pPr marL="0" indent="0">
              <a:lnSpc>
                <a:spcPct val="105000"/>
              </a:lnSpc>
              <a:spcAft>
                <a:spcPts val="0"/>
              </a:spcAft>
              <a:buNone/>
            </a:pPr>
            <a:r>
              <a:rPr lang="pl-PL" dirty="0">
                <a:latin typeface="Times New Roman"/>
                <a:cs typeface="Times New Roman"/>
              </a:rPr>
              <a:t>Ciągiem przestępstw można objąć wyłącznie ten sam rodzaj czynów zabronionych popełnionych przez sprawcę (np. </a:t>
            </a:r>
            <a:r>
              <a:rPr lang="pl-PL" u="sng" dirty="0">
                <a:latin typeface="Times New Roman"/>
                <a:cs typeface="Times New Roman"/>
              </a:rPr>
              <a:t>ciąg kradzieży, ciąg oszustw, czy ciąg fałszerstw dokumentów</a:t>
            </a:r>
            <a:r>
              <a:rPr lang="pl-PL" dirty="0">
                <a:latin typeface="Times New Roman"/>
                <a:cs typeface="Times New Roman"/>
              </a:rPr>
              <a:t>). </a:t>
            </a:r>
            <a:r>
              <a:rPr lang="pl-PL" dirty="0">
                <a:solidFill>
                  <a:srgbClr val="FF0000"/>
                </a:solidFill>
                <a:latin typeface="Times New Roman"/>
                <a:cs typeface="Times New Roman"/>
              </a:rPr>
              <a:t>Czyny te muszą wypełniać znamiona tego samego przepisu, tak też nie będzie można połączyć w ramach ciągu przestępstw typu podstawowego przestępstwa z jego odmianami kwalifikowanymi lub uprzywilejowanymi. </a:t>
            </a:r>
            <a:r>
              <a:rPr lang="pl-PL" dirty="0">
                <a:latin typeface="Times New Roman"/>
                <a:cs typeface="Times New Roman"/>
              </a:rPr>
              <a:t>Wynika to z treści art. 91 § 1 k.k., w którym ustawodawca wskazuje, że w przypadku ciągu przestępstw sąd orzeka jedną karę określoną w przepisie stanowiącym podstawę jej wymiaru dla każdego z tych przestępstw. </a:t>
            </a:r>
          </a:p>
        </p:txBody>
      </p:sp>
    </p:spTree>
    <p:extLst>
      <p:ext uri="{BB962C8B-B14F-4D97-AF65-F5344CB8AC3E}">
        <p14:creationId xmlns:p14="http://schemas.microsoft.com/office/powerpoint/2010/main" val="950947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1033272"/>
            <a:ext cx="9601200" cy="5029200"/>
          </a:xfrm>
        </p:spPr>
        <p:txBody>
          <a:bodyPr>
            <a:normAutofit fontScale="92500" lnSpcReduction="20000"/>
          </a:bodyPr>
          <a:lstStyle/>
          <a:p>
            <a:pPr marL="0" indent="0">
              <a:lnSpc>
                <a:spcPct val="100000"/>
              </a:lnSpc>
              <a:spcAft>
                <a:spcPts val="1000"/>
              </a:spcAft>
              <a:buNone/>
            </a:pPr>
            <a:r>
              <a:rPr lang="pl-PL" sz="1900" b="1" u="sng" dirty="0">
                <a:solidFill>
                  <a:srgbClr val="C00000"/>
                </a:solidFill>
                <a:latin typeface="Times New Roman"/>
                <a:cs typeface="Times New Roman"/>
              </a:rPr>
              <a:t>Wykorzystanie tej samej sposobności</a:t>
            </a:r>
            <a:r>
              <a:rPr lang="pl-PL" sz="1900" dirty="0">
                <a:solidFill>
                  <a:srgbClr val="C00000"/>
                </a:solidFill>
                <a:latin typeface="Times New Roman"/>
                <a:cs typeface="Times New Roman"/>
              </a:rPr>
              <a:t> </a:t>
            </a:r>
            <a:r>
              <a:rPr lang="pl-PL" sz="1900" dirty="0">
                <a:latin typeface="Times New Roman"/>
                <a:cs typeface="Times New Roman"/>
              </a:rPr>
              <a:t>– sformułowanie to nie posiada definicji ustawowej. przez sprawcę będzie oznaczało, jak można sądzić, popełnienie dwóch lub większej ilości czynów </a:t>
            </a:r>
            <a:r>
              <a:rPr lang="pl-PL" sz="1900" b="1" dirty="0">
                <a:latin typeface="Times New Roman"/>
                <a:cs typeface="Times New Roman"/>
              </a:rPr>
              <a:t>w podobnych warunkach</a:t>
            </a:r>
            <a:r>
              <a:rPr lang="pl-PL" sz="1900" dirty="0">
                <a:latin typeface="Times New Roman"/>
                <a:cs typeface="Times New Roman"/>
              </a:rPr>
              <a:t>, z wykorzystaniem </a:t>
            </a:r>
            <a:r>
              <a:rPr lang="pl-PL" sz="1900" b="1" dirty="0">
                <a:latin typeface="Times New Roman"/>
                <a:cs typeface="Times New Roman"/>
              </a:rPr>
              <a:t>tego samego </a:t>
            </a:r>
            <a:r>
              <a:rPr lang="pl-PL" sz="1900" b="1" i="1" dirty="0">
                <a:latin typeface="Times New Roman"/>
                <a:cs typeface="Times New Roman"/>
              </a:rPr>
              <a:t>modus </a:t>
            </a:r>
            <a:r>
              <a:rPr lang="pl-PL" sz="1900" b="1" i="1" dirty="0" err="1">
                <a:latin typeface="Times New Roman"/>
                <a:cs typeface="Times New Roman"/>
              </a:rPr>
              <a:t>operandi</a:t>
            </a:r>
            <a:r>
              <a:rPr lang="pl-PL" sz="1900" dirty="0">
                <a:latin typeface="Times New Roman"/>
                <a:cs typeface="Times New Roman"/>
              </a:rPr>
              <a:t>, a więc tej samej techniki popełnienia czynu zabronionego oraz </a:t>
            </a:r>
            <a:r>
              <a:rPr lang="pl-PL" sz="1900" b="1" dirty="0">
                <a:latin typeface="Times New Roman"/>
                <a:cs typeface="Times New Roman"/>
              </a:rPr>
              <a:t>jednorodność sposobu zaatakowania</a:t>
            </a:r>
            <a:r>
              <a:rPr lang="pl-PL" sz="1900" dirty="0">
                <a:latin typeface="Times New Roman"/>
                <a:cs typeface="Times New Roman"/>
              </a:rPr>
              <a:t> dobra prawnego w warunkach </a:t>
            </a:r>
            <a:r>
              <a:rPr lang="pl-PL" sz="1900" b="1" dirty="0">
                <a:latin typeface="Times New Roman"/>
                <a:cs typeface="Times New Roman"/>
              </a:rPr>
              <a:t>więzi czasowej oraz sytuacyjnej</a:t>
            </a:r>
            <a:r>
              <a:rPr lang="pl-PL" sz="1900" dirty="0">
                <a:latin typeface="Times New Roman"/>
                <a:cs typeface="Times New Roman"/>
              </a:rPr>
              <a:t>. </a:t>
            </a:r>
          </a:p>
          <a:p>
            <a:pPr marL="0" indent="0">
              <a:lnSpc>
                <a:spcPct val="100000"/>
              </a:lnSpc>
              <a:spcAft>
                <a:spcPts val="1000"/>
              </a:spcAft>
              <a:buNone/>
            </a:pPr>
            <a:r>
              <a:rPr lang="pl-PL" sz="1900" dirty="0">
                <a:latin typeface="Times New Roman"/>
                <a:cs typeface="Times New Roman"/>
              </a:rPr>
              <a:t>Ciąg przestępstw musi się cechować </a:t>
            </a:r>
            <a:r>
              <a:rPr lang="pl-PL" sz="1900" b="1" dirty="0">
                <a:solidFill>
                  <a:srgbClr val="0070C0"/>
                </a:solidFill>
                <a:latin typeface="Times New Roman"/>
                <a:cs typeface="Times New Roman"/>
              </a:rPr>
              <a:t>taką samą stroną podmiotową wszystkich</a:t>
            </a:r>
            <a:r>
              <a:rPr lang="pl-PL" sz="1900" dirty="0">
                <a:latin typeface="Times New Roman"/>
                <a:cs typeface="Times New Roman"/>
              </a:rPr>
              <a:t>, popełnionych przez sprawcę czynów – ciąg przestępstw może zatem obejmować zarówno czyny umyślne (</a:t>
            </a:r>
            <a:r>
              <a:rPr lang="pl-PL" sz="1900" b="1" u="sng" dirty="0">
                <a:latin typeface="Times New Roman"/>
                <a:cs typeface="Times New Roman"/>
              </a:rPr>
              <a:t>ciąg przestępstw umyślnych</a:t>
            </a:r>
            <a:r>
              <a:rPr lang="pl-PL" sz="1900" dirty="0">
                <a:latin typeface="Times New Roman"/>
                <a:cs typeface="Times New Roman"/>
              </a:rPr>
              <a:t>) lub czyny nieumyślne (</a:t>
            </a:r>
            <a:r>
              <a:rPr lang="pl-PL" sz="1900" b="1" u="sng" dirty="0">
                <a:latin typeface="Times New Roman"/>
                <a:cs typeface="Times New Roman"/>
              </a:rPr>
              <a:t>ciąg przestępstw nieumyślnych</a:t>
            </a:r>
            <a:r>
              <a:rPr lang="pl-PL" sz="1900" dirty="0">
                <a:latin typeface="Times New Roman"/>
                <a:cs typeface="Times New Roman"/>
              </a:rPr>
              <a:t>), kwalifikowanych na podstawie tego samego przepisu. </a:t>
            </a:r>
          </a:p>
          <a:p>
            <a:pPr marL="0" indent="0" algn="ctr">
              <a:lnSpc>
                <a:spcPct val="100000"/>
              </a:lnSpc>
              <a:spcAft>
                <a:spcPts val="1000"/>
              </a:spcAft>
              <a:buNone/>
            </a:pPr>
            <a:r>
              <a:rPr lang="pl-PL" sz="1900" dirty="0">
                <a:latin typeface="Times New Roman"/>
                <a:cs typeface="Times New Roman"/>
              </a:rPr>
              <a:t>ZAMIAR ORAZ MOŻLIWOŚĆ WYSTĄPIENIA CIĄGU PRZESTĘPSTW NIEUMYŚLNYCH </a:t>
            </a:r>
            <a:r>
              <a:rPr lang="pl-PL" sz="1900" dirty="0">
                <a:latin typeface="Times New Roman"/>
                <a:cs typeface="Times New Roman"/>
                <a:sym typeface="Wingdings"/>
              </a:rPr>
              <a:t> </a:t>
            </a:r>
            <a:r>
              <a:rPr lang="pl-PL" sz="1900" b="1" u="sng" dirty="0">
                <a:latin typeface="Times New Roman"/>
                <a:cs typeface="Times New Roman"/>
                <a:sym typeface="Wingdings"/>
              </a:rPr>
              <a:t>to różnice ciągu przestępstw od czynu ciągłego </a:t>
            </a:r>
            <a:r>
              <a:rPr lang="pl-PL" sz="1900" b="1" u="sng" dirty="0">
                <a:latin typeface="Times New Roman"/>
                <a:cs typeface="Times New Roman"/>
              </a:rPr>
              <a:t> </a:t>
            </a:r>
          </a:p>
          <a:p>
            <a:pPr marL="0" indent="0" algn="ctr">
              <a:lnSpc>
                <a:spcPct val="100000"/>
              </a:lnSpc>
              <a:spcAft>
                <a:spcPts val="1000"/>
              </a:spcAft>
              <a:buNone/>
            </a:pPr>
            <a:r>
              <a:rPr lang="pl-PL" sz="1900" b="1" u="sng" dirty="0">
                <a:latin typeface="Times New Roman"/>
                <a:cs typeface="Times New Roman"/>
              </a:rPr>
              <a:t>! nie istnieje nieumyślny czyn ciągły!</a:t>
            </a:r>
          </a:p>
          <a:p>
            <a:pPr marL="0" indent="0">
              <a:lnSpc>
                <a:spcPct val="100000"/>
              </a:lnSpc>
              <a:spcAft>
                <a:spcPts val="1000"/>
              </a:spcAft>
              <a:buNone/>
            </a:pPr>
            <a:r>
              <a:rPr lang="pl-PL" sz="1900" dirty="0">
                <a:latin typeface="Times New Roman"/>
                <a:cs typeface="Times New Roman"/>
              </a:rPr>
              <a:t>W doktrynie oraz w orzecznictwie Sądu Najwyższego </a:t>
            </a:r>
            <a:r>
              <a:rPr lang="pl-PL" sz="1900" b="1" dirty="0">
                <a:latin typeface="Times New Roman"/>
                <a:cs typeface="Times New Roman"/>
              </a:rPr>
              <a:t>dopuszcza się</a:t>
            </a:r>
            <a:r>
              <a:rPr lang="pl-PL" sz="1900" dirty="0">
                <a:latin typeface="Times New Roman"/>
                <a:cs typeface="Times New Roman"/>
              </a:rPr>
              <a:t> sytuację, w której w ramach ciągu przestępstw zostaną </a:t>
            </a:r>
            <a:r>
              <a:rPr lang="pl-PL" sz="1900" b="1" dirty="0">
                <a:latin typeface="Times New Roman"/>
                <a:cs typeface="Times New Roman"/>
              </a:rPr>
              <a:t>połączone formy stadialne</a:t>
            </a:r>
            <a:r>
              <a:rPr lang="pl-PL" sz="1900" dirty="0">
                <a:latin typeface="Times New Roman"/>
                <a:cs typeface="Times New Roman"/>
              </a:rPr>
              <a:t> wypełniające znamiona tego samego czynu zabronionego – np. gdy sprawca dopuści się szeregu usiłowań oraz dokonań kradzieży z włamaniem. Natomiast </a:t>
            </a:r>
            <a:r>
              <a:rPr lang="pl-PL" sz="1900" b="1" dirty="0">
                <a:latin typeface="Times New Roman"/>
                <a:cs typeface="Times New Roman"/>
              </a:rPr>
              <a:t>trudno byłoby przyjąć</a:t>
            </a:r>
            <a:r>
              <a:rPr lang="pl-PL" sz="1900" dirty="0">
                <a:latin typeface="Times New Roman"/>
                <a:cs typeface="Times New Roman"/>
              </a:rPr>
              <a:t> możliwość objęcia ciągiem przestępstw różnych </a:t>
            </a:r>
            <a:r>
              <a:rPr lang="pl-PL" sz="1900" b="1" dirty="0">
                <a:latin typeface="Times New Roman"/>
                <a:cs typeface="Times New Roman"/>
              </a:rPr>
              <a:t>form zjawiskowych</a:t>
            </a:r>
            <a:r>
              <a:rPr lang="pl-PL" sz="1900" dirty="0">
                <a:latin typeface="Times New Roman"/>
                <a:cs typeface="Times New Roman"/>
              </a:rPr>
              <a:t>, nawet wypełniających znamiona tego samego czynu karalnego. </a:t>
            </a:r>
          </a:p>
        </p:txBody>
      </p:sp>
    </p:spTree>
    <p:extLst>
      <p:ext uri="{BB962C8B-B14F-4D97-AF65-F5344CB8AC3E}">
        <p14:creationId xmlns:p14="http://schemas.microsoft.com/office/powerpoint/2010/main" val="3004404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p:cNvPicPr>
            <a:picLocks noGrp="1"/>
          </p:cNvPicPr>
          <p:nvPr>
            <p:ph idx="1"/>
          </p:nvPr>
        </p:nvPicPr>
        <p:blipFill>
          <a:blip r:embed="rId2"/>
          <a:stretch>
            <a:fillRect/>
          </a:stretch>
        </p:blipFill>
        <p:spPr>
          <a:xfrm>
            <a:off x="3017520" y="1012825"/>
            <a:ext cx="6483096" cy="4967351"/>
          </a:xfrm>
          <a:prstGeom prst="rect">
            <a:avLst/>
          </a:prstGeom>
        </p:spPr>
      </p:pic>
    </p:spTree>
    <p:extLst>
      <p:ext uri="{BB962C8B-B14F-4D97-AF65-F5344CB8AC3E}">
        <p14:creationId xmlns:p14="http://schemas.microsoft.com/office/powerpoint/2010/main" val="6011109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71600" y="585216"/>
            <a:ext cx="9601200" cy="1243584"/>
          </a:xfrm>
        </p:spPr>
        <p:txBody>
          <a:bodyPr>
            <a:normAutofit fontScale="90000"/>
          </a:bodyPr>
          <a:lstStyle/>
          <a:p>
            <a:pPr algn="ctr">
              <a:lnSpc>
                <a:spcPct val="100000"/>
              </a:lnSpc>
            </a:pPr>
            <a:r>
              <a:rPr lang="pl-PL" b="1" dirty="0">
                <a:latin typeface="Times New Roman"/>
                <a:cs typeface="Times New Roman"/>
              </a:rPr>
              <a:t>Jednorodzajowy realny zbieg przestępstw zagrożony karą łączną </a:t>
            </a:r>
            <a:br>
              <a:rPr lang="pl-PL" dirty="0">
                <a:latin typeface="Times New Roman"/>
                <a:cs typeface="Times New Roman"/>
              </a:rPr>
            </a:br>
            <a:endParaRPr lang="pl-PL" b="1" dirty="0">
              <a:latin typeface="Times New Roman"/>
              <a:cs typeface="Times New Roman"/>
            </a:endParaRPr>
          </a:p>
        </p:txBody>
      </p:sp>
      <p:sp>
        <p:nvSpPr>
          <p:cNvPr id="3" name="Symbol zastępczy zawartości 2"/>
          <p:cNvSpPr>
            <a:spLocks noGrp="1"/>
          </p:cNvSpPr>
          <p:nvPr>
            <p:ph idx="1"/>
          </p:nvPr>
        </p:nvSpPr>
        <p:spPr>
          <a:xfrm>
            <a:off x="1371600" y="2368296"/>
            <a:ext cx="9601200" cy="3776472"/>
          </a:xfrm>
        </p:spPr>
        <p:txBody>
          <a:bodyPr>
            <a:normAutofit lnSpcReduction="10000"/>
          </a:bodyPr>
          <a:lstStyle/>
          <a:p>
            <a:pPr marL="0" indent="0">
              <a:buNone/>
            </a:pPr>
            <a:r>
              <a:rPr lang="pl-PL" sz="1900" dirty="0">
                <a:latin typeface="Times New Roman"/>
                <a:cs typeface="Times New Roman"/>
              </a:rPr>
              <a:t>Jeżeli sprawca dopuści się dwóch lub większej ilości czynów wypełniających znamiona tego samego przestępstwa, ale dokona tego </a:t>
            </a:r>
            <a:r>
              <a:rPr lang="pl-PL" sz="1900" b="1" dirty="0">
                <a:latin typeface="Times New Roman"/>
                <a:cs typeface="Times New Roman"/>
              </a:rPr>
              <a:t>nie realizując wszystkich wymaganych przesłanek wymienionych w art. 91 § 1 k.k.</a:t>
            </a:r>
            <a:r>
              <a:rPr lang="pl-PL" sz="1900" dirty="0">
                <a:latin typeface="Times New Roman"/>
                <a:cs typeface="Times New Roman"/>
              </a:rPr>
              <a:t>, to wówczas (o ile jego zachowania nie wypełnią przesłanek czynu ciągłego z art. 12 § 1 i 2 k.k.) będziemy mieli do czynienia z sytuacją wystąpienia jednorodzajowego, realnego zbiegu przestępstw z konsekwencją w postaci wymierzenia sprawcy kary łącznej. </a:t>
            </a:r>
          </a:p>
          <a:p>
            <a:pPr marL="0" indent="0">
              <a:buNone/>
            </a:pPr>
            <a:endParaRPr lang="pl-PL" sz="200" dirty="0">
              <a:latin typeface="Times New Roman"/>
              <a:cs typeface="Times New Roman"/>
            </a:endParaRPr>
          </a:p>
          <a:p>
            <a:pPr marL="0" indent="0">
              <a:buNone/>
            </a:pPr>
            <a:r>
              <a:rPr lang="pl-PL" sz="1900" b="1" dirty="0">
                <a:latin typeface="Times New Roman"/>
                <a:cs typeface="Times New Roman"/>
              </a:rPr>
              <a:t>PRZYKŁAD:</a:t>
            </a:r>
          </a:p>
          <a:p>
            <a:pPr marL="0" indent="0">
              <a:buNone/>
            </a:pPr>
            <a:r>
              <a:rPr lang="pl-PL" sz="1900" dirty="0">
                <a:latin typeface="Times New Roman"/>
                <a:cs typeface="Times New Roman"/>
              </a:rPr>
              <a:t>sprawca może dopuścić się dwóch lub więcej typów podstawowych kradzieży wykorzystując tę samą sposobność ich popełniania, ale </a:t>
            </a:r>
            <a:r>
              <a:rPr lang="pl-PL" sz="1900" u="sng" dirty="0">
                <a:latin typeface="Times New Roman"/>
                <a:cs typeface="Times New Roman"/>
              </a:rPr>
              <a:t>odstępy czasu między tymi czynami nie zostaną uznane przez sąd orzekający w sprawie za krótkie</a:t>
            </a:r>
            <a:r>
              <a:rPr lang="pl-PL" sz="1900" dirty="0">
                <a:latin typeface="Times New Roman"/>
                <a:cs typeface="Times New Roman"/>
              </a:rPr>
              <a:t>. Może też być tak, że sprawca dopuści się kilku wspominanych tu czynów w krótkich odstępach czasu, ale sąd ustali, że </a:t>
            </a:r>
            <a:r>
              <a:rPr lang="pl-PL" sz="1900" u="sng" dirty="0">
                <a:latin typeface="Times New Roman"/>
                <a:cs typeface="Times New Roman"/>
              </a:rPr>
              <a:t>nie została spełniona przesłanka wykorzystania tej samej sposobności</a:t>
            </a:r>
            <a:r>
              <a:rPr lang="pl-PL" sz="1900" dirty="0">
                <a:latin typeface="Times New Roman"/>
                <a:cs typeface="Times New Roman"/>
              </a:rPr>
              <a:t>. </a:t>
            </a:r>
          </a:p>
          <a:p>
            <a:pPr marL="0" indent="0">
              <a:lnSpc>
                <a:spcPct val="105000"/>
              </a:lnSpc>
              <a:buNone/>
            </a:pPr>
            <a:endParaRPr lang="pl-PL" sz="1900" dirty="0">
              <a:latin typeface="Times New Roman"/>
              <a:cs typeface="Times New Roman"/>
            </a:endParaRPr>
          </a:p>
        </p:txBody>
      </p:sp>
    </p:spTree>
    <p:extLst>
      <p:ext uri="{BB962C8B-B14F-4D97-AF65-F5344CB8AC3E}">
        <p14:creationId xmlns:p14="http://schemas.microsoft.com/office/powerpoint/2010/main" val="1280930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latin typeface="Times New Roman"/>
                <a:cs typeface="Times New Roman"/>
              </a:rPr>
              <a:t>Wielorodzajowy realny zbieg przestępstw zagrożony karą łączną </a:t>
            </a:r>
            <a:endParaRPr lang="pl-PL" dirty="0"/>
          </a:p>
        </p:txBody>
      </p:sp>
      <p:sp>
        <p:nvSpPr>
          <p:cNvPr id="3" name="Symbol zastępczy zawartości 2"/>
          <p:cNvSpPr>
            <a:spLocks noGrp="1"/>
          </p:cNvSpPr>
          <p:nvPr>
            <p:ph idx="1"/>
          </p:nvPr>
        </p:nvSpPr>
        <p:spPr/>
        <p:txBody>
          <a:bodyPr/>
          <a:lstStyle/>
          <a:p>
            <a:pPr algn="ctr"/>
            <a:r>
              <a:rPr lang="pl-PL" dirty="0">
                <a:latin typeface="Times New Roman"/>
                <a:cs typeface="Times New Roman"/>
              </a:rPr>
              <a:t> Art. 85 § 1 k.k. o treści:</a:t>
            </a:r>
          </a:p>
          <a:p>
            <a:pPr marL="0" indent="0" algn="ctr">
              <a:buNone/>
            </a:pPr>
            <a:r>
              <a:rPr lang="pl-PL" dirty="0">
                <a:latin typeface="Times New Roman"/>
                <a:cs typeface="Times New Roman"/>
              </a:rPr>
              <a:t> ,,</a:t>
            </a:r>
            <a:r>
              <a:rPr lang="pl-PL" i="1" dirty="0">
                <a:latin typeface="Times New Roman"/>
                <a:cs typeface="Times New Roman"/>
              </a:rPr>
              <a:t>Jeżeli sprawca popełnił dwa lub więcej przestępstw i wymierzono za nie kary tego samego rodzaju albo inne podlegające łączeniu, sąd orzeka karę łączną</a:t>
            </a:r>
            <a:r>
              <a:rPr lang="pl-PL" dirty="0">
                <a:latin typeface="Times New Roman"/>
                <a:cs typeface="Times New Roman"/>
              </a:rPr>
              <a:t>’’. Sposób wymierzenia kary łącznej reguluje natomiast art. 86 § 1 k.k. Przepis ten stanowi: ,,</a:t>
            </a:r>
            <a:r>
              <a:rPr lang="pl-PL" i="1" dirty="0">
                <a:latin typeface="Times New Roman"/>
                <a:cs typeface="Times New Roman"/>
              </a:rPr>
              <a:t>Sąd wymierza karę łączną w granicach od najwyższej z kar wymierzonych za poszczególne przestępstwa do ich sumy, nie przekraczając jednak 810 stawek dziennych grzywny, 2 lat ograniczenia wolności albo 20 lat pozbawienia wolności; karę pozbawienia wolności wymierza się w miesiącach i latach</a:t>
            </a:r>
            <a:r>
              <a:rPr lang="pl-PL" dirty="0">
                <a:latin typeface="Times New Roman"/>
                <a:cs typeface="Times New Roman"/>
              </a:rPr>
              <a:t>.’’</a:t>
            </a:r>
            <a:endParaRPr lang="cs-CZ" dirty="0">
              <a:latin typeface="Times New Roman"/>
              <a:cs typeface="Times New Roman"/>
            </a:endParaRPr>
          </a:p>
          <a:p>
            <a:pPr marL="0" indent="0">
              <a:buNone/>
            </a:pPr>
            <a:endParaRPr lang="pl-PL" dirty="0">
              <a:latin typeface="Times New Roman"/>
              <a:cs typeface="Times New Roman"/>
            </a:endParaRPr>
          </a:p>
        </p:txBody>
      </p:sp>
    </p:spTree>
    <p:extLst>
      <p:ext uri="{BB962C8B-B14F-4D97-AF65-F5344CB8AC3E}">
        <p14:creationId xmlns:p14="http://schemas.microsoft.com/office/powerpoint/2010/main" val="409448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71600" y="585216"/>
            <a:ext cx="9601200" cy="1243584"/>
          </a:xfrm>
        </p:spPr>
        <p:txBody>
          <a:bodyPr>
            <a:normAutofit fontScale="90000"/>
          </a:bodyPr>
          <a:lstStyle/>
          <a:p>
            <a:pPr algn="ctr">
              <a:lnSpc>
                <a:spcPct val="100000"/>
              </a:lnSpc>
            </a:pPr>
            <a:r>
              <a:rPr lang="pl-PL" b="1" dirty="0">
                <a:latin typeface="Times New Roman"/>
                <a:cs typeface="Times New Roman"/>
              </a:rPr>
              <a:t>Wielorodzajowy realny zbieg przestępstw zagrożony karą łączną </a:t>
            </a:r>
            <a:br>
              <a:rPr lang="pl-PL" dirty="0">
                <a:latin typeface="Times New Roman"/>
                <a:cs typeface="Times New Roman"/>
              </a:rPr>
            </a:br>
            <a:endParaRPr lang="pl-PL" b="1" dirty="0">
              <a:latin typeface="Times New Roman"/>
              <a:cs typeface="Times New Roman"/>
            </a:endParaRPr>
          </a:p>
        </p:txBody>
      </p:sp>
      <p:sp>
        <p:nvSpPr>
          <p:cNvPr id="3" name="Symbol zastępczy zawartości 2"/>
          <p:cNvSpPr>
            <a:spLocks noGrp="1"/>
          </p:cNvSpPr>
          <p:nvPr>
            <p:ph idx="1"/>
          </p:nvPr>
        </p:nvSpPr>
        <p:spPr>
          <a:xfrm>
            <a:off x="1371600" y="2368296"/>
            <a:ext cx="9601200" cy="3776472"/>
          </a:xfrm>
        </p:spPr>
        <p:txBody>
          <a:bodyPr>
            <a:normAutofit/>
          </a:bodyPr>
          <a:lstStyle/>
          <a:p>
            <a:pPr marL="0" indent="0">
              <a:lnSpc>
                <a:spcPct val="105000"/>
              </a:lnSpc>
              <a:buNone/>
            </a:pPr>
            <a:r>
              <a:rPr lang="pl-PL" dirty="0">
                <a:latin typeface="Times New Roman"/>
                <a:cs typeface="Times New Roman"/>
              </a:rPr>
              <a:t>Sposób wymierzenia kary łącznej reguluje natomiast art. 86 § 1 k.k. </a:t>
            </a:r>
          </a:p>
          <a:p>
            <a:pPr marL="0" indent="0" algn="ctr">
              <a:lnSpc>
                <a:spcPct val="105000"/>
              </a:lnSpc>
              <a:buNone/>
            </a:pPr>
            <a:r>
              <a:rPr lang="pl-PL" dirty="0">
                <a:latin typeface="Times New Roman"/>
                <a:cs typeface="Times New Roman"/>
              </a:rPr>
              <a:t>,,</a:t>
            </a:r>
            <a:r>
              <a:rPr lang="pl-PL" i="1" dirty="0">
                <a:latin typeface="Times New Roman"/>
                <a:cs typeface="Times New Roman"/>
              </a:rPr>
              <a:t>Sąd wymierza karę łączną w granicach od najwyższej z kar wymierzonych za poszczególne przestępstwa do ich sumy, nie przekraczając jednak 810 stawek dziennych grzywny, 2 lat ograniczenia wolności albo 20 lat pozbawienia wolności; karę pozbawienia wolności wymierza się w miesiącach i latach</a:t>
            </a:r>
            <a:r>
              <a:rPr lang="pl-PL" dirty="0">
                <a:latin typeface="Times New Roman"/>
                <a:cs typeface="Times New Roman"/>
              </a:rPr>
              <a:t>.’’</a:t>
            </a:r>
          </a:p>
          <a:p>
            <a:pPr marL="0" indent="0">
              <a:lnSpc>
                <a:spcPct val="105000"/>
              </a:lnSpc>
              <a:buNone/>
            </a:pPr>
            <a:r>
              <a:rPr lang="pl-PL" b="1" dirty="0">
                <a:latin typeface="Times New Roman"/>
                <a:cs typeface="Times New Roman"/>
              </a:rPr>
              <a:t>Uwaga!</a:t>
            </a:r>
            <a:r>
              <a:rPr lang="pl-PL" dirty="0">
                <a:latin typeface="Times New Roman"/>
                <a:cs typeface="Times New Roman"/>
              </a:rPr>
              <a:t> Częstym błędem popełnianym jest kształtowanie dolnej i górnej granicy kary łącznej przez kary </a:t>
            </a:r>
            <a:r>
              <a:rPr lang="pl-PL" u="sng" dirty="0">
                <a:latin typeface="Times New Roman"/>
                <a:cs typeface="Times New Roman"/>
              </a:rPr>
              <a:t>grożące </a:t>
            </a:r>
            <a:r>
              <a:rPr lang="pl-PL" dirty="0">
                <a:latin typeface="Times New Roman"/>
                <a:cs typeface="Times New Roman"/>
              </a:rPr>
              <a:t>w ustawie za poszczególne przestępstwa, podczas gdy art. 86 § 1 k.k. stanowi o kształtowaniu tych granic w oparciu o jednostkowe kary </a:t>
            </a:r>
            <a:r>
              <a:rPr lang="pl-PL" u="sng" dirty="0">
                <a:latin typeface="Times New Roman"/>
                <a:cs typeface="Times New Roman"/>
              </a:rPr>
              <a:t>wymierzone</a:t>
            </a:r>
            <a:r>
              <a:rPr lang="pl-PL" dirty="0">
                <a:latin typeface="Times New Roman"/>
                <a:cs typeface="Times New Roman"/>
              </a:rPr>
              <a:t>. </a:t>
            </a:r>
          </a:p>
          <a:p>
            <a:pPr marL="0" indent="0">
              <a:lnSpc>
                <a:spcPct val="105000"/>
              </a:lnSpc>
              <a:buNone/>
            </a:pPr>
            <a:endParaRPr lang="pl-PL" sz="1900" dirty="0">
              <a:latin typeface="Times New Roman"/>
              <a:cs typeface="Times New Roman"/>
            </a:endParaRPr>
          </a:p>
        </p:txBody>
      </p:sp>
    </p:spTree>
    <p:extLst>
      <p:ext uri="{BB962C8B-B14F-4D97-AF65-F5344CB8AC3E}">
        <p14:creationId xmlns:p14="http://schemas.microsoft.com/office/powerpoint/2010/main" val="358403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71600" y="685800"/>
            <a:ext cx="9601200" cy="881743"/>
          </a:xfrm>
        </p:spPr>
        <p:txBody>
          <a:bodyPr>
            <a:noAutofit/>
          </a:bodyPr>
          <a:lstStyle/>
          <a:p>
            <a:pPr algn="ctr"/>
            <a:r>
              <a:rPr lang="pl-PL" sz="5000" b="1" dirty="0"/>
              <a:t>Zbieg przestępstw </a:t>
            </a:r>
            <a:endParaRPr lang="pl-PL" sz="5000" dirty="0"/>
          </a:p>
        </p:txBody>
      </p:sp>
      <p:sp>
        <p:nvSpPr>
          <p:cNvPr id="3" name="Symbol zastępczy zawartości 2"/>
          <p:cNvSpPr>
            <a:spLocks noGrp="1"/>
          </p:cNvSpPr>
          <p:nvPr>
            <p:ph idx="1"/>
          </p:nvPr>
        </p:nvSpPr>
        <p:spPr>
          <a:xfrm>
            <a:off x="1371600" y="2103120"/>
            <a:ext cx="9601200" cy="3764280"/>
          </a:xfrm>
        </p:spPr>
        <p:txBody>
          <a:bodyPr>
            <a:normAutofit/>
          </a:bodyPr>
          <a:lstStyle/>
          <a:p>
            <a:pPr marL="0" indent="0">
              <a:lnSpc>
                <a:spcPct val="125000"/>
              </a:lnSpc>
              <a:spcAft>
                <a:spcPts val="800"/>
              </a:spcAft>
              <a:buNone/>
            </a:pPr>
            <a:r>
              <a:rPr lang="pl-PL" dirty="0">
                <a:latin typeface="Times New Roman"/>
                <a:cs typeface="Times New Roman"/>
              </a:rPr>
              <a:t>Polega na tym, że sprawca dopuszcza się kilku zachowań (kilku czynów w sensie naturalnym). </a:t>
            </a:r>
          </a:p>
          <a:p>
            <a:pPr>
              <a:lnSpc>
                <a:spcPct val="125000"/>
              </a:lnSpc>
              <a:spcAft>
                <a:spcPts val="800"/>
              </a:spcAft>
            </a:pPr>
            <a:r>
              <a:rPr lang="pl-PL" dirty="0">
                <a:latin typeface="Times New Roman"/>
                <a:cs typeface="Times New Roman"/>
              </a:rPr>
              <a:t>Prawo karne może traktować je jako </a:t>
            </a:r>
            <a:r>
              <a:rPr lang="pl-PL" b="1" dirty="0">
                <a:latin typeface="Times New Roman"/>
                <a:cs typeface="Times New Roman"/>
              </a:rPr>
              <a:t>kilka czynów w sensie prawnym </a:t>
            </a:r>
            <a:r>
              <a:rPr lang="pl-PL" dirty="0">
                <a:latin typeface="Times New Roman"/>
                <a:cs typeface="Times New Roman"/>
              </a:rPr>
              <a:t>i w konsekwencji jako kilka przestępstw. W tym przypadku zbieg przestępstw ma charakter </a:t>
            </a:r>
            <a:r>
              <a:rPr lang="pl-PL" b="1" u="sng" dirty="0">
                <a:solidFill>
                  <a:schemeClr val="accent6">
                    <a:lumMod val="75000"/>
                  </a:schemeClr>
                </a:solidFill>
                <a:effectLst>
                  <a:outerShdw blurRad="38100" dist="38100" dir="2700000" algn="tl">
                    <a:srgbClr val="000000">
                      <a:alpha val="43137"/>
                    </a:srgbClr>
                  </a:outerShdw>
                </a:effectLst>
                <a:latin typeface="Times New Roman"/>
                <a:cs typeface="Times New Roman"/>
              </a:rPr>
              <a:t>realny</a:t>
            </a:r>
            <a:r>
              <a:rPr lang="pl-PL" dirty="0">
                <a:solidFill>
                  <a:schemeClr val="accent6">
                    <a:lumMod val="75000"/>
                  </a:schemeClr>
                </a:solidFill>
                <a:effectLst>
                  <a:outerShdw blurRad="38100" dist="38100" dir="2700000" algn="tl">
                    <a:srgbClr val="000000">
                      <a:alpha val="43137"/>
                    </a:srgbClr>
                  </a:outerShdw>
                </a:effectLst>
                <a:latin typeface="Times New Roman"/>
                <a:cs typeface="Times New Roman"/>
              </a:rPr>
              <a:t> (</a:t>
            </a:r>
            <a:r>
              <a:rPr lang="pl-PL" b="1" u="sng" dirty="0">
                <a:solidFill>
                  <a:schemeClr val="accent6">
                    <a:lumMod val="75000"/>
                  </a:schemeClr>
                </a:solidFill>
                <a:effectLst>
                  <a:outerShdw blurRad="38100" dist="38100" dir="2700000" algn="tl">
                    <a:srgbClr val="000000">
                      <a:alpha val="43137"/>
                    </a:srgbClr>
                  </a:outerShdw>
                </a:effectLst>
                <a:latin typeface="Times New Roman"/>
                <a:cs typeface="Times New Roman"/>
              </a:rPr>
              <a:t>rzeczywisty, właściwy</a:t>
            </a:r>
            <a:r>
              <a:rPr lang="pl-PL" dirty="0">
                <a:solidFill>
                  <a:schemeClr val="accent6">
                    <a:lumMod val="75000"/>
                  </a:schemeClr>
                </a:solidFill>
                <a:effectLst>
                  <a:outerShdw blurRad="38100" dist="38100" dir="2700000" algn="tl">
                    <a:srgbClr val="000000">
                      <a:alpha val="43137"/>
                    </a:srgbClr>
                  </a:outerShdw>
                </a:effectLst>
                <a:latin typeface="Times New Roman"/>
                <a:cs typeface="Times New Roman"/>
              </a:rPr>
              <a:t>). </a:t>
            </a:r>
          </a:p>
          <a:p>
            <a:pPr>
              <a:lnSpc>
                <a:spcPct val="125000"/>
              </a:lnSpc>
              <a:spcAft>
                <a:spcPts val="800"/>
              </a:spcAft>
            </a:pPr>
            <a:r>
              <a:rPr lang="pl-PL" dirty="0">
                <a:latin typeface="Times New Roman"/>
                <a:cs typeface="Times New Roman"/>
              </a:rPr>
              <a:t>Możliwa jest również sytuacja, w której kilka zachowań zostanie przez prawo karne potraktowane jako </a:t>
            </a:r>
            <a:r>
              <a:rPr lang="pl-PL" b="1" dirty="0">
                <a:latin typeface="Times New Roman"/>
                <a:cs typeface="Times New Roman"/>
              </a:rPr>
              <a:t>jeden czyn w sensie prawnym i jedno przestępstwo</a:t>
            </a:r>
            <a:r>
              <a:rPr lang="pl-PL" dirty="0">
                <a:latin typeface="Times New Roman"/>
                <a:cs typeface="Times New Roman"/>
              </a:rPr>
              <a:t>. Wówczas zachodzi </a:t>
            </a:r>
            <a:r>
              <a:rPr lang="pl-PL" b="1" u="sng" dirty="0">
                <a:solidFill>
                  <a:schemeClr val="accent6">
                    <a:lumMod val="75000"/>
                  </a:schemeClr>
                </a:solidFill>
                <a:effectLst>
                  <a:outerShdw blurRad="38100" dist="38100" dir="2700000" algn="tl">
                    <a:srgbClr val="000000">
                      <a:alpha val="43137"/>
                    </a:srgbClr>
                  </a:outerShdw>
                </a:effectLst>
                <a:latin typeface="Times New Roman"/>
                <a:cs typeface="Times New Roman"/>
              </a:rPr>
              <a:t>pozorny (pomijalny</a:t>
            </a:r>
            <a:r>
              <a:rPr lang="pl-PL" dirty="0">
                <a:latin typeface="Times New Roman"/>
                <a:cs typeface="Times New Roman"/>
              </a:rPr>
              <a:t>) zbieg przestępstw.</a:t>
            </a:r>
          </a:p>
          <a:p>
            <a:pPr marL="0" indent="447675">
              <a:lnSpc>
                <a:spcPct val="150000"/>
              </a:lnSpc>
              <a:buNone/>
            </a:pPr>
            <a:endParaRPr lang="pl-PL" sz="2600" dirty="0">
              <a:latin typeface="Times New Roman"/>
              <a:cs typeface="Times New Roman"/>
            </a:endParaRPr>
          </a:p>
        </p:txBody>
      </p:sp>
    </p:spTree>
    <p:extLst>
      <p:ext uri="{BB962C8B-B14F-4D97-AF65-F5344CB8AC3E}">
        <p14:creationId xmlns:p14="http://schemas.microsoft.com/office/powerpoint/2010/main" val="28290607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Times New Roman"/>
                <a:cs typeface="Times New Roman"/>
              </a:rPr>
              <a:t>Wymiar kary w ramach kary łącznej</a:t>
            </a:r>
          </a:p>
        </p:txBody>
      </p:sp>
      <p:sp>
        <p:nvSpPr>
          <p:cNvPr id="3" name="Symbol zastępczy zawartości 2"/>
          <p:cNvSpPr>
            <a:spLocks noGrp="1"/>
          </p:cNvSpPr>
          <p:nvPr>
            <p:ph idx="1"/>
          </p:nvPr>
        </p:nvSpPr>
        <p:spPr>
          <a:xfrm>
            <a:off x="1371600" y="1526374"/>
            <a:ext cx="9601200" cy="4341026"/>
          </a:xfrm>
        </p:spPr>
        <p:txBody>
          <a:bodyPr>
            <a:normAutofit fontScale="92500" lnSpcReduction="10000"/>
          </a:bodyPr>
          <a:lstStyle/>
          <a:p>
            <a:r>
              <a:rPr lang="pl-PL" dirty="0">
                <a:latin typeface="Times New Roman"/>
                <a:cs typeface="Times New Roman"/>
              </a:rPr>
              <a:t>Na gruncie konkretnej sprawy sąd wymierzy za poszczególne, zbiegające się przestępstwa, jako kary jednostkowe zarówno karę pozbawienia wolności, karę ograniczenia wolności oraz karę grzywny. </a:t>
            </a:r>
          </a:p>
          <a:p>
            <a:r>
              <a:rPr lang="pl-PL" b="1" dirty="0">
                <a:latin typeface="Times New Roman"/>
                <a:cs typeface="Times New Roman"/>
              </a:rPr>
              <a:t>PYTANIE: czy owe kary jednostkowe będzie można połączyć w ramach kary łącznej? </a:t>
            </a:r>
          </a:p>
          <a:p>
            <a:r>
              <a:rPr lang="pl-PL" dirty="0">
                <a:latin typeface="Times New Roman"/>
                <a:cs typeface="Times New Roman"/>
              </a:rPr>
              <a:t>art. 87 § 1 i 2 k.k. ,,</a:t>
            </a:r>
            <a:r>
              <a:rPr lang="pl-PL" i="1" dirty="0">
                <a:latin typeface="Times New Roman"/>
                <a:cs typeface="Times New Roman"/>
              </a:rPr>
              <a:t>§1 W razie skazania za zbiegające się przestępstwa na kary pozbawienia wolności i ograniczenia wolności sąd wymierza karę łączną pozbawienia wolności, przyjmując, że miesiąc ograniczenia wolności równa się 15 dniom pozbawienia wolności.  §2. Jeżeli za zbiegające się przestępstwa wymierzono kary pozbawienia wolności oraz ograniczenia wolności i kara łączna pozbawienia wolności nie przekroczyłaby 6 miesięcy, a kara łączna ograniczenia wolności – 2 lat, sąd może orzec te kary łączne jednocześnie, jeżeli cele kary zostaną w ten sposób spełnione.</a:t>
            </a:r>
            <a:r>
              <a:rPr lang="pl-PL" dirty="0">
                <a:latin typeface="Times New Roman"/>
                <a:cs typeface="Times New Roman"/>
              </a:rPr>
              <a:t>’’ </a:t>
            </a:r>
          </a:p>
          <a:p>
            <a:endParaRPr lang="pl-PL" u="sng" dirty="0">
              <a:latin typeface="Times New Roman"/>
              <a:cs typeface="Times New Roman"/>
            </a:endParaRPr>
          </a:p>
          <a:p>
            <a:r>
              <a:rPr lang="pl-PL" u="sng" dirty="0">
                <a:latin typeface="Times New Roman"/>
                <a:cs typeface="Times New Roman"/>
              </a:rPr>
              <a:t>Nie można w ramach kary łącznej połączyć grzywny z karami wolnościowymi. Oddzielnie orzeka się zatem karę łączną grzywny obok kary łącznej o charakterze wolnościowym. </a:t>
            </a:r>
            <a:endParaRPr lang="cs-CZ" u="sng" dirty="0">
              <a:latin typeface="Times New Roman"/>
              <a:cs typeface="Times New Roman"/>
            </a:endParaRPr>
          </a:p>
          <a:p>
            <a:endParaRPr lang="pl-PL" dirty="0">
              <a:latin typeface="Times New Roman"/>
              <a:cs typeface="Times New Roman"/>
            </a:endParaRPr>
          </a:p>
          <a:p>
            <a:endParaRPr lang="pl-PL" dirty="0">
              <a:latin typeface="Times New Roman"/>
              <a:cs typeface="Times New Roman"/>
            </a:endParaRPr>
          </a:p>
        </p:txBody>
      </p:sp>
    </p:spTree>
    <p:extLst>
      <p:ext uri="{BB962C8B-B14F-4D97-AF65-F5344CB8AC3E}">
        <p14:creationId xmlns:p14="http://schemas.microsoft.com/office/powerpoint/2010/main" val="786823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latin typeface="Times New Roman"/>
                <a:cs typeface="Times New Roman"/>
              </a:rPr>
              <a:t>Wyroki: kara łączna</a:t>
            </a:r>
          </a:p>
        </p:txBody>
      </p:sp>
      <p:sp>
        <p:nvSpPr>
          <p:cNvPr id="3" name="Symbol zastępczy zawartości 2"/>
          <p:cNvSpPr>
            <a:spLocks noGrp="1"/>
          </p:cNvSpPr>
          <p:nvPr>
            <p:ph idx="1"/>
          </p:nvPr>
        </p:nvSpPr>
        <p:spPr/>
        <p:txBody>
          <a:bodyPr>
            <a:normAutofit/>
          </a:bodyPr>
          <a:lstStyle/>
          <a:p>
            <a:r>
              <a:rPr lang="pl-PL" dirty="0">
                <a:latin typeface="Times New Roman"/>
                <a:cs typeface="Times New Roman"/>
              </a:rPr>
              <a:t>Kara łączna może zostać wymierzona:</a:t>
            </a:r>
            <a:endParaRPr lang="cs-CZ" dirty="0">
              <a:latin typeface="Times New Roman"/>
              <a:cs typeface="Times New Roman"/>
            </a:endParaRPr>
          </a:p>
          <a:p>
            <a:pPr lvl="0"/>
            <a:r>
              <a:rPr lang="pl-PL" b="1" dirty="0">
                <a:latin typeface="Times New Roman"/>
                <a:cs typeface="Times New Roman"/>
              </a:rPr>
              <a:t>w wyroku skazującym</a:t>
            </a:r>
            <a:r>
              <a:rPr lang="pl-PL" dirty="0">
                <a:latin typeface="Times New Roman"/>
                <a:cs typeface="Times New Roman"/>
              </a:rPr>
              <a:t> przez ten sam sąd rozpatrujący kwestię popełnienia dwóch lub większej liczby przestępstw w tym samym postępowaniu – jest to zagadnienie prawa karnego materialnego (uregulowano je w art. 85 i n. k.k.),</a:t>
            </a:r>
            <a:endParaRPr lang="cs-CZ" dirty="0">
              <a:latin typeface="Times New Roman"/>
              <a:cs typeface="Times New Roman"/>
            </a:endParaRPr>
          </a:p>
          <a:p>
            <a:pPr lvl="0"/>
            <a:r>
              <a:rPr lang="pl-PL" b="1" dirty="0">
                <a:latin typeface="Times New Roman"/>
                <a:cs typeface="Times New Roman"/>
              </a:rPr>
              <a:t>w wyroku łącznym – </a:t>
            </a:r>
            <a:r>
              <a:rPr lang="pl-PL" dirty="0">
                <a:latin typeface="Times New Roman"/>
                <a:cs typeface="Times New Roman"/>
              </a:rPr>
              <a:t>jest to zagadnienie procesowe uregulowane w rozdziale 60 Kodeksu postępowania karnego zatytułowanym ,,</a:t>
            </a:r>
            <a:r>
              <a:rPr lang="pl-PL" i="1" dirty="0">
                <a:latin typeface="Times New Roman"/>
                <a:cs typeface="Times New Roman"/>
              </a:rPr>
              <a:t>Orzekanie kary łącznej” </a:t>
            </a:r>
            <a:r>
              <a:rPr lang="pl-PL" dirty="0">
                <a:latin typeface="Times New Roman"/>
                <a:cs typeface="Times New Roman"/>
              </a:rPr>
              <a:t>(art. 568a i n. k.p.k.)</a:t>
            </a:r>
            <a:endParaRPr lang="cs-CZ" dirty="0">
              <a:latin typeface="Times New Roman"/>
              <a:cs typeface="Times New Roman"/>
            </a:endParaRPr>
          </a:p>
          <a:p>
            <a:endParaRPr lang="pl-PL" dirty="0">
              <a:latin typeface="Times New Roman"/>
              <a:cs typeface="Times New Roman"/>
            </a:endParaRPr>
          </a:p>
        </p:txBody>
      </p:sp>
    </p:spTree>
    <p:extLst>
      <p:ext uri="{BB962C8B-B14F-4D97-AF65-F5344CB8AC3E}">
        <p14:creationId xmlns:p14="http://schemas.microsoft.com/office/powerpoint/2010/main" val="12953710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p:cNvPicPr>
            <a:picLocks noGrp="1"/>
          </p:cNvPicPr>
          <p:nvPr>
            <p:ph idx="1"/>
          </p:nvPr>
        </p:nvPicPr>
        <p:blipFill>
          <a:blip r:embed="rId2"/>
          <a:stretch>
            <a:fillRect/>
          </a:stretch>
        </p:blipFill>
        <p:spPr>
          <a:xfrm>
            <a:off x="3447288" y="896112"/>
            <a:ext cx="5824728" cy="5129784"/>
          </a:xfrm>
          <a:prstGeom prst="rect">
            <a:avLst/>
          </a:prstGeom>
        </p:spPr>
      </p:pic>
    </p:spTree>
    <p:extLst>
      <p:ext uri="{BB962C8B-B14F-4D97-AF65-F5344CB8AC3E}">
        <p14:creationId xmlns:p14="http://schemas.microsoft.com/office/powerpoint/2010/main" val="1919915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53312" y="1362456"/>
            <a:ext cx="9838944" cy="3529584"/>
          </a:xfrm>
        </p:spPr>
        <p:txBody>
          <a:bodyPr>
            <a:noAutofit/>
          </a:bodyPr>
          <a:lstStyle/>
          <a:p>
            <a:pPr marL="0" indent="0" algn="ctr">
              <a:lnSpc>
                <a:spcPct val="125000"/>
              </a:lnSpc>
              <a:spcAft>
                <a:spcPts val="2000"/>
              </a:spcAft>
              <a:buNone/>
            </a:pPr>
            <a:r>
              <a:rPr lang="pl-PL" sz="6600" b="1" dirty="0">
                <a:effectLst>
                  <a:outerShdw blurRad="38100" dist="38100" dir="2700000" algn="tl">
                    <a:srgbClr val="000000">
                      <a:alpha val="43137"/>
                    </a:srgbClr>
                  </a:outerShdw>
                </a:effectLst>
              </a:rPr>
              <a:t>POZORNY ORAZ POMIJALNY ZBIEG PRZEPISÓW USTAWY</a:t>
            </a:r>
          </a:p>
        </p:txBody>
      </p:sp>
    </p:spTree>
    <p:extLst>
      <p:ext uri="{BB962C8B-B14F-4D97-AF65-F5344CB8AC3E}">
        <p14:creationId xmlns:p14="http://schemas.microsoft.com/office/powerpoint/2010/main" val="1663106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1170432"/>
            <a:ext cx="10149840" cy="4828032"/>
          </a:xfrm>
        </p:spPr>
        <p:txBody>
          <a:bodyPr numCol="1">
            <a:noAutofit/>
          </a:bodyPr>
          <a:lstStyle/>
          <a:p>
            <a:pPr marL="0" indent="0">
              <a:lnSpc>
                <a:spcPct val="105000"/>
              </a:lnSpc>
              <a:buNone/>
            </a:pPr>
            <a:r>
              <a:rPr lang="pl-PL" dirty="0"/>
              <a:t>Zbieg przepisów ustawy występuje w sytuacji, gdy </a:t>
            </a:r>
            <a:r>
              <a:rPr lang="pl-PL" b="1" dirty="0"/>
              <a:t>jeden czyn</a:t>
            </a:r>
            <a:r>
              <a:rPr lang="pl-PL" dirty="0"/>
              <a:t> popełniony przez sprawcę przestępstwa </a:t>
            </a:r>
            <a:r>
              <a:rPr lang="pl-PL" b="1" dirty="0"/>
              <a:t>wypełnia jednocześnie znamiona co najmniej dwóch lub większej liczby przepisów </a:t>
            </a:r>
            <a:r>
              <a:rPr lang="pl-PL" dirty="0"/>
              <a:t>zawierających znamiona czynu zabronionego. Niekiedy zbieg taki nie ma rzeczywistego charakteru, a tylko występuje pozornie. </a:t>
            </a:r>
          </a:p>
          <a:p>
            <a:pPr marL="0" indent="0">
              <a:lnSpc>
                <a:spcPct val="105000"/>
              </a:lnSpc>
              <a:buNone/>
            </a:pPr>
            <a:r>
              <a:rPr lang="pl-PL" dirty="0"/>
              <a:t>Żaden przepis kodeksu karnego nie reguluje kwestii, jak postępować w przypadku takiego zbiegu przepisów ustawy. Wszelkie konstrukcje logiczne stosowane w przypadku występowania pozornego lub pomijalnego zbiegu przepisów określamy jako </a:t>
            </a:r>
            <a:r>
              <a:rPr lang="pl-PL" b="1" u="sng" dirty="0">
                <a:solidFill>
                  <a:srgbClr val="C00000"/>
                </a:solidFill>
              </a:rPr>
              <a:t>reguły wyłączania wielości ocen</a:t>
            </a:r>
            <a:r>
              <a:rPr lang="pl-PL" b="1" dirty="0">
                <a:solidFill>
                  <a:srgbClr val="C00000"/>
                </a:solidFill>
              </a:rPr>
              <a:t> </a:t>
            </a:r>
            <a:r>
              <a:rPr lang="pl-PL" dirty="0"/>
              <a:t>i są to konstrukcje interpretacyjne wypracowane przez przedstawicieli nauki prawa karnego. Wyróżnia się 3 takie reguły, tj.:</a:t>
            </a:r>
          </a:p>
          <a:p>
            <a:pPr lvl="0"/>
            <a:r>
              <a:rPr lang="pl-PL" b="1" dirty="0">
                <a:solidFill>
                  <a:schemeClr val="accent5">
                    <a:lumMod val="50000"/>
                  </a:schemeClr>
                </a:solidFill>
              </a:rPr>
              <a:t>zasadę specjalności,</a:t>
            </a:r>
            <a:endParaRPr lang="pl-PL" dirty="0">
              <a:solidFill>
                <a:schemeClr val="accent5">
                  <a:lumMod val="50000"/>
                </a:schemeClr>
              </a:solidFill>
            </a:endParaRPr>
          </a:p>
          <a:p>
            <a:pPr lvl="0"/>
            <a:r>
              <a:rPr lang="pl-PL" b="1" dirty="0">
                <a:solidFill>
                  <a:schemeClr val="accent5">
                    <a:lumMod val="50000"/>
                  </a:schemeClr>
                </a:solidFill>
              </a:rPr>
              <a:t>zasadę pochłaniania (konsumpcji), </a:t>
            </a:r>
            <a:endParaRPr lang="pl-PL" dirty="0">
              <a:solidFill>
                <a:schemeClr val="accent5">
                  <a:lumMod val="50000"/>
                </a:schemeClr>
              </a:solidFill>
            </a:endParaRPr>
          </a:p>
          <a:p>
            <a:pPr lvl="0"/>
            <a:r>
              <a:rPr lang="pl-PL" b="1" dirty="0">
                <a:solidFill>
                  <a:schemeClr val="accent5">
                    <a:lumMod val="50000"/>
                  </a:schemeClr>
                </a:solidFill>
              </a:rPr>
              <a:t>zasadę subsydiarności.</a:t>
            </a:r>
            <a:endParaRPr lang="pl-PL" dirty="0">
              <a:solidFill>
                <a:schemeClr val="accent5">
                  <a:lumMod val="50000"/>
                </a:schemeClr>
              </a:solidFill>
            </a:endParaRPr>
          </a:p>
          <a:p>
            <a:pPr algn="just">
              <a:spcAft>
                <a:spcPts val="100"/>
              </a:spcAft>
              <a:buFont typeface="+mj-lt"/>
              <a:buAutoNum type="arabicParenR"/>
            </a:pPr>
            <a:endParaRPr lang="pl-PL" sz="1800" dirty="0"/>
          </a:p>
        </p:txBody>
      </p:sp>
      <p:sp>
        <p:nvSpPr>
          <p:cNvPr id="5" name="PoleTekstowe 4"/>
          <p:cNvSpPr txBox="1"/>
          <p:nvPr/>
        </p:nvSpPr>
        <p:spPr>
          <a:xfrm>
            <a:off x="3210545" y="427385"/>
            <a:ext cx="6686446" cy="646331"/>
          </a:xfrm>
          <a:prstGeom prst="rect">
            <a:avLst/>
          </a:prstGeom>
          <a:noFill/>
        </p:spPr>
        <p:txBody>
          <a:bodyPr wrap="none" rtlCol="0">
            <a:spAutoFit/>
          </a:bodyPr>
          <a:lstStyle/>
          <a:p>
            <a:r>
              <a:rPr lang="pl-PL" b="1" dirty="0">
                <a:effectLst>
                  <a:outerShdw blurRad="38100" dist="38100" dir="2700000" algn="tl">
                    <a:srgbClr val="000000">
                      <a:alpha val="43137"/>
                    </a:srgbClr>
                  </a:outerShdw>
                </a:effectLst>
              </a:rPr>
              <a:t>POZORNY ORAZ POMIJALNY ZBIEG PRZEPISÓW USTAWY</a:t>
            </a:r>
          </a:p>
          <a:p>
            <a:endParaRPr lang="pl-PL" dirty="0"/>
          </a:p>
        </p:txBody>
      </p:sp>
    </p:spTree>
    <p:extLst>
      <p:ext uri="{BB962C8B-B14F-4D97-AF65-F5344CB8AC3E}">
        <p14:creationId xmlns:p14="http://schemas.microsoft.com/office/powerpoint/2010/main" val="3904509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i="1" dirty="0">
                <a:latin typeface="Times New Roman"/>
                <a:cs typeface="Times New Roman"/>
              </a:rPr>
              <a:t>PRZYKŁAD</a:t>
            </a:r>
            <a:br>
              <a:rPr lang="cs-CZ" b="1" dirty="0">
                <a:latin typeface="Times New Roman"/>
                <a:cs typeface="Times New Roman"/>
              </a:rPr>
            </a:br>
            <a:endParaRPr lang="pl-PL" b="1" dirty="0">
              <a:latin typeface="Times New Roman"/>
              <a:cs typeface="Times New Roman"/>
            </a:endParaRPr>
          </a:p>
        </p:txBody>
      </p:sp>
      <p:sp>
        <p:nvSpPr>
          <p:cNvPr id="3" name="Symbol zastępczy zawartości 2"/>
          <p:cNvSpPr>
            <a:spLocks noGrp="1"/>
          </p:cNvSpPr>
          <p:nvPr>
            <p:ph idx="1"/>
          </p:nvPr>
        </p:nvSpPr>
        <p:spPr/>
        <p:txBody>
          <a:bodyPr/>
          <a:lstStyle/>
          <a:p>
            <a:r>
              <a:rPr lang="pl-PL" i="1" dirty="0">
                <a:latin typeface="Times New Roman"/>
                <a:cs typeface="Times New Roman"/>
              </a:rPr>
              <a:t>Sprawca dopuszcza się zabójstwa ofiary ze szczególnym okrucieństwem, jego czyn wypełnia znamiona zarówno art. 148 § 1 k.k. oraz art. 148 § 2 pkt 1 k.k. Podobna sytuacja ma miejsce w przypadku typu uprzywilejowanego tzw. zabójstwa </a:t>
            </a:r>
            <a:r>
              <a:rPr lang="pl-PL" i="1" dirty="0" err="1">
                <a:latin typeface="Times New Roman"/>
                <a:cs typeface="Times New Roman"/>
              </a:rPr>
              <a:t>eutanatycznego</a:t>
            </a:r>
            <a:r>
              <a:rPr lang="pl-PL" i="1" dirty="0">
                <a:latin typeface="Times New Roman"/>
                <a:cs typeface="Times New Roman"/>
              </a:rPr>
              <a:t> z art. 150 § 1 k.k. – sprawca dopuszczający się umyślnego pozbawienia człowieka na jego żądanie i pod wpływem współczucia dla niego pozornie wypełnia swym zachowaniem jednocześnie znamiona art. 148 § 1 k.k. oraz art. 150 § 1 k.k. </a:t>
            </a:r>
            <a:endParaRPr lang="cs-CZ" dirty="0">
              <a:latin typeface="Times New Roman"/>
              <a:cs typeface="Times New Roman"/>
            </a:endParaRPr>
          </a:p>
          <a:p>
            <a:pPr algn="ctr"/>
            <a:r>
              <a:rPr lang="pl-PL" dirty="0">
                <a:latin typeface="Times New Roman"/>
                <a:cs typeface="Times New Roman"/>
                <a:sym typeface="Wingdings"/>
              </a:rPr>
              <a:t> </a:t>
            </a:r>
            <a:r>
              <a:rPr lang="pl-PL" dirty="0">
                <a:latin typeface="Times New Roman"/>
                <a:cs typeface="Times New Roman"/>
              </a:rPr>
              <a:t>W opisanym powyżej przykładzie zastosowanie ma reguła </a:t>
            </a:r>
            <a:r>
              <a:rPr lang="pl-PL" i="1" dirty="0">
                <a:latin typeface="Times New Roman"/>
                <a:cs typeface="Times New Roman"/>
              </a:rPr>
              <a:t>lex </a:t>
            </a:r>
            <a:r>
              <a:rPr lang="pl-PL" i="1" dirty="0" err="1">
                <a:latin typeface="Times New Roman"/>
                <a:cs typeface="Times New Roman"/>
              </a:rPr>
              <a:t>specialis</a:t>
            </a:r>
            <a:r>
              <a:rPr lang="pl-PL" i="1" dirty="0">
                <a:latin typeface="Times New Roman"/>
                <a:cs typeface="Times New Roman"/>
              </a:rPr>
              <a:t> derogat legi </a:t>
            </a:r>
            <a:r>
              <a:rPr lang="pl-PL" i="1" dirty="0" err="1">
                <a:latin typeface="Times New Roman"/>
                <a:cs typeface="Times New Roman"/>
              </a:rPr>
              <a:t>generali</a:t>
            </a:r>
            <a:r>
              <a:rPr lang="pl-PL" dirty="0">
                <a:latin typeface="Times New Roman"/>
                <a:cs typeface="Times New Roman"/>
              </a:rPr>
              <a:t> – </a:t>
            </a:r>
            <a:r>
              <a:rPr lang="pl-PL" b="1" dirty="0">
                <a:latin typeface="Times New Roman"/>
                <a:cs typeface="Times New Roman"/>
              </a:rPr>
              <a:t>a więc przepis szczególny wyłącza zastosowanie przepisu o charakterze bardziej ogólnym. </a:t>
            </a:r>
            <a:endParaRPr lang="cs-CZ" b="1" dirty="0">
              <a:latin typeface="Times New Roman"/>
              <a:cs typeface="Times New Roman"/>
            </a:endParaRPr>
          </a:p>
          <a:p>
            <a:endParaRPr lang="pl-PL" dirty="0">
              <a:latin typeface="Times New Roman"/>
              <a:cs typeface="Times New Roman"/>
            </a:endParaRPr>
          </a:p>
        </p:txBody>
      </p:sp>
    </p:spTree>
    <p:extLst>
      <p:ext uri="{BB962C8B-B14F-4D97-AF65-F5344CB8AC3E}">
        <p14:creationId xmlns:p14="http://schemas.microsoft.com/office/powerpoint/2010/main" val="3435691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Zbieg pomijalny</a:t>
            </a:r>
          </a:p>
        </p:txBody>
      </p:sp>
      <p:sp>
        <p:nvSpPr>
          <p:cNvPr id="3" name="Symbol zastępczy zawartości 2"/>
          <p:cNvSpPr>
            <a:spLocks noGrp="1"/>
          </p:cNvSpPr>
          <p:nvPr>
            <p:ph idx="1"/>
          </p:nvPr>
        </p:nvSpPr>
        <p:spPr>
          <a:xfrm>
            <a:off x="1286117" y="1431229"/>
            <a:ext cx="9601200" cy="4723111"/>
          </a:xfrm>
          <a:ln>
            <a:solidFill>
              <a:srgbClr val="30ACEC"/>
            </a:solidFill>
          </a:ln>
        </p:spPr>
        <p:txBody>
          <a:bodyPr>
            <a:normAutofit/>
          </a:bodyPr>
          <a:lstStyle/>
          <a:p>
            <a:r>
              <a:rPr lang="pl-PL" sz="1600" dirty="0">
                <a:latin typeface="Times New Roman"/>
                <a:cs typeface="Times New Roman"/>
              </a:rPr>
              <a:t>Zbieg pomijalny – jak sama nazwa wskazuje – oznacza, że zbieg przepisów zachodzi, ale niektóre zbiegające się przepisy zostają pominięte według logicznych reguł interpretacyjnych wypracowanych w nauce prawa karnego. </a:t>
            </a:r>
          </a:p>
          <a:p>
            <a:r>
              <a:rPr lang="pl-PL" sz="1600" dirty="0">
                <a:latin typeface="Times New Roman"/>
                <a:cs typeface="Times New Roman"/>
              </a:rPr>
              <a:t>Taką właśnie regułą jest </a:t>
            </a:r>
            <a:r>
              <a:rPr lang="pl-PL" sz="1600" b="1" dirty="0">
                <a:latin typeface="Times New Roman"/>
                <a:cs typeface="Times New Roman"/>
              </a:rPr>
              <a:t>zasada pochłaniania, </a:t>
            </a:r>
            <a:r>
              <a:rPr lang="pl-PL" sz="1600" dirty="0">
                <a:latin typeface="Times New Roman"/>
                <a:cs typeface="Times New Roman"/>
              </a:rPr>
              <a:t>zwana również </a:t>
            </a:r>
            <a:r>
              <a:rPr lang="pl-PL" sz="1600" b="1" dirty="0">
                <a:latin typeface="Times New Roman"/>
                <a:cs typeface="Times New Roman"/>
              </a:rPr>
              <a:t>zasadą konsumpcji</a:t>
            </a:r>
            <a:r>
              <a:rPr lang="pl-PL" sz="1600" dirty="0">
                <a:latin typeface="Times New Roman"/>
                <a:cs typeface="Times New Roman"/>
              </a:rPr>
              <a:t>. Reguła ta głosi, iż </a:t>
            </a:r>
            <a:r>
              <a:rPr lang="pl-PL" sz="1600" u="sng" dirty="0">
                <a:solidFill>
                  <a:srgbClr val="FF0000"/>
                </a:solidFill>
                <a:latin typeface="Times New Roman"/>
                <a:cs typeface="Times New Roman"/>
              </a:rPr>
              <a:t>przepis konsumujący pochłania przepis konsumowany </a:t>
            </a:r>
            <a:r>
              <a:rPr lang="pl-PL" sz="1600" dirty="0">
                <a:latin typeface="Times New Roman"/>
                <a:cs typeface="Times New Roman"/>
              </a:rPr>
              <a:t>(łac. </a:t>
            </a:r>
            <a:r>
              <a:rPr lang="pl-PL" sz="1600" i="1" dirty="0">
                <a:latin typeface="Times New Roman"/>
                <a:cs typeface="Times New Roman"/>
              </a:rPr>
              <a:t>lex </a:t>
            </a:r>
            <a:r>
              <a:rPr lang="pl-PL" sz="1600" i="1" dirty="0" err="1">
                <a:latin typeface="Times New Roman"/>
                <a:cs typeface="Times New Roman"/>
              </a:rPr>
              <a:t>consumens</a:t>
            </a:r>
            <a:r>
              <a:rPr lang="pl-PL" sz="1600" i="1" dirty="0">
                <a:latin typeface="Times New Roman"/>
                <a:cs typeface="Times New Roman"/>
              </a:rPr>
              <a:t> derogat legi </a:t>
            </a:r>
            <a:r>
              <a:rPr lang="pl-PL" sz="1600" i="1" dirty="0" err="1">
                <a:latin typeface="Times New Roman"/>
                <a:cs typeface="Times New Roman"/>
              </a:rPr>
              <a:t>consumptae</a:t>
            </a:r>
            <a:r>
              <a:rPr lang="pl-PL" sz="1600" dirty="0">
                <a:latin typeface="Times New Roman"/>
                <a:cs typeface="Times New Roman"/>
              </a:rPr>
              <a:t>). </a:t>
            </a:r>
          </a:p>
          <a:p>
            <a:r>
              <a:rPr lang="pl-PL" sz="1600" b="1" dirty="0">
                <a:latin typeface="Times New Roman"/>
                <a:cs typeface="Times New Roman"/>
              </a:rPr>
              <a:t>PRZYKŁAD:</a:t>
            </a:r>
            <a:r>
              <a:rPr lang="pl-PL" sz="1600" dirty="0">
                <a:latin typeface="Times New Roman"/>
                <a:cs typeface="Times New Roman"/>
              </a:rPr>
              <a:t> przepis o kradzieży z włamaniem (art. 279 § 1 k.k.) konsumuje (pochłania) zarówno znamiona przepisu kryminalizującego uszkodzenie rzeczy (art. 288 § 1 k.k.) oraz znamiona przepisu przewidującego karę za wdarcie się do cudzego pomieszczenia (art. 193 – przestępstwo tzw. naruszenia miru domowego). </a:t>
            </a:r>
          </a:p>
          <a:p>
            <a:r>
              <a:rPr lang="pl-PL" sz="1600" b="1" dirty="0">
                <a:latin typeface="Times New Roman"/>
                <a:cs typeface="Times New Roman"/>
              </a:rPr>
              <a:t>Zasada subsydiarności </a:t>
            </a:r>
            <a:r>
              <a:rPr lang="pl-PL" sz="1600" b="1" u="sng" dirty="0">
                <a:solidFill>
                  <a:srgbClr val="FF0000"/>
                </a:solidFill>
                <a:latin typeface="Times New Roman"/>
                <a:cs typeface="Times New Roman"/>
              </a:rPr>
              <a:t>- </a:t>
            </a:r>
            <a:r>
              <a:rPr lang="pl-PL" sz="1600" u="sng" dirty="0">
                <a:solidFill>
                  <a:srgbClr val="FF0000"/>
                </a:solidFill>
                <a:latin typeface="Times New Roman"/>
                <a:cs typeface="Times New Roman"/>
              </a:rPr>
              <a:t>przepis zasadniczy wyłącza stosowanie przepisu pomocniczego </a:t>
            </a:r>
            <a:r>
              <a:rPr lang="pl-PL" sz="1600" dirty="0">
                <a:latin typeface="Times New Roman"/>
                <a:cs typeface="Times New Roman"/>
              </a:rPr>
              <a:t>(łac. </a:t>
            </a:r>
            <a:r>
              <a:rPr lang="pl-PL" sz="1600" i="1" dirty="0">
                <a:latin typeface="Times New Roman"/>
                <a:cs typeface="Times New Roman"/>
              </a:rPr>
              <a:t>lex </a:t>
            </a:r>
            <a:r>
              <a:rPr lang="pl-PL" sz="1600" i="1" dirty="0" err="1">
                <a:latin typeface="Times New Roman"/>
                <a:cs typeface="Times New Roman"/>
              </a:rPr>
              <a:t>primaria</a:t>
            </a:r>
            <a:r>
              <a:rPr lang="pl-PL" sz="1600" i="1" dirty="0">
                <a:latin typeface="Times New Roman"/>
                <a:cs typeface="Times New Roman"/>
              </a:rPr>
              <a:t> derogat legi </a:t>
            </a:r>
            <a:r>
              <a:rPr lang="pl-PL" sz="1600" i="1" dirty="0" err="1">
                <a:latin typeface="Times New Roman"/>
                <a:cs typeface="Times New Roman"/>
              </a:rPr>
              <a:t>subsidiariae</a:t>
            </a:r>
            <a:r>
              <a:rPr lang="pl-PL" sz="1600" dirty="0">
                <a:latin typeface="Times New Roman"/>
                <a:cs typeface="Times New Roman"/>
              </a:rPr>
              <a:t>). Tak więc w tym przypadku wyróżniamy </a:t>
            </a:r>
            <a:r>
              <a:rPr lang="pl-PL" sz="1600" b="1" dirty="0">
                <a:latin typeface="Times New Roman"/>
                <a:cs typeface="Times New Roman"/>
              </a:rPr>
              <a:t>przepis o znaczeniu głównym </a:t>
            </a:r>
            <a:r>
              <a:rPr lang="pl-PL" sz="1600" dirty="0">
                <a:latin typeface="Times New Roman"/>
                <a:cs typeface="Times New Roman"/>
              </a:rPr>
              <a:t>oraz </a:t>
            </a:r>
            <a:r>
              <a:rPr lang="pl-PL" sz="1600" b="1" dirty="0">
                <a:latin typeface="Times New Roman"/>
                <a:cs typeface="Times New Roman"/>
              </a:rPr>
              <a:t>przepis pomocniczy</a:t>
            </a:r>
            <a:r>
              <a:rPr lang="pl-PL" sz="1600" dirty="0">
                <a:latin typeface="Times New Roman"/>
                <a:cs typeface="Times New Roman"/>
              </a:rPr>
              <a:t>, który ze względu na podobną treść również mógłby znaleźć zastosowanie w zakresie kwalifikacji prawnej danego czynu, jednakże treść przepisu głównego lepiej, bo bardziej precyzyjnie oddaje sposób zachowania się sprawcy oraz jego okoliczności. </a:t>
            </a:r>
            <a:endParaRPr lang="cs-CZ" sz="1600" dirty="0">
              <a:latin typeface="Times New Roman"/>
              <a:cs typeface="Times New Roman"/>
            </a:endParaRPr>
          </a:p>
          <a:p>
            <a:pPr algn="l"/>
            <a:r>
              <a:rPr lang="pl-PL" sz="1600" dirty="0">
                <a:latin typeface="Times New Roman"/>
                <a:cs typeface="Times New Roman"/>
              </a:rPr>
              <a:t>Subsydiarność ustawowa</a:t>
            </a:r>
          </a:p>
          <a:p>
            <a:pPr algn="r"/>
            <a:r>
              <a:rPr lang="pl-PL" sz="1600" dirty="0">
                <a:latin typeface="Times New Roman"/>
                <a:cs typeface="Times New Roman"/>
              </a:rPr>
              <a:t>Subsydiarność pozaustawowa</a:t>
            </a:r>
          </a:p>
        </p:txBody>
      </p:sp>
      <p:sp>
        <p:nvSpPr>
          <p:cNvPr id="4" name="Strzałka w prawo 3"/>
          <p:cNvSpPr/>
          <p:nvPr/>
        </p:nvSpPr>
        <p:spPr>
          <a:xfrm flipH="1">
            <a:off x="3981062" y="4884397"/>
            <a:ext cx="1282244" cy="67160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
        <p:nvSpPr>
          <p:cNvPr id="5" name="Strzałka w prawo 4"/>
          <p:cNvSpPr/>
          <p:nvPr/>
        </p:nvSpPr>
        <p:spPr>
          <a:xfrm>
            <a:off x="6588043" y="5232174"/>
            <a:ext cx="1361868" cy="66573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34596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53312" y="1362456"/>
            <a:ext cx="9838944" cy="3529584"/>
          </a:xfrm>
        </p:spPr>
        <p:txBody>
          <a:bodyPr>
            <a:noAutofit/>
          </a:bodyPr>
          <a:lstStyle/>
          <a:p>
            <a:pPr marL="0" indent="0" algn="ctr">
              <a:lnSpc>
                <a:spcPct val="125000"/>
              </a:lnSpc>
              <a:spcAft>
                <a:spcPts val="2000"/>
              </a:spcAft>
              <a:buNone/>
            </a:pPr>
            <a:r>
              <a:rPr lang="pl-PL" sz="6600" b="1" dirty="0">
                <a:effectLst>
                  <a:outerShdw blurRad="38100" dist="38100" dir="2700000" algn="tl">
                    <a:srgbClr val="000000">
                      <a:alpha val="43137"/>
                    </a:srgbClr>
                  </a:outerShdw>
                </a:effectLst>
                <a:latin typeface="Times New Roman"/>
                <a:cs typeface="Times New Roman"/>
              </a:rPr>
              <a:t>REALNY ZBIEG PRZEPISÓW USTAWY</a:t>
            </a:r>
          </a:p>
        </p:txBody>
      </p:sp>
    </p:spTree>
    <p:extLst>
      <p:ext uri="{BB962C8B-B14F-4D97-AF65-F5344CB8AC3E}">
        <p14:creationId xmlns:p14="http://schemas.microsoft.com/office/powerpoint/2010/main" val="12320246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941832"/>
            <a:ext cx="10149840" cy="5221224"/>
          </a:xfrm>
        </p:spPr>
        <p:txBody>
          <a:bodyPr numCol="1">
            <a:noAutofit/>
          </a:bodyPr>
          <a:lstStyle/>
          <a:p>
            <a:pPr marL="0" indent="0">
              <a:buNone/>
            </a:pPr>
            <a:r>
              <a:rPr lang="pl-PL" dirty="0">
                <a:latin typeface="Times New Roman"/>
                <a:cs typeface="Times New Roman"/>
              </a:rPr>
              <a:t>Jeżeli </a:t>
            </a:r>
            <a:r>
              <a:rPr lang="pl-PL" b="1" dirty="0">
                <a:latin typeface="Times New Roman"/>
                <a:cs typeface="Times New Roman"/>
              </a:rPr>
              <a:t>jedno zachowanie się</a:t>
            </a:r>
            <a:r>
              <a:rPr lang="pl-PL" dirty="0">
                <a:latin typeface="Times New Roman"/>
                <a:cs typeface="Times New Roman"/>
              </a:rPr>
              <a:t> sprawcy czynu zabronionego wypełnia znamiona </a:t>
            </a:r>
            <a:r>
              <a:rPr lang="pl-PL" b="1" dirty="0">
                <a:latin typeface="Times New Roman"/>
                <a:cs typeface="Times New Roman"/>
              </a:rPr>
              <a:t>co najmniej dwóch przepisów</a:t>
            </a:r>
            <a:r>
              <a:rPr lang="pl-PL" dirty="0">
                <a:latin typeface="Times New Roman"/>
                <a:cs typeface="Times New Roman"/>
              </a:rPr>
              <a:t> zawierających znamiona czynu zabronionego i jednocześnie </a:t>
            </a:r>
            <a:r>
              <a:rPr lang="pl-PL" b="1" dirty="0">
                <a:latin typeface="Times New Roman"/>
                <a:cs typeface="Times New Roman"/>
              </a:rPr>
              <a:t>nie znajduje zastosowania żadna z wymienionych wcześniej reguł wyłączania wielości ocen</a:t>
            </a:r>
            <a:r>
              <a:rPr lang="pl-PL" dirty="0">
                <a:latin typeface="Times New Roman"/>
                <a:cs typeface="Times New Roman"/>
              </a:rPr>
              <a:t>, to mamy wówczas do czynienia z tzw. realnym zbiegiem przepisów ustawy karnej. </a:t>
            </a:r>
          </a:p>
          <a:p>
            <a:pPr marL="0" indent="0">
              <a:buNone/>
            </a:pPr>
            <a:endParaRPr lang="pl-PL" sz="1800" dirty="0">
              <a:latin typeface="Times New Roman"/>
              <a:cs typeface="Times New Roman"/>
            </a:endParaRPr>
          </a:p>
          <a:p>
            <a:pPr marL="0" indent="0">
              <a:buNone/>
            </a:pPr>
            <a:r>
              <a:rPr lang="pl-PL" sz="1800" b="1" dirty="0">
                <a:latin typeface="Times New Roman"/>
                <a:cs typeface="Times New Roman"/>
              </a:rPr>
              <a:t>PRZYKŁAD:</a:t>
            </a:r>
          </a:p>
          <a:p>
            <a:pPr marL="0" indent="0">
              <a:buNone/>
            </a:pPr>
            <a:r>
              <a:rPr lang="pl-PL" sz="1800" i="1" dirty="0">
                <a:latin typeface="Times New Roman"/>
                <a:cs typeface="Times New Roman"/>
              </a:rPr>
              <a:t>Do siedzącej na ławce w parku kobiety – Anny B. podbiegł Cezary D., po czym gwałtownym ruchem zabrał jej torebkę leżącą obok pokrzywdzonej na ławce i szybko próbował się oddalić, ale kilkaset metrów dalej został ujęty przez patrol Policji. </a:t>
            </a:r>
            <a:endParaRPr lang="pl-PL" sz="1800" dirty="0">
              <a:latin typeface="Times New Roman"/>
              <a:cs typeface="Times New Roman"/>
            </a:endParaRPr>
          </a:p>
          <a:p>
            <a:pPr marL="0" indent="0">
              <a:spcAft>
                <a:spcPts val="100"/>
              </a:spcAft>
              <a:buNone/>
            </a:pPr>
            <a:r>
              <a:rPr lang="pl-PL" sz="1800" dirty="0">
                <a:latin typeface="Times New Roman"/>
                <a:cs typeface="Times New Roman"/>
              </a:rPr>
              <a:t>Okazało się, że jeden czyn Cezarego D. wypełnił jednocześnie znamiona </a:t>
            </a:r>
            <a:r>
              <a:rPr lang="pl-PL" sz="1800" dirty="0">
                <a:solidFill>
                  <a:srgbClr val="FF0000"/>
                </a:solidFill>
                <a:latin typeface="Times New Roman"/>
                <a:cs typeface="Times New Roman"/>
              </a:rPr>
              <a:t>trzech przepisów kodeksu karnego</a:t>
            </a:r>
            <a:r>
              <a:rPr lang="pl-PL" sz="1800" dirty="0">
                <a:latin typeface="Times New Roman"/>
                <a:cs typeface="Times New Roman"/>
              </a:rPr>
              <a:t>, a mianowicie: sprawca po pierwsze dopuścił się kradzieży torebki i jej zawartości o wartości powyżej 500 zł I.</a:t>
            </a:r>
            <a:r>
              <a:rPr lang="pl-PL" sz="1800" b="1" dirty="0">
                <a:latin typeface="Times New Roman"/>
                <a:cs typeface="Times New Roman"/>
              </a:rPr>
              <a:t>(przestępstwo kradzieży rzeczy ruchomej z art. 278 § 1 k.k.)</a:t>
            </a:r>
            <a:r>
              <a:rPr lang="pl-PL" sz="1800" dirty="0">
                <a:latin typeface="Times New Roman"/>
                <a:cs typeface="Times New Roman"/>
              </a:rPr>
              <a:t>. Po drugie, stwierdzono przy tym, że w torebce znajdowała się karta bankomatowa należąca do pokrzywdzonej. Tym samym czyn oskarżonego Cezarego D. wypełnił także, równocześnie znamiona czynu określonego w </a:t>
            </a:r>
            <a:r>
              <a:rPr lang="pl-PL" sz="1800" b="1" dirty="0">
                <a:latin typeface="Times New Roman"/>
                <a:cs typeface="Times New Roman"/>
              </a:rPr>
              <a:t>art. 278 § 5 k.k. (kradzież karty uprawniającej do podjęcia pieniędzy z automatu bankowego)</a:t>
            </a:r>
            <a:r>
              <a:rPr lang="pl-PL" sz="1800" dirty="0">
                <a:latin typeface="Times New Roman"/>
                <a:cs typeface="Times New Roman"/>
              </a:rPr>
              <a:t>. Po trzecie, dodatkowo w torebce znajdował się także dowód osobisty Anny B. oraz należące do niej prawo jazdy – zabór tych dokumentów wypełniał z kolei treść </a:t>
            </a:r>
            <a:r>
              <a:rPr lang="pl-PL" sz="1800" b="1" dirty="0">
                <a:latin typeface="Times New Roman"/>
                <a:cs typeface="Times New Roman"/>
              </a:rPr>
              <a:t>art. 275 § 1 k.k., a więc przepisu penalizującego kradzież dokumentów stwierdzających tożsamość osoby pokrzywdzonej. </a:t>
            </a:r>
          </a:p>
          <a:p>
            <a:pPr marL="0" indent="0" algn="just">
              <a:spcAft>
                <a:spcPts val="100"/>
              </a:spcAft>
              <a:buNone/>
            </a:pPr>
            <a:endParaRPr lang="pl-PL" sz="1800" b="1" dirty="0">
              <a:latin typeface="Times New Roman"/>
              <a:cs typeface="Times New Roman"/>
            </a:endParaRPr>
          </a:p>
        </p:txBody>
      </p:sp>
    </p:spTree>
    <p:extLst>
      <p:ext uri="{BB962C8B-B14F-4D97-AF65-F5344CB8AC3E}">
        <p14:creationId xmlns:p14="http://schemas.microsoft.com/office/powerpoint/2010/main" val="3319819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941832"/>
            <a:ext cx="10149840" cy="5221224"/>
          </a:xfrm>
        </p:spPr>
        <p:txBody>
          <a:bodyPr numCol="1">
            <a:noAutofit/>
          </a:bodyPr>
          <a:lstStyle/>
          <a:p>
            <a:pPr marL="0" indent="0">
              <a:buNone/>
            </a:pPr>
            <a:r>
              <a:rPr lang="pl-PL" sz="1800" dirty="0">
                <a:latin typeface="Times New Roman"/>
                <a:cs typeface="Times New Roman"/>
              </a:rPr>
              <a:t>Okoliczności wypełniania przez jeden czyn sprawcy dwóch lub większej liczby przepisów zawierających znamiona czynów karalnych dotyczy kilka konstrukcji normatywnych. </a:t>
            </a:r>
          </a:p>
          <a:p>
            <a:pPr marL="0" indent="0">
              <a:buNone/>
            </a:pPr>
            <a:endParaRPr lang="pl-PL" sz="200" dirty="0">
              <a:latin typeface="Times New Roman"/>
              <a:cs typeface="Times New Roman"/>
            </a:endParaRPr>
          </a:p>
          <a:p>
            <a:pPr marL="0" indent="0">
              <a:buNone/>
            </a:pPr>
            <a:r>
              <a:rPr lang="pl-PL" sz="1800" dirty="0">
                <a:latin typeface="Times New Roman"/>
                <a:cs typeface="Times New Roman"/>
              </a:rPr>
              <a:t>1. Pierwszą z nich stanowi tzw. </a:t>
            </a:r>
            <a:r>
              <a:rPr lang="pl-PL" sz="1800" b="1" u="sng" dirty="0">
                <a:solidFill>
                  <a:srgbClr val="C00000"/>
                </a:solidFill>
                <a:latin typeface="Times New Roman"/>
                <a:cs typeface="Times New Roman"/>
              </a:rPr>
              <a:t>eliminacyjny zbieg przepisów</a:t>
            </a:r>
            <a:r>
              <a:rPr lang="pl-PL" sz="1800" dirty="0">
                <a:latin typeface="Times New Roman"/>
                <a:cs typeface="Times New Roman"/>
              </a:rPr>
              <a:t>. Zbieg eliminacyjny był np. przewidziany w treści art. 36 k.k. z 1932 r., który stanowił: ,,</a:t>
            </a:r>
            <a:r>
              <a:rPr lang="pl-PL" sz="1800" i="1" dirty="0">
                <a:latin typeface="Times New Roman"/>
                <a:cs typeface="Times New Roman"/>
              </a:rPr>
              <a:t>Jeżeli czyn zagrożony karą podpada pod kilka przepisów ustawy karnej, sąd stosuje przepis przewidujący najsurowszą karę, co nie stoi na przeszkodzie stosowaniu kar dodatkowych lub środków zabezpieczających przewidzianych w innych przepisach.</a:t>
            </a:r>
            <a:r>
              <a:rPr lang="pl-PL" sz="1800" dirty="0">
                <a:latin typeface="Times New Roman"/>
                <a:cs typeface="Times New Roman"/>
              </a:rPr>
              <a:t>’’</a:t>
            </a:r>
          </a:p>
          <a:p>
            <a:pPr marL="0" indent="0">
              <a:buNone/>
            </a:pPr>
            <a:endParaRPr lang="pl-PL" sz="200" dirty="0">
              <a:latin typeface="Times New Roman"/>
              <a:cs typeface="Times New Roman"/>
            </a:endParaRPr>
          </a:p>
          <a:p>
            <a:pPr marL="0" indent="0">
              <a:buNone/>
            </a:pPr>
            <a:r>
              <a:rPr lang="pl-PL" sz="1800" dirty="0">
                <a:latin typeface="Times New Roman"/>
                <a:cs typeface="Times New Roman"/>
              </a:rPr>
              <a:t>2. W wielu ustawodawstwach stosowana jest też powszechnie konstrukcja tzw. </a:t>
            </a:r>
            <a:r>
              <a:rPr lang="pl-PL" sz="1800" b="1" u="sng" dirty="0">
                <a:solidFill>
                  <a:srgbClr val="C00000"/>
                </a:solidFill>
                <a:latin typeface="Times New Roman"/>
                <a:cs typeface="Times New Roman"/>
              </a:rPr>
              <a:t>idealnego zbiegu przestępstw</a:t>
            </a:r>
            <a:r>
              <a:rPr lang="pl-PL" sz="1800" u="sng" dirty="0">
                <a:latin typeface="Times New Roman"/>
                <a:cs typeface="Times New Roman"/>
              </a:rPr>
              <a:t>. </a:t>
            </a:r>
            <a:r>
              <a:rPr lang="pl-PL" sz="1800" dirty="0">
                <a:latin typeface="Times New Roman"/>
                <a:cs typeface="Times New Roman"/>
              </a:rPr>
              <a:t>W tym przypadku sprawca popełnia </a:t>
            </a:r>
            <a:r>
              <a:rPr lang="pl-PL" sz="1800" b="1" dirty="0">
                <a:latin typeface="Times New Roman"/>
                <a:cs typeface="Times New Roman"/>
              </a:rPr>
              <a:t>jednym czynem</a:t>
            </a:r>
            <a:r>
              <a:rPr lang="pl-PL" sz="1800" dirty="0">
                <a:latin typeface="Times New Roman"/>
                <a:cs typeface="Times New Roman"/>
              </a:rPr>
              <a:t> </a:t>
            </a:r>
            <a:r>
              <a:rPr lang="pl-PL" sz="1800" b="1" dirty="0">
                <a:latin typeface="Times New Roman"/>
                <a:cs typeface="Times New Roman"/>
              </a:rPr>
              <a:t>tyle przestępstw, ilu znamiona swoim czynem wyczerpał</a:t>
            </a:r>
            <a:r>
              <a:rPr lang="pl-PL" sz="1800" dirty="0">
                <a:latin typeface="Times New Roman"/>
                <a:cs typeface="Times New Roman"/>
              </a:rPr>
              <a:t>. </a:t>
            </a:r>
          </a:p>
          <a:p>
            <a:pPr marL="0" indent="0">
              <a:buNone/>
            </a:pPr>
            <a:endParaRPr lang="pl-PL" sz="200" dirty="0">
              <a:latin typeface="Times New Roman"/>
              <a:cs typeface="Times New Roman"/>
            </a:endParaRPr>
          </a:p>
          <a:p>
            <a:pPr marL="0" indent="0">
              <a:spcAft>
                <a:spcPts val="1000"/>
              </a:spcAft>
              <a:buNone/>
            </a:pPr>
            <a:r>
              <a:rPr lang="pl-PL" sz="1800" dirty="0">
                <a:latin typeface="Times New Roman"/>
                <a:cs typeface="Times New Roman"/>
              </a:rPr>
              <a:t>Konstrukcja idealnego zbiegu przestępstw zachodzi również w prawie polskim wówczas, gdy dany czyn sprawcy wypełnia zarówno przepisy zawierające:</a:t>
            </a:r>
          </a:p>
          <a:p>
            <a:pPr lvl="0">
              <a:spcBef>
                <a:spcPts val="300"/>
              </a:spcBef>
            </a:pPr>
            <a:r>
              <a:rPr lang="pl-PL" sz="1800" dirty="0">
                <a:latin typeface="Times New Roman"/>
                <a:cs typeface="Times New Roman"/>
              </a:rPr>
              <a:t>znamiona przestępstwa powszechnego (zawartego np. w kodeksie karnym), jak i wykroczenia,</a:t>
            </a:r>
          </a:p>
          <a:p>
            <a:pPr lvl="0">
              <a:spcBef>
                <a:spcPts val="300"/>
              </a:spcBef>
            </a:pPr>
            <a:r>
              <a:rPr lang="pl-PL" sz="1800" dirty="0">
                <a:latin typeface="Times New Roman"/>
                <a:cs typeface="Times New Roman"/>
              </a:rPr>
              <a:t>znamiona przestępstwa powszechnego oraz przestępstwa skarbowego lub wykroczenia skarbowego,</a:t>
            </a:r>
          </a:p>
          <a:p>
            <a:pPr lvl="0">
              <a:spcBef>
                <a:spcPts val="300"/>
              </a:spcBef>
            </a:pPr>
            <a:r>
              <a:rPr lang="pl-PL" sz="1800" dirty="0">
                <a:latin typeface="Times New Roman"/>
                <a:cs typeface="Times New Roman"/>
              </a:rPr>
              <a:t>znamiona wykroczenia powszechnego (zawartego np. w kodeksie wykroczeń) oraz wykroczenia skarbowego lub przestępstwa skarbowego. </a:t>
            </a:r>
          </a:p>
          <a:p>
            <a:pPr marL="0" indent="0">
              <a:buNone/>
            </a:pPr>
            <a:endParaRPr lang="pl-PL" sz="1800" dirty="0">
              <a:latin typeface="Times New Roman"/>
              <a:cs typeface="Times New Roman"/>
            </a:endParaRPr>
          </a:p>
        </p:txBody>
      </p:sp>
      <p:sp>
        <p:nvSpPr>
          <p:cNvPr id="2" name="PoleTekstowe 1"/>
          <p:cNvSpPr txBox="1"/>
          <p:nvPr/>
        </p:nvSpPr>
        <p:spPr>
          <a:xfrm>
            <a:off x="4965840" y="537284"/>
            <a:ext cx="2928556" cy="400110"/>
          </a:xfrm>
          <a:prstGeom prst="rect">
            <a:avLst/>
          </a:prstGeom>
          <a:noFill/>
        </p:spPr>
        <p:txBody>
          <a:bodyPr wrap="none" rtlCol="0">
            <a:spAutoFit/>
          </a:bodyPr>
          <a:lstStyle/>
          <a:p>
            <a:pPr algn="ctr"/>
            <a:r>
              <a:rPr lang="pl-PL" sz="2000" b="1" dirty="0"/>
              <a:t>Konstrukcje normatywne </a:t>
            </a:r>
          </a:p>
        </p:txBody>
      </p:sp>
    </p:spTree>
    <p:extLst>
      <p:ext uri="{BB962C8B-B14F-4D97-AF65-F5344CB8AC3E}">
        <p14:creationId xmlns:p14="http://schemas.microsoft.com/office/powerpoint/2010/main" val="3774680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p:cNvPicPr>
            <a:picLocks noGrp="1"/>
          </p:cNvPicPr>
          <p:nvPr>
            <p:ph idx="1"/>
          </p:nvPr>
        </p:nvPicPr>
        <p:blipFill>
          <a:blip r:embed="rId2"/>
          <a:stretch>
            <a:fillRect/>
          </a:stretch>
        </p:blipFill>
        <p:spPr>
          <a:xfrm>
            <a:off x="3099816" y="987551"/>
            <a:ext cx="6922008" cy="5157217"/>
          </a:xfrm>
          <a:prstGeom prst="rect">
            <a:avLst/>
          </a:prstGeom>
        </p:spPr>
      </p:pic>
    </p:spTree>
    <p:extLst>
      <p:ext uri="{BB962C8B-B14F-4D97-AF65-F5344CB8AC3E}">
        <p14:creationId xmlns:p14="http://schemas.microsoft.com/office/powerpoint/2010/main" val="3053719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59389" y="346788"/>
            <a:ext cx="10149840" cy="5376672"/>
          </a:xfrm>
        </p:spPr>
        <p:txBody>
          <a:bodyPr numCol="1">
            <a:noAutofit/>
          </a:bodyPr>
          <a:lstStyle/>
          <a:p>
            <a:pPr marL="0" indent="0">
              <a:lnSpc>
                <a:spcPct val="110000"/>
              </a:lnSpc>
              <a:spcAft>
                <a:spcPts val="1200"/>
              </a:spcAft>
              <a:buNone/>
            </a:pPr>
            <a:r>
              <a:rPr lang="pl-PL" sz="2200" dirty="0">
                <a:latin typeface="Times New Roman"/>
                <a:cs typeface="Times New Roman"/>
              </a:rPr>
              <a:t>Podstawę prawną dla </a:t>
            </a:r>
            <a:r>
              <a:rPr lang="pl-PL" sz="2200" b="1" dirty="0">
                <a:solidFill>
                  <a:srgbClr val="C00000"/>
                </a:solidFill>
                <a:latin typeface="Times New Roman"/>
                <a:cs typeface="Times New Roman"/>
              </a:rPr>
              <a:t>idealnego zbiegu przestępstw i wykroczeń </a:t>
            </a:r>
            <a:r>
              <a:rPr lang="pl-PL" sz="2200" dirty="0">
                <a:latin typeface="Times New Roman"/>
                <a:cs typeface="Times New Roman"/>
              </a:rPr>
              <a:t>zawierają: </a:t>
            </a:r>
          </a:p>
          <a:p>
            <a:pPr algn="ctr">
              <a:lnSpc>
                <a:spcPct val="110000"/>
              </a:lnSpc>
              <a:spcAft>
                <a:spcPts val="400"/>
              </a:spcAft>
            </a:pPr>
            <a:r>
              <a:rPr lang="pl-PL" sz="1600" b="1" dirty="0">
                <a:latin typeface="Times New Roman"/>
                <a:cs typeface="Times New Roman"/>
              </a:rPr>
              <a:t>art. 10 § 1 Kodeksu wykroczeń:</a:t>
            </a:r>
          </a:p>
          <a:p>
            <a:pPr marL="0" indent="0">
              <a:lnSpc>
                <a:spcPct val="110000"/>
              </a:lnSpc>
              <a:spcAft>
                <a:spcPts val="1200"/>
              </a:spcAft>
              <a:buNone/>
            </a:pPr>
            <a:r>
              <a:rPr lang="pl-PL" sz="1700" i="1" dirty="0">
                <a:latin typeface="Times New Roman"/>
                <a:cs typeface="Times New Roman"/>
              </a:rPr>
              <a:t>Jeżeli czyn będący wykroczeniem wyczerpuje zarazem znamiona przestępstwa, orzeka się za </a:t>
            </a:r>
            <a:r>
              <a:rPr lang="pl-PL" sz="1700" i="1" u="sng" dirty="0">
                <a:latin typeface="Times New Roman"/>
                <a:cs typeface="Times New Roman"/>
              </a:rPr>
              <a:t>przestępstwo i za wykroczenie</a:t>
            </a:r>
            <a:r>
              <a:rPr lang="pl-PL" sz="1700" i="1" dirty="0">
                <a:latin typeface="Times New Roman"/>
                <a:cs typeface="Times New Roman"/>
              </a:rPr>
              <a:t>, z tym że jeżeli orzeczono za przestępstwo i za wykroczenie karę lub środek karny tego samego rodzaju, wykonuje się surowszą karę lub środek karny. W razie uprzedniego wykonania łagodniejszej kary lub środka karnego zalicza się je na poczet surowszych</a:t>
            </a:r>
            <a:r>
              <a:rPr lang="pl-PL" sz="1700" dirty="0">
                <a:latin typeface="Times New Roman"/>
                <a:cs typeface="Times New Roman"/>
              </a:rPr>
              <a:t>’</a:t>
            </a:r>
          </a:p>
          <a:p>
            <a:pPr algn="ctr">
              <a:lnSpc>
                <a:spcPct val="110000"/>
              </a:lnSpc>
              <a:spcAft>
                <a:spcPts val="400"/>
              </a:spcAft>
            </a:pPr>
            <a:r>
              <a:rPr lang="pl-PL" sz="1600" b="1" dirty="0">
                <a:latin typeface="Times New Roman"/>
                <a:cs typeface="Times New Roman"/>
              </a:rPr>
              <a:t>art. 8 § 1-3 Kodeksu karnego skarbowego:</a:t>
            </a:r>
          </a:p>
          <a:p>
            <a:pPr marL="0" indent="0">
              <a:lnSpc>
                <a:spcPct val="110000"/>
              </a:lnSpc>
              <a:spcBef>
                <a:spcPts val="200"/>
              </a:spcBef>
              <a:spcAft>
                <a:spcPts val="700"/>
              </a:spcAft>
              <a:buNone/>
            </a:pPr>
            <a:r>
              <a:rPr lang="pl-PL" sz="1700" i="1" dirty="0">
                <a:latin typeface="Times New Roman"/>
                <a:cs typeface="Times New Roman"/>
              </a:rPr>
              <a:t>Jeżeli ten sam czyn będący przestępstwem skarbowym lub wykroczeniem skarbowym wyczerpuje zarazem znamiona przestępstwa lub wykroczenia określonego w przepisach karnych innej ustawy, stosuje się </a:t>
            </a:r>
            <a:r>
              <a:rPr lang="pl-PL" sz="1700" i="1" u="sng" dirty="0">
                <a:latin typeface="Times New Roman"/>
                <a:cs typeface="Times New Roman"/>
              </a:rPr>
              <a:t>każdy z tych przepisów</a:t>
            </a:r>
            <a:r>
              <a:rPr lang="pl-PL" sz="1700" i="1" dirty="0">
                <a:latin typeface="Times New Roman"/>
                <a:cs typeface="Times New Roman"/>
              </a:rPr>
              <a:t>. </a:t>
            </a:r>
            <a:r>
              <a:rPr lang="pl-PL" sz="1700" dirty="0">
                <a:latin typeface="Times New Roman"/>
                <a:cs typeface="Times New Roman"/>
              </a:rPr>
              <a:t>(§1)</a:t>
            </a:r>
          </a:p>
          <a:p>
            <a:pPr marL="0" indent="0">
              <a:lnSpc>
                <a:spcPct val="110000"/>
              </a:lnSpc>
              <a:spcBef>
                <a:spcPts val="200"/>
              </a:spcBef>
              <a:spcAft>
                <a:spcPts val="700"/>
              </a:spcAft>
              <a:buNone/>
            </a:pPr>
            <a:r>
              <a:rPr lang="pl-PL" sz="1700" i="1" u="sng" dirty="0">
                <a:latin typeface="Times New Roman"/>
                <a:cs typeface="Times New Roman"/>
              </a:rPr>
              <a:t>Wykonaniu podlega tylko najsurowsza z kar, </a:t>
            </a:r>
            <a:r>
              <a:rPr lang="pl-PL" sz="1700" i="1" dirty="0">
                <a:latin typeface="Times New Roman"/>
                <a:cs typeface="Times New Roman"/>
              </a:rPr>
              <a:t>co nie stoi na przeszkodzie wykonaniu środków karnych lub innych środków orzeczonych na podstawie wszystkich zbiegających się przepisów. Środki karne i środki zabezpieczające oraz dozór stosuje się, chociażby je orzeczono tylko na podstawie jednego ze zbiegających się przepisów; w razie orzeczenia za zbiegające się czyny zabronione zakazów tego samego rodzaju lub pozbawienia praw publicznych, sąd stosuje odpowiednio przepisy o karze łącznej. </a:t>
            </a:r>
            <a:r>
              <a:rPr lang="pl-PL" sz="1700" dirty="0">
                <a:latin typeface="Times New Roman"/>
                <a:cs typeface="Times New Roman"/>
              </a:rPr>
              <a:t>(§ 2)</a:t>
            </a:r>
          </a:p>
          <a:p>
            <a:pPr marL="0" indent="0">
              <a:lnSpc>
                <a:spcPct val="110000"/>
              </a:lnSpc>
              <a:spcBef>
                <a:spcPts val="200"/>
              </a:spcBef>
              <a:spcAft>
                <a:spcPts val="700"/>
              </a:spcAft>
              <a:buNone/>
            </a:pPr>
            <a:r>
              <a:rPr lang="pl-PL" sz="1700" i="1" dirty="0">
                <a:latin typeface="Times New Roman"/>
                <a:cs typeface="Times New Roman"/>
              </a:rPr>
              <a:t>Jeżeli obok kary najsurowszej, która podlega wykonaniu, orzeczono także karę grzywny, również ta kara podlega łącznemu wykonaniu; w razie orzeczenia obok kary najsurowszej kilku kar grzywny, łącznemu wykonaniu podlega tylko najsurowsza kara grzywny.</a:t>
            </a:r>
            <a:r>
              <a:rPr lang="pl-PL" sz="1700" dirty="0">
                <a:latin typeface="Times New Roman"/>
                <a:cs typeface="Times New Roman"/>
              </a:rPr>
              <a:t> (§ 3)”. </a:t>
            </a:r>
          </a:p>
        </p:txBody>
      </p:sp>
    </p:spTree>
    <p:extLst>
      <p:ext uri="{BB962C8B-B14F-4D97-AF65-F5344CB8AC3E}">
        <p14:creationId xmlns:p14="http://schemas.microsoft.com/office/powerpoint/2010/main" val="21029304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latin typeface="Times New Roman"/>
                <a:cs typeface="Times New Roman"/>
              </a:rPr>
              <a:t>Eliminacja podwójnego karania</a:t>
            </a:r>
            <a:r>
              <a:rPr lang="pl-PL" dirty="0">
                <a:latin typeface="Times New Roman"/>
                <a:cs typeface="Times New Roman"/>
              </a:rPr>
              <a:t> </a:t>
            </a:r>
            <a:endParaRPr lang="pl-PL" dirty="0"/>
          </a:p>
        </p:txBody>
      </p:sp>
      <p:sp>
        <p:nvSpPr>
          <p:cNvPr id="3" name="Symbol zastępczy zawartości 2"/>
          <p:cNvSpPr>
            <a:spLocks noGrp="1"/>
          </p:cNvSpPr>
          <p:nvPr>
            <p:ph idx="1"/>
          </p:nvPr>
        </p:nvSpPr>
        <p:spPr/>
        <p:txBody>
          <a:bodyPr/>
          <a:lstStyle/>
          <a:p>
            <a:r>
              <a:rPr lang="pl-PL" dirty="0">
                <a:latin typeface="Times New Roman"/>
                <a:cs typeface="Times New Roman"/>
              </a:rPr>
              <a:t>SYTUACJA: Sprawca zostaje formalnie skazany przez sąd na podstawie zbiegających się przepisów np. Kodeksu karnego i Kodeksu wykroczeń albo Kodeksu karnego i Kodeksu karnego skarbowego.</a:t>
            </a:r>
          </a:p>
          <a:p>
            <a:pPr>
              <a:lnSpc>
                <a:spcPct val="150000"/>
              </a:lnSpc>
            </a:pPr>
            <a:r>
              <a:rPr lang="pl-PL" dirty="0">
                <a:latin typeface="Times New Roman"/>
                <a:cs typeface="Times New Roman"/>
              </a:rPr>
              <a:t>Pomimo zbiegu przepisów tych różnych ustaw i zastosowania łącznej kwalifikacji prawnej czynu następuje</a:t>
            </a:r>
            <a:r>
              <a:rPr lang="pl-PL" b="1" dirty="0">
                <a:latin typeface="Times New Roman"/>
                <a:cs typeface="Times New Roman"/>
              </a:rPr>
              <a:t> eliminacja podwójnego karania</a:t>
            </a:r>
            <a:r>
              <a:rPr lang="pl-PL" dirty="0">
                <a:latin typeface="Times New Roman"/>
                <a:cs typeface="Times New Roman"/>
              </a:rPr>
              <a:t> </a:t>
            </a:r>
            <a:r>
              <a:rPr lang="pl-PL" dirty="0">
                <a:latin typeface="Times New Roman"/>
                <a:cs typeface="Times New Roman"/>
                <a:sym typeface="Wingdings"/>
              </a:rPr>
              <a:t></a:t>
            </a:r>
            <a:r>
              <a:rPr lang="pl-PL" dirty="0">
                <a:latin typeface="Times New Roman"/>
                <a:cs typeface="Times New Roman"/>
              </a:rPr>
              <a:t> w takich przypadkach </a:t>
            </a:r>
            <a:r>
              <a:rPr lang="pl-PL" b="1" u="sng" dirty="0">
                <a:latin typeface="Times New Roman"/>
                <a:cs typeface="Times New Roman"/>
              </a:rPr>
              <a:t>wykonuje się wyłącznie surowszą karę lub środek karny </a:t>
            </a:r>
            <a:r>
              <a:rPr lang="pl-PL" dirty="0">
                <a:latin typeface="Times New Roman"/>
                <a:cs typeface="Times New Roman"/>
              </a:rPr>
              <a:t>przewidziany odpowiednio na podstawie zbiegających się przepisów Kodeksu karnego, Kodeksu wykroczeń lub Kodeksu karnego skarbowego. </a:t>
            </a:r>
            <a:endParaRPr lang="cs-CZ" dirty="0">
              <a:latin typeface="Times New Roman"/>
              <a:cs typeface="Times New Roman"/>
            </a:endParaRPr>
          </a:p>
          <a:p>
            <a:endParaRPr lang="pl-PL" dirty="0">
              <a:latin typeface="Times New Roman"/>
              <a:cs typeface="Times New Roman"/>
            </a:endParaRPr>
          </a:p>
        </p:txBody>
      </p:sp>
    </p:spTree>
    <p:extLst>
      <p:ext uri="{BB962C8B-B14F-4D97-AF65-F5344CB8AC3E}">
        <p14:creationId xmlns:p14="http://schemas.microsoft.com/office/powerpoint/2010/main" val="33311410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1289304"/>
            <a:ext cx="10149840" cy="4873752"/>
          </a:xfrm>
        </p:spPr>
        <p:txBody>
          <a:bodyPr numCol="1">
            <a:noAutofit/>
          </a:bodyPr>
          <a:lstStyle/>
          <a:p>
            <a:pPr marL="0" indent="0" algn="ctr">
              <a:lnSpc>
                <a:spcPct val="114000"/>
              </a:lnSpc>
              <a:spcAft>
                <a:spcPts val="1000"/>
              </a:spcAft>
              <a:buNone/>
            </a:pPr>
            <a:r>
              <a:rPr lang="pl-PL" dirty="0">
                <a:latin typeface="Times New Roman"/>
                <a:cs typeface="Times New Roman"/>
              </a:rPr>
              <a:t>Obecnie obowiązujący Kodeks karny z 1997 r. – podobnie jak jego poprzednik z 1969 r. – przewiduje w sytuacji wystąpienia realnego zbiegu przepisów ustawy zastosowanie konstrukcji </a:t>
            </a:r>
            <a:r>
              <a:rPr lang="pl-PL" b="1" u="sng" dirty="0">
                <a:solidFill>
                  <a:srgbClr val="C00000"/>
                </a:solidFill>
                <a:latin typeface="Times New Roman"/>
                <a:cs typeface="Times New Roman"/>
              </a:rPr>
              <a:t>zbiegu kumulatywnego</a:t>
            </a:r>
            <a:r>
              <a:rPr lang="pl-PL" dirty="0">
                <a:solidFill>
                  <a:srgbClr val="C00000"/>
                </a:solidFill>
                <a:latin typeface="Times New Roman"/>
                <a:cs typeface="Times New Roman"/>
              </a:rPr>
              <a:t> </a:t>
            </a:r>
            <a:r>
              <a:rPr lang="pl-PL" dirty="0">
                <a:solidFill>
                  <a:schemeClr val="tx1"/>
                </a:solidFill>
                <a:latin typeface="Times New Roman"/>
                <a:cs typeface="Times New Roman"/>
              </a:rPr>
              <a:t>(</a:t>
            </a:r>
            <a:r>
              <a:rPr lang="pl-PL" dirty="0">
                <a:latin typeface="Times New Roman"/>
                <a:cs typeface="Times New Roman"/>
              </a:rPr>
              <a:t>art. 11 § 1-3 k.k.)</a:t>
            </a:r>
          </a:p>
          <a:p>
            <a:pPr marL="0" indent="0">
              <a:buNone/>
            </a:pPr>
            <a:br>
              <a:rPr lang="pl-PL" b="1" i="1" dirty="0">
                <a:latin typeface="Times New Roman"/>
                <a:cs typeface="Times New Roman"/>
              </a:rPr>
            </a:br>
            <a:r>
              <a:rPr lang="pl-PL" b="1" i="1" dirty="0">
                <a:latin typeface="Times New Roman"/>
                <a:cs typeface="Times New Roman"/>
              </a:rPr>
              <a:t>Art.  11.  [Jedność czynu. Zbieg przepisów ustawy]</a:t>
            </a:r>
          </a:p>
          <a:p>
            <a:pPr marL="0" indent="0">
              <a:lnSpc>
                <a:spcPct val="105000"/>
              </a:lnSpc>
              <a:buNone/>
            </a:pPr>
            <a:r>
              <a:rPr lang="pl-PL" b="1" i="1" dirty="0">
                <a:latin typeface="Times New Roman"/>
                <a:cs typeface="Times New Roman"/>
              </a:rPr>
              <a:t>§  1. </a:t>
            </a:r>
            <a:r>
              <a:rPr lang="pl-PL" i="1" dirty="0">
                <a:latin typeface="Times New Roman"/>
                <a:cs typeface="Times New Roman"/>
              </a:rPr>
              <a:t>Ten sam czyn może stanowić tylko jedno przestępstwo.</a:t>
            </a:r>
          </a:p>
          <a:p>
            <a:pPr marL="0" indent="0">
              <a:lnSpc>
                <a:spcPct val="105000"/>
              </a:lnSpc>
              <a:buNone/>
            </a:pPr>
            <a:r>
              <a:rPr lang="pl-PL" b="1" i="1" dirty="0">
                <a:latin typeface="Times New Roman"/>
                <a:cs typeface="Times New Roman"/>
              </a:rPr>
              <a:t>§  2. </a:t>
            </a:r>
            <a:r>
              <a:rPr lang="pl-PL" i="1" dirty="0">
                <a:latin typeface="Times New Roman"/>
                <a:cs typeface="Times New Roman"/>
              </a:rPr>
              <a:t>Jeżeli czyn wyczerpuje znamiona określone w dwóch albo więcej przepisach ustawy karnej, sąd skazuje za jedno przestępstwo na podstawie wszystkich zbiegających się przepisów.</a:t>
            </a:r>
          </a:p>
          <a:p>
            <a:pPr marL="0" indent="0">
              <a:lnSpc>
                <a:spcPct val="105000"/>
              </a:lnSpc>
              <a:buNone/>
            </a:pPr>
            <a:r>
              <a:rPr lang="pl-PL" b="1" i="1" dirty="0">
                <a:latin typeface="Times New Roman"/>
                <a:cs typeface="Times New Roman"/>
              </a:rPr>
              <a:t>§  3. </a:t>
            </a:r>
            <a:r>
              <a:rPr lang="pl-PL" i="1" dirty="0">
                <a:latin typeface="Times New Roman"/>
                <a:cs typeface="Times New Roman"/>
              </a:rPr>
              <a:t>W wypadku określonym w § 2 sąd wymierza karę na podstawie przepisu przewidującego karę najsurowszą, co nie stoi na przeszkodzie orzeczeniu innych środków przewidzianych w ustawie na podstawie wszystkich zbiegających się przepisów.</a:t>
            </a:r>
          </a:p>
        </p:txBody>
      </p:sp>
      <p:sp>
        <p:nvSpPr>
          <p:cNvPr id="2" name="PoleTekstowe 1"/>
          <p:cNvSpPr txBox="1"/>
          <p:nvPr/>
        </p:nvSpPr>
        <p:spPr>
          <a:xfrm>
            <a:off x="3687976" y="354119"/>
            <a:ext cx="5032147" cy="769441"/>
          </a:xfrm>
          <a:prstGeom prst="rect">
            <a:avLst/>
          </a:prstGeom>
          <a:noFill/>
        </p:spPr>
        <p:txBody>
          <a:bodyPr wrap="none" rtlCol="0">
            <a:spAutoFit/>
          </a:bodyPr>
          <a:lstStyle/>
          <a:p>
            <a:r>
              <a:rPr lang="pl-PL" sz="4400" b="1" dirty="0">
                <a:latin typeface="Times New Roman"/>
                <a:cs typeface="Times New Roman"/>
              </a:rPr>
              <a:t>Zbieg kumulatywny</a:t>
            </a:r>
          </a:p>
        </p:txBody>
      </p:sp>
    </p:spTree>
    <p:extLst>
      <p:ext uri="{BB962C8B-B14F-4D97-AF65-F5344CB8AC3E}">
        <p14:creationId xmlns:p14="http://schemas.microsoft.com/office/powerpoint/2010/main" val="29199029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4"/>
          <p:cNvSpPr>
            <a:spLocks noGrp="1"/>
          </p:cNvSpPr>
          <p:nvPr>
            <p:ph idx="1"/>
          </p:nvPr>
        </p:nvSpPr>
        <p:spPr>
          <a:xfrm>
            <a:off x="1371600" y="4420380"/>
            <a:ext cx="960862" cy="1447020"/>
          </a:xfrm>
        </p:spPr>
        <p:txBody>
          <a:bodyPr/>
          <a:lstStyle/>
          <a:p>
            <a:pPr marL="0" indent="0">
              <a:buNone/>
            </a:pPr>
            <a:endParaRPr lang="pl-PL" dirty="0"/>
          </a:p>
        </p:txBody>
      </p:sp>
      <p:pic>
        <p:nvPicPr>
          <p:cNvPr id="6" name="Obraz 5"/>
          <p:cNvPicPr/>
          <p:nvPr/>
        </p:nvPicPr>
        <p:blipFill>
          <a:blip r:embed="rId2"/>
          <a:stretch>
            <a:fillRect/>
          </a:stretch>
        </p:blipFill>
        <p:spPr>
          <a:xfrm>
            <a:off x="1795141" y="207587"/>
            <a:ext cx="9647357" cy="6313084"/>
          </a:xfrm>
          <a:prstGeom prst="rect">
            <a:avLst/>
          </a:prstGeom>
        </p:spPr>
      </p:pic>
    </p:spTree>
    <p:extLst>
      <p:ext uri="{BB962C8B-B14F-4D97-AF65-F5344CB8AC3E}">
        <p14:creationId xmlns:p14="http://schemas.microsoft.com/office/powerpoint/2010/main" val="3181967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LITERATURA</a:t>
            </a:r>
          </a:p>
        </p:txBody>
      </p:sp>
      <p:sp>
        <p:nvSpPr>
          <p:cNvPr id="3" name="Symbol zastępczy zawartości 2"/>
          <p:cNvSpPr>
            <a:spLocks noGrp="1"/>
          </p:cNvSpPr>
          <p:nvPr>
            <p:ph idx="1"/>
          </p:nvPr>
        </p:nvSpPr>
        <p:spPr/>
        <p:txBody>
          <a:bodyPr>
            <a:normAutofit/>
          </a:bodyPr>
          <a:lstStyle/>
          <a:p>
            <a:pPr marL="109728" indent="0" algn="just">
              <a:spcAft>
                <a:spcPts val="800"/>
              </a:spcAft>
              <a:buNone/>
            </a:pPr>
            <a:r>
              <a:rPr lang="pl-PL" sz="1600" dirty="0">
                <a:latin typeface="Times New Roman"/>
                <a:cs typeface="Times New Roman"/>
              </a:rPr>
              <a:t>Grześkowiak A., Wiak K., Prawo karne, wyd. 6, Warszawa 2017</a:t>
            </a:r>
          </a:p>
          <a:p>
            <a:pPr marL="109728" indent="0" algn="just">
              <a:spcAft>
                <a:spcPts val="800"/>
              </a:spcAft>
              <a:buNone/>
            </a:pPr>
            <a:r>
              <a:rPr lang="pl-PL" sz="1600" dirty="0">
                <a:latin typeface="Times New Roman"/>
                <a:cs typeface="Times New Roman"/>
              </a:rPr>
              <a:t>Kardas P., Zbieg przepisów ustawy w prawie karnym. Analiza </a:t>
            </a:r>
            <a:r>
              <a:rPr lang="pl-PL" sz="1600" dirty="0" err="1">
                <a:latin typeface="Times New Roman"/>
                <a:cs typeface="Times New Roman"/>
              </a:rPr>
              <a:t>teorytyczna</a:t>
            </a:r>
            <a:endParaRPr lang="pl-PL" sz="1600" dirty="0">
              <a:latin typeface="Times New Roman"/>
              <a:cs typeface="Times New Roman"/>
            </a:endParaRPr>
          </a:p>
          <a:p>
            <a:pPr marL="109728" indent="0" algn="just">
              <a:spcAft>
                <a:spcPts val="800"/>
              </a:spcAft>
              <a:buNone/>
            </a:pPr>
            <a:r>
              <a:rPr lang="pl-PL" sz="1600" dirty="0">
                <a:latin typeface="Times New Roman"/>
                <a:cs typeface="Times New Roman"/>
              </a:rPr>
              <a:t>Marek M., Prawo karne materialne. Część ogólna, Warszawa 2016</a:t>
            </a:r>
          </a:p>
          <a:p>
            <a:pPr marL="109728" indent="0" algn="just">
              <a:spcAft>
                <a:spcPts val="800"/>
              </a:spcAft>
              <a:buNone/>
            </a:pPr>
            <a:r>
              <a:rPr lang="pl-PL" sz="1600" dirty="0">
                <a:latin typeface="Times New Roman"/>
                <a:cs typeface="Times New Roman"/>
              </a:rPr>
              <a:t>Mozgawa M. (red.), Kodeks karny. Komentarz aktualizowany, LEX/el. 2020</a:t>
            </a:r>
          </a:p>
          <a:p>
            <a:pPr marL="109728" indent="0" algn="just">
              <a:spcAft>
                <a:spcPts val="800"/>
              </a:spcAft>
              <a:buNone/>
            </a:pPr>
            <a:r>
              <a:rPr lang="pl-PL" sz="1600" dirty="0">
                <a:latin typeface="Times New Roman"/>
                <a:cs typeface="Times New Roman"/>
              </a:rPr>
              <a:t>Konarska-</a:t>
            </a:r>
            <a:r>
              <a:rPr lang="pl-PL" sz="1600" dirty="0" err="1">
                <a:latin typeface="Times New Roman"/>
                <a:cs typeface="Times New Roman"/>
              </a:rPr>
              <a:t>Wrzosek</a:t>
            </a:r>
            <a:r>
              <a:rPr lang="pl-PL" sz="1600" dirty="0">
                <a:latin typeface="Times New Roman"/>
                <a:cs typeface="Times New Roman"/>
              </a:rPr>
              <a:t> V. (red.), Kodeks karny. Komentarz, wyd. II, WKP 2018</a:t>
            </a:r>
          </a:p>
          <a:p>
            <a:pPr marL="109728" indent="0" algn="just">
              <a:spcAft>
                <a:spcPts val="800"/>
              </a:spcAft>
              <a:buNone/>
            </a:pPr>
            <a:r>
              <a:rPr lang="pl-PL" sz="1600" dirty="0">
                <a:latin typeface="Times New Roman"/>
                <a:cs typeface="Times New Roman"/>
              </a:rPr>
              <a:t>Wróbel W. (red.), Zoll A. (red.), Kodeks karny. Część ogólna. Tom I. Część II. Komentarz do art. 53-116, wyd. V, WK 2016</a:t>
            </a:r>
          </a:p>
          <a:p>
            <a:pPr marL="395478" indent="-285750" algn="just">
              <a:spcAft>
                <a:spcPts val="800"/>
              </a:spcAft>
              <a:buFont typeface="Arial" panose="020B0604020202020204" pitchFamily="34" charset="0"/>
              <a:buChar char="•"/>
            </a:pPr>
            <a:endParaRPr lang="pl-PL" sz="1600" dirty="0">
              <a:latin typeface="Times New Roman"/>
              <a:cs typeface="Times New Roman"/>
            </a:endParaRPr>
          </a:p>
          <a:p>
            <a:pPr marL="395478" indent="-285750" algn="just">
              <a:spcAft>
                <a:spcPts val="800"/>
              </a:spcAft>
              <a:buFont typeface="Arial" panose="020B0604020202020204" pitchFamily="34" charset="0"/>
              <a:buChar char="•"/>
            </a:pPr>
            <a:endParaRPr lang="pl-PL" sz="1600" dirty="0">
              <a:latin typeface="Times New Roman"/>
              <a:cs typeface="Times New Roman"/>
            </a:endParaRPr>
          </a:p>
          <a:p>
            <a:pPr marL="0" indent="0" algn="just">
              <a:lnSpc>
                <a:spcPct val="130000"/>
              </a:lnSpc>
              <a:buNone/>
            </a:pPr>
            <a:endParaRPr lang="pl-PL" sz="1600" dirty="0">
              <a:latin typeface="Times New Roman"/>
              <a:cs typeface="Times New Roman"/>
            </a:endParaRPr>
          </a:p>
          <a:p>
            <a:pPr marL="0" indent="0" algn="just">
              <a:lnSpc>
                <a:spcPct val="130000"/>
              </a:lnSpc>
              <a:buNone/>
            </a:pPr>
            <a:endParaRPr lang="pl-PL" sz="1600" dirty="0">
              <a:latin typeface="Times New Roman"/>
              <a:cs typeface="Times New Roman"/>
            </a:endParaRPr>
          </a:p>
        </p:txBody>
      </p:sp>
    </p:spTree>
    <p:extLst>
      <p:ext uri="{BB962C8B-B14F-4D97-AF65-F5344CB8AC3E}">
        <p14:creationId xmlns:p14="http://schemas.microsoft.com/office/powerpoint/2010/main" val="41370126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r>
              <a:rPr lang="pl-PL" sz="6000" dirty="0">
                <a:latin typeface="Times New Roman"/>
                <a:cs typeface="Times New Roman"/>
              </a:rPr>
              <a:t>DZIĘKUJĘ ZA UWAGĘ</a:t>
            </a:r>
          </a:p>
        </p:txBody>
      </p:sp>
    </p:spTree>
    <p:extLst>
      <p:ext uri="{BB962C8B-B14F-4D97-AF65-F5344CB8AC3E}">
        <p14:creationId xmlns:p14="http://schemas.microsoft.com/office/powerpoint/2010/main" val="4092698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53312" y="1773936"/>
            <a:ext cx="9838944" cy="4480560"/>
          </a:xfrm>
        </p:spPr>
        <p:txBody>
          <a:bodyPr>
            <a:noAutofit/>
          </a:bodyPr>
          <a:lstStyle/>
          <a:p>
            <a:pPr marL="0" indent="0" algn="ctr">
              <a:lnSpc>
                <a:spcPct val="125000"/>
              </a:lnSpc>
              <a:spcAft>
                <a:spcPts val="2000"/>
              </a:spcAft>
              <a:buNone/>
            </a:pPr>
            <a:r>
              <a:rPr lang="pl-PL" sz="6600" b="1" dirty="0">
                <a:effectLst>
                  <a:outerShdw blurRad="38100" dist="38100" dir="2700000" algn="tl">
                    <a:srgbClr val="000000">
                      <a:alpha val="43137"/>
                    </a:srgbClr>
                  </a:outerShdw>
                </a:effectLst>
              </a:rPr>
              <a:t>POZORNY ZBIEG PRZESTĘPSTW</a:t>
            </a:r>
            <a:endParaRPr lang="pl-PL" sz="6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2984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71600" y="1133856"/>
            <a:ext cx="9756648" cy="5084064"/>
          </a:xfrm>
        </p:spPr>
        <p:txBody>
          <a:bodyPr>
            <a:normAutofit lnSpcReduction="10000"/>
          </a:bodyPr>
          <a:lstStyle/>
          <a:p>
            <a:pPr marL="0" indent="0">
              <a:lnSpc>
                <a:spcPct val="110000"/>
              </a:lnSpc>
              <a:spcAft>
                <a:spcPts val="1200"/>
              </a:spcAft>
              <a:buNone/>
            </a:pPr>
            <a:r>
              <a:rPr lang="pl-PL" u="sng" dirty="0">
                <a:latin typeface="Times New Roman"/>
                <a:cs typeface="Times New Roman"/>
              </a:rPr>
              <a:t>Pierwszą ze wspomnianych konstrukcji jest doktrynalne wyróżnianie </a:t>
            </a:r>
            <a:r>
              <a:rPr lang="pl-PL" u="sng" dirty="0">
                <a:solidFill>
                  <a:schemeClr val="tx1"/>
                </a:solidFill>
                <a:latin typeface="Times New Roman"/>
                <a:cs typeface="Times New Roman"/>
              </a:rPr>
              <a:t>pozornego zbiegu przestępstw, który jest też określany mianem </a:t>
            </a:r>
            <a:r>
              <a:rPr lang="pl-PL" b="1" u="sng" dirty="0">
                <a:solidFill>
                  <a:schemeClr val="tx1"/>
                </a:solidFill>
                <a:latin typeface="Times New Roman"/>
                <a:cs typeface="Times New Roman"/>
              </a:rPr>
              <a:t>prawnej jedności przestępstwa</a:t>
            </a:r>
            <a:r>
              <a:rPr lang="pl-PL" u="sng" dirty="0">
                <a:latin typeface="Times New Roman"/>
                <a:cs typeface="Times New Roman"/>
              </a:rPr>
              <a:t>. Na pozorny zbieg przestępstw składa się wiele różnorodnych konstrukcji wyróżnianych w nauce prawa karnego. </a:t>
            </a:r>
          </a:p>
          <a:p>
            <a:pPr>
              <a:spcAft>
                <a:spcPts val="500"/>
              </a:spcAft>
            </a:pPr>
            <a:r>
              <a:rPr lang="pl-PL" b="1" u="sng" dirty="0">
                <a:latin typeface="Times New Roman"/>
                <a:cs typeface="Times New Roman"/>
              </a:rPr>
              <a:t>1. przestępstwa o wieloczynowym określeniu czynności wykonawczej</a:t>
            </a:r>
            <a:r>
              <a:rPr lang="pl-PL" u="sng" dirty="0">
                <a:latin typeface="Times New Roman"/>
                <a:cs typeface="Times New Roman"/>
              </a:rPr>
              <a:t> (np. art. 202 § 3 k.k., art. 207 § 1 k.k., art. 218 k.k.),</a:t>
            </a:r>
          </a:p>
          <a:p>
            <a:pPr>
              <a:spcAft>
                <a:spcPts val="500"/>
              </a:spcAft>
            </a:pPr>
            <a:r>
              <a:rPr lang="pl-PL" b="1" u="sng" dirty="0">
                <a:latin typeface="Times New Roman"/>
                <a:cs typeface="Times New Roman"/>
              </a:rPr>
              <a:t>2. przestępstwa o alternatywnym określeniu czynności wykonawczej </a:t>
            </a:r>
            <a:r>
              <a:rPr lang="pl-PL" u="sng" dirty="0">
                <a:latin typeface="Times New Roman"/>
                <a:cs typeface="Times New Roman"/>
              </a:rPr>
              <a:t>(np. art. 270 § 1 k.k.)</a:t>
            </a:r>
          </a:p>
          <a:p>
            <a:pPr>
              <a:spcAft>
                <a:spcPts val="500"/>
              </a:spcAft>
            </a:pPr>
            <a:r>
              <a:rPr lang="pl-PL" b="1" u="sng" dirty="0">
                <a:latin typeface="Times New Roman"/>
                <a:cs typeface="Times New Roman"/>
              </a:rPr>
              <a:t>3. przestępstwa złożone</a:t>
            </a:r>
            <a:r>
              <a:rPr lang="pl-PL" u="sng" dirty="0">
                <a:latin typeface="Times New Roman"/>
                <a:cs typeface="Times New Roman"/>
              </a:rPr>
              <a:t> (np. art. 279 § 1 k.k., art. 280 § 1 k.k., art. 282 k.k.),</a:t>
            </a:r>
          </a:p>
          <a:p>
            <a:pPr>
              <a:spcAft>
                <a:spcPts val="500"/>
              </a:spcAft>
            </a:pPr>
            <a:r>
              <a:rPr lang="pl-PL" u="sng" dirty="0">
                <a:latin typeface="Times New Roman"/>
                <a:cs typeface="Times New Roman"/>
              </a:rPr>
              <a:t>4.  </a:t>
            </a:r>
            <a:r>
              <a:rPr lang="pl-PL" b="1" u="sng" dirty="0">
                <a:latin typeface="Times New Roman"/>
                <a:cs typeface="Times New Roman"/>
              </a:rPr>
              <a:t>czyn ciągły </a:t>
            </a:r>
            <a:r>
              <a:rPr lang="pl-PL" u="sng" dirty="0">
                <a:latin typeface="Times New Roman"/>
                <a:cs typeface="Times New Roman"/>
              </a:rPr>
              <a:t>(art. 12 § 1 i 2 k.k.),</a:t>
            </a:r>
          </a:p>
          <a:p>
            <a:pPr>
              <a:spcAft>
                <a:spcPts val="500"/>
              </a:spcAft>
            </a:pPr>
            <a:r>
              <a:rPr lang="pl-PL" b="1" u="sng" dirty="0">
                <a:latin typeface="Times New Roman"/>
                <a:cs typeface="Times New Roman"/>
              </a:rPr>
              <a:t>5. przestępstwa trwałe</a:t>
            </a:r>
            <a:r>
              <a:rPr lang="pl-PL" u="sng" dirty="0">
                <a:latin typeface="Times New Roman"/>
                <a:cs typeface="Times New Roman"/>
              </a:rPr>
              <a:t> (art. 189 k.k., art. 239 k.k., art. 252 § 1 k.k., art. 258 § 1 k.k., art. 339 k.k.),</a:t>
            </a:r>
          </a:p>
          <a:p>
            <a:pPr>
              <a:spcAft>
                <a:spcPts val="500"/>
              </a:spcAft>
            </a:pPr>
            <a:r>
              <a:rPr lang="pl-PL" b="1" u="sng" dirty="0">
                <a:latin typeface="Times New Roman"/>
                <a:cs typeface="Times New Roman"/>
              </a:rPr>
              <a:t>6. czyny </a:t>
            </a:r>
            <a:r>
              <a:rPr lang="pl-PL" b="1" u="sng" dirty="0" err="1">
                <a:latin typeface="Times New Roman"/>
                <a:cs typeface="Times New Roman"/>
              </a:rPr>
              <a:t>współukarane</a:t>
            </a:r>
            <a:r>
              <a:rPr lang="pl-PL" b="1" u="sng" dirty="0">
                <a:latin typeface="Times New Roman"/>
                <a:cs typeface="Times New Roman"/>
              </a:rPr>
              <a:t> (uprzednie i następcze)</a:t>
            </a:r>
            <a:r>
              <a:rPr lang="pl-PL" u="sng" dirty="0">
                <a:latin typeface="Times New Roman"/>
                <a:cs typeface="Times New Roman"/>
              </a:rPr>
              <a:t>.</a:t>
            </a:r>
          </a:p>
          <a:p>
            <a:endParaRPr lang="pl-PL" u="sng" dirty="0">
              <a:latin typeface="Times New Roman"/>
              <a:cs typeface="Times New Roman"/>
            </a:endParaRPr>
          </a:p>
          <a:p>
            <a:endParaRPr lang="pl-PL" u="sng" dirty="0">
              <a:latin typeface="Times New Roman"/>
              <a:cs typeface="Times New Roman"/>
            </a:endParaRPr>
          </a:p>
          <a:p>
            <a:endParaRPr lang="pl-PL" u="sng" dirty="0">
              <a:latin typeface="Times New Roman"/>
              <a:cs typeface="Times New Roman"/>
            </a:endParaRPr>
          </a:p>
          <a:p>
            <a:endParaRPr lang="pl-PL" u="sng" dirty="0">
              <a:latin typeface="Times New Roman"/>
              <a:cs typeface="Times New Roman"/>
            </a:endParaRPr>
          </a:p>
          <a:p>
            <a:pPr marL="0" indent="0">
              <a:lnSpc>
                <a:spcPct val="125000"/>
              </a:lnSpc>
              <a:spcAft>
                <a:spcPts val="1200"/>
              </a:spcAft>
              <a:buNone/>
            </a:pPr>
            <a:endParaRPr lang="pl-PL" u="sng" dirty="0">
              <a:latin typeface="Times New Roman"/>
              <a:cs typeface="Times New Roman"/>
            </a:endParaRPr>
          </a:p>
          <a:p>
            <a:pPr marL="0" indent="0">
              <a:lnSpc>
                <a:spcPct val="125000"/>
              </a:lnSpc>
              <a:spcAft>
                <a:spcPts val="1200"/>
              </a:spcAft>
              <a:buNone/>
            </a:pPr>
            <a:endParaRPr lang="pl-PL" u="sng" dirty="0">
              <a:latin typeface="Times New Roman"/>
              <a:cs typeface="Times New Roman"/>
            </a:endParaRPr>
          </a:p>
        </p:txBody>
      </p:sp>
    </p:spTree>
    <p:extLst>
      <p:ext uri="{BB962C8B-B14F-4D97-AF65-F5344CB8AC3E}">
        <p14:creationId xmlns:p14="http://schemas.microsoft.com/office/powerpoint/2010/main" val="273384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1. Przestępstwa o wieloczynowym określeniu czynności wykonawczej</a:t>
            </a:r>
            <a:r>
              <a:rPr lang="pl-PL" dirty="0"/>
              <a:t> </a:t>
            </a:r>
          </a:p>
        </p:txBody>
      </p:sp>
      <p:sp>
        <p:nvSpPr>
          <p:cNvPr id="3" name="Symbol zastępczy zawartości 2"/>
          <p:cNvSpPr>
            <a:spLocks noGrp="1"/>
          </p:cNvSpPr>
          <p:nvPr>
            <p:ph idx="1"/>
          </p:nvPr>
        </p:nvSpPr>
        <p:spPr/>
        <p:txBody>
          <a:bodyPr/>
          <a:lstStyle/>
          <a:p>
            <a:r>
              <a:rPr lang="pl-PL" kern="100" dirty="0">
                <a:latin typeface="Times New Roman"/>
                <a:ea typeface="NSimSun"/>
              </a:rPr>
              <a:t>Dokonanie takiego typu czynu zabronionego często mogłoby sugerować osobom mniej obeznanym z przepisami prawa karnego oraz zasadami ich interpretacji, że sprawca dopuszcza się w takim przypadku wielu różnych czynów, które należałoby ocenić jako pozostające w zbiegu realnym. </a:t>
            </a:r>
          </a:p>
          <a:p>
            <a:pPr algn="ctr"/>
            <a:r>
              <a:rPr lang="pl-PL" kern="100" dirty="0">
                <a:latin typeface="Times New Roman"/>
                <a:ea typeface="NSimSun"/>
              </a:rPr>
              <a:t>Przykładem takiego typu przestępstwa jest znęcanie się stypizowane w art. 207 § 1 k.k. </a:t>
            </a:r>
          </a:p>
          <a:p>
            <a:pPr marL="0" indent="0" algn="ctr">
              <a:buNone/>
            </a:pPr>
            <a:r>
              <a:rPr lang="pl-PL" kern="100" dirty="0">
                <a:latin typeface="Times New Roman"/>
                <a:ea typeface="NSimSun"/>
              </a:rPr>
              <a:t>,,</a:t>
            </a:r>
            <a:r>
              <a:rPr lang="pl-PL" i="1" kern="100" dirty="0">
                <a:latin typeface="Times New Roman"/>
                <a:ea typeface="NSimSun"/>
              </a:rPr>
              <a:t>Kto </a:t>
            </a:r>
            <a:r>
              <a:rPr lang="pl-PL" b="1" i="1" kern="100" dirty="0">
                <a:latin typeface="Times New Roman"/>
                <a:ea typeface="NSimSun"/>
              </a:rPr>
              <a:t>znęca się </a:t>
            </a:r>
            <a:r>
              <a:rPr lang="pl-PL" i="1" kern="100" dirty="0">
                <a:latin typeface="Times New Roman"/>
                <a:ea typeface="NSimSun"/>
              </a:rPr>
              <a:t>fizycznie lub psychicznie nad osobą najbliższą lub nad inną osobą pozostającą w stałym lub przemijającym stosunku zależności od sprawcy, podlega karze pozbawienia wolności od 3 miesięcy do lat 5</a:t>
            </a:r>
            <a:r>
              <a:rPr lang="pl-PL" kern="100" dirty="0">
                <a:latin typeface="Times New Roman"/>
                <a:ea typeface="NSimSun"/>
              </a:rPr>
              <a:t>”.</a:t>
            </a:r>
          </a:p>
          <a:p>
            <a:pPr marL="0" indent="0" algn="l">
              <a:buNone/>
            </a:pPr>
            <a:r>
              <a:rPr lang="pl-PL" kern="100" dirty="0">
                <a:latin typeface="Times New Roman"/>
                <a:ea typeface="NSimSun"/>
              </a:rPr>
              <a:t>- </a:t>
            </a:r>
            <a:r>
              <a:rPr lang="pl-PL" b="1" kern="100" dirty="0">
                <a:latin typeface="Times New Roman"/>
                <a:ea typeface="NSimSun"/>
              </a:rPr>
              <a:t>Czyn wielokrotny lub/i powtarzający się!</a:t>
            </a:r>
          </a:p>
          <a:p>
            <a:pPr marL="0" indent="0" algn="l">
              <a:buNone/>
            </a:pPr>
            <a:endParaRPr lang="pl-PL" kern="100" dirty="0">
              <a:latin typeface="Times New Roman"/>
              <a:ea typeface="NSimSun"/>
            </a:endParaRPr>
          </a:p>
          <a:p>
            <a:pPr marL="0" indent="0" algn="ctr">
              <a:buNone/>
            </a:pPr>
            <a:endParaRPr lang="pl-PL" dirty="0"/>
          </a:p>
        </p:txBody>
      </p:sp>
    </p:spTree>
    <p:extLst>
      <p:ext uri="{BB962C8B-B14F-4D97-AF65-F5344CB8AC3E}">
        <p14:creationId xmlns:p14="http://schemas.microsoft.com/office/powerpoint/2010/main" val="3445363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a:t>2. Przestępstwa o alternatywnym określeniu czynności wykonawczej</a:t>
            </a:r>
            <a:endParaRPr lang="pl-PL" dirty="0"/>
          </a:p>
        </p:txBody>
      </p:sp>
      <p:sp>
        <p:nvSpPr>
          <p:cNvPr id="3" name="Symbol zastępczy zawartości 2"/>
          <p:cNvSpPr>
            <a:spLocks noGrp="1"/>
          </p:cNvSpPr>
          <p:nvPr>
            <p:ph idx="1"/>
          </p:nvPr>
        </p:nvSpPr>
        <p:spPr/>
        <p:txBody>
          <a:bodyPr/>
          <a:lstStyle/>
          <a:p>
            <a:r>
              <a:rPr lang="pl-PL" dirty="0">
                <a:latin typeface="Times New Roman"/>
                <a:cs typeface="Times New Roman"/>
              </a:rPr>
              <a:t>opis znamion czynu zabronionego, który obejmuje wskazanie </a:t>
            </a:r>
            <a:r>
              <a:rPr lang="pl-PL" b="1" u="sng" dirty="0">
                <a:latin typeface="Times New Roman"/>
                <a:cs typeface="Times New Roman"/>
              </a:rPr>
              <a:t>co najmniej dwóch </a:t>
            </a:r>
            <a:r>
              <a:rPr lang="pl-PL" dirty="0">
                <a:latin typeface="Times New Roman"/>
                <a:cs typeface="Times New Roman"/>
              </a:rPr>
              <a:t>odmiennych, możliwych alternatywnie do zrealizowania czynności wykonawczych. Przykładem tego typu czynu zabronionego jest statuowane w art. 270 § 1 k.k. podrobienie </a:t>
            </a:r>
            <a:r>
              <a:rPr lang="pl-PL" b="1" dirty="0">
                <a:latin typeface="Times New Roman"/>
                <a:cs typeface="Times New Roman"/>
              </a:rPr>
              <a:t>lub </a:t>
            </a:r>
            <a:r>
              <a:rPr lang="pl-PL" dirty="0">
                <a:latin typeface="Times New Roman"/>
                <a:cs typeface="Times New Roman"/>
              </a:rPr>
              <a:t>przerobienie dokumentu </a:t>
            </a:r>
            <a:r>
              <a:rPr lang="pl-PL" b="1" dirty="0">
                <a:latin typeface="Times New Roman"/>
                <a:cs typeface="Times New Roman"/>
              </a:rPr>
              <a:t>albo </a:t>
            </a:r>
            <a:r>
              <a:rPr lang="pl-PL" dirty="0">
                <a:latin typeface="Times New Roman"/>
                <a:cs typeface="Times New Roman"/>
              </a:rPr>
              <a:t>użycie takiego dokumentu jako autentyczny:</a:t>
            </a:r>
          </a:p>
          <a:p>
            <a:pPr marL="0" indent="0" algn="ctr">
              <a:buNone/>
            </a:pPr>
            <a:r>
              <a:rPr lang="pl-PL" i="1" dirty="0">
                <a:latin typeface="Times New Roman"/>
                <a:cs typeface="Times New Roman"/>
              </a:rPr>
              <a:t>„Kto w celu użycia za autentyczny, (1)podrabia</a:t>
            </a:r>
            <a:r>
              <a:rPr lang="pl-PL" b="1" i="1" dirty="0">
                <a:latin typeface="Times New Roman"/>
                <a:cs typeface="Times New Roman"/>
              </a:rPr>
              <a:t> </a:t>
            </a:r>
            <a:r>
              <a:rPr lang="pl-PL" b="1" i="1" u="sng" dirty="0">
                <a:latin typeface="Times New Roman"/>
                <a:cs typeface="Times New Roman"/>
              </a:rPr>
              <a:t>lub</a:t>
            </a:r>
            <a:r>
              <a:rPr lang="pl-PL" b="1" i="1" dirty="0">
                <a:latin typeface="Times New Roman"/>
                <a:cs typeface="Times New Roman"/>
              </a:rPr>
              <a:t> (2)</a:t>
            </a:r>
            <a:r>
              <a:rPr lang="pl-PL" i="1" dirty="0">
                <a:latin typeface="Times New Roman"/>
                <a:cs typeface="Times New Roman"/>
              </a:rPr>
              <a:t>przerabia dokument </a:t>
            </a:r>
            <a:r>
              <a:rPr lang="pl-PL" b="1" i="1" u="sng" dirty="0">
                <a:latin typeface="Times New Roman"/>
                <a:cs typeface="Times New Roman"/>
              </a:rPr>
              <a:t>albo</a:t>
            </a:r>
            <a:r>
              <a:rPr lang="pl-PL" i="1" dirty="0">
                <a:latin typeface="Times New Roman"/>
                <a:cs typeface="Times New Roman"/>
              </a:rPr>
              <a:t> takiego dokumentu jako autentyczny (3) używa, podlega karze grzywny, karze ograniczenia wolności, albo pozbawienia wolności od 3 miesięcy do lat 5.” </a:t>
            </a:r>
          </a:p>
          <a:p>
            <a:pPr marL="0" indent="0" algn="l">
              <a:buNone/>
            </a:pPr>
            <a:r>
              <a:rPr lang="pl-PL" b="1" dirty="0">
                <a:latin typeface="Times New Roman"/>
                <a:cs typeface="Times New Roman"/>
              </a:rPr>
              <a:t>Sprawca popełnia jeden czyn, na który składają się dwa zachowania</a:t>
            </a:r>
            <a:r>
              <a:rPr lang="cs-CZ" b="1" dirty="0">
                <a:latin typeface="Times New Roman"/>
                <a:cs typeface="Times New Roman"/>
              </a:rPr>
              <a:t> </a:t>
            </a:r>
            <a:r>
              <a:rPr lang="pl-PL" b="1" dirty="0">
                <a:latin typeface="Times New Roman"/>
                <a:cs typeface="Times New Roman"/>
              </a:rPr>
              <a:t>wypełniające wyłącznie znamiona czynu z art. 270 § 1 k.k. </a:t>
            </a:r>
            <a:endParaRPr lang="cs-CZ" b="1" dirty="0">
              <a:latin typeface="Times New Roman"/>
              <a:cs typeface="Times New Roman"/>
            </a:endParaRPr>
          </a:p>
          <a:p>
            <a:pPr marL="0" indent="0" algn="l">
              <a:buNone/>
            </a:pPr>
            <a:endParaRPr lang="pl-PL" dirty="0">
              <a:latin typeface="Times New Roman"/>
              <a:cs typeface="Times New Roman"/>
            </a:endParaRPr>
          </a:p>
        </p:txBody>
      </p:sp>
    </p:spTree>
    <p:extLst>
      <p:ext uri="{BB962C8B-B14F-4D97-AF65-F5344CB8AC3E}">
        <p14:creationId xmlns:p14="http://schemas.microsoft.com/office/powerpoint/2010/main" val="2080029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lvl="0" algn="ctr"/>
            <a:r>
              <a:rPr lang="pl-PL" b="1" dirty="0"/>
              <a:t>3. Przestępstwa złożone</a:t>
            </a:r>
            <a:br>
              <a:rPr lang="cs-CZ" dirty="0"/>
            </a:br>
            <a:endParaRPr lang="pl-PL" dirty="0"/>
          </a:p>
        </p:txBody>
      </p:sp>
      <p:sp>
        <p:nvSpPr>
          <p:cNvPr id="3" name="Symbol zastępczy zawartości 2"/>
          <p:cNvSpPr>
            <a:spLocks noGrp="1"/>
          </p:cNvSpPr>
          <p:nvPr>
            <p:ph idx="1"/>
          </p:nvPr>
        </p:nvSpPr>
        <p:spPr/>
        <p:txBody>
          <a:bodyPr/>
          <a:lstStyle/>
          <a:p>
            <a:r>
              <a:rPr lang="pl-PL" dirty="0">
                <a:latin typeface="Times New Roman"/>
                <a:cs typeface="Times New Roman"/>
              </a:rPr>
              <a:t>ustawowy opis tego rodzaju przestępstw obejmuje </a:t>
            </a:r>
            <a:r>
              <a:rPr lang="pl-PL" b="1" dirty="0">
                <a:latin typeface="Times New Roman"/>
                <a:cs typeface="Times New Roman"/>
              </a:rPr>
              <a:t>dwie lub więcej </a:t>
            </a:r>
            <a:r>
              <a:rPr lang="pl-PL" dirty="0">
                <a:latin typeface="Times New Roman"/>
                <a:cs typeface="Times New Roman"/>
              </a:rPr>
              <a:t>odrębne czynności wykonawcze, które opisem odpowiadają opisowi kilku innych przestępstw i gdyby nie konstrukcja opisywanego tu przestępstwa złożonego, mielibyśmy do czynienia z realnym zbiegiem przestępstw. </a:t>
            </a:r>
          </a:p>
          <a:p>
            <a:r>
              <a:rPr lang="pl-PL" dirty="0">
                <a:latin typeface="Times New Roman"/>
                <a:cs typeface="Times New Roman"/>
              </a:rPr>
              <a:t>Do przestępstw złożonych można zaliczyć np. rozbój z art. 280 § 1 k.k.:</a:t>
            </a:r>
          </a:p>
          <a:p>
            <a:pPr marL="0" indent="0" algn="ctr">
              <a:buNone/>
            </a:pPr>
            <a:r>
              <a:rPr lang="pl-PL" dirty="0">
                <a:latin typeface="Times New Roman"/>
                <a:cs typeface="Times New Roman"/>
              </a:rPr>
              <a:t> ,,</a:t>
            </a:r>
            <a:r>
              <a:rPr lang="pl-PL" i="1" dirty="0">
                <a:latin typeface="Times New Roman"/>
                <a:cs typeface="Times New Roman"/>
              </a:rPr>
              <a:t>Kto kradnie, używając przemocy wobec osoby lub grożąc natychmiastowym jej użyciem albo doprowadzając człowieka do stanu nieprzytomności lub bezbronności, podlega karze pozbawienia wolności od lat 2 do 12.</a:t>
            </a:r>
            <a:r>
              <a:rPr lang="pl-PL" dirty="0">
                <a:latin typeface="Times New Roman"/>
                <a:cs typeface="Times New Roman"/>
              </a:rPr>
              <a:t>’’.</a:t>
            </a:r>
            <a:r>
              <a:rPr lang="cs-CZ" dirty="0">
                <a:latin typeface="Times New Roman"/>
                <a:cs typeface="Times New Roman"/>
              </a:rPr>
              <a:t> </a:t>
            </a:r>
            <a:endParaRPr lang="pl-PL" dirty="0">
              <a:latin typeface="Times New Roman"/>
              <a:cs typeface="Times New Roman"/>
            </a:endParaRPr>
          </a:p>
        </p:txBody>
      </p:sp>
    </p:spTree>
    <p:extLst>
      <p:ext uri="{BB962C8B-B14F-4D97-AF65-F5344CB8AC3E}">
        <p14:creationId xmlns:p14="http://schemas.microsoft.com/office/powerpoint/2010/main" val="190761204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Garamond">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Paralaksa">
  <a:themeElements>
    <a:clrScheme name="Paralaksa">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ksa">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Organic</Template>
  <TotalTime>11403</TotalTime>
  <Words>5017</Words>
  <Application>Microsoft Office PowerPoint</Application>
  <PresentationFormat>Panoramiczny</PresentationFormat>
  <Paragraphs>194</Paragraphs>
  <Slides>45</Slides>
  <Notes>0</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45</vt:i4>
      </vt:variant>
    </vt:vector>
  </HeadingPairs>
  <TitlesOfParts>
    <vt:vector size="53" baseType="lpstr">
      <vt:lpstr>Arial</vt:lpstr>
      <vt:lpstr>Corbel</vt:lpstr>
      <vt:lpstr>Franklin Gothic Book</vt:lpstr>
      <vt:lpstr>Garamond</vt:lpstr>
      <vt:lpstr>Times New Roman</vt:lpstr>
      <vt:lpstr>Wingdings</vt:lpstr>
      <vt:lpstr>Crop</vt:lpstr>
      <vt:lpstr>Paralaksa</vt:lpstr>
      <vt:lpstr>ZBIEG PRZESTĘPSTW  I ZBIEG PRZEPISÓW USTAWY</vt:lpstr>
      <vt:lpstr>Prezentacja programu PowerPoint</vt:lpstr>
      <vt:lpstr>Zbieg przestępstw </vt:lpstr>
      <vt:lpstr>Prezentacja programu PowerPoint</vt:lpstr>
      <vt:lpstr>Prezentacja programu PowerPoint</vt:lpstr>
      <vt:lpstr>Prezentacja programu PowerPoint</vt:lpstr>
      <vt:lpstr>1. Przestępstwa o wieloczynowym określeniu czynności wykonawczej </vt:lpstr>
      <vt:lpstr>2. Przestępstwa o alternatywnym określeniu czynności wykonawczej</vt:lpstr>
      <vt:lpstr>3. Przestępstwa złożone </vt:lpstr>
      <vt:lpstr>4. Czyn ciągły</vt:lpstr>
      <vt:lpstr>ISTOTA CZYNU CIĄGŁEGO</vt:lpstr>
      <vt:lpstr>PRZYKŁAD</vt:lpstr>
      <vt:lpstr>PRZYKŁAD</vt:lpstr>
      <vt:lpstr>Prezentacja programu PowerPoint</vt:lpstr>
      <vt:lpstr>Czyn ciągły a ciąg przestępstw</vt:lpstr>
      <vt:lpstr>Prezentacja programu PowerPoint</vt:lpstr>
      <vt:lpstr>Prezentacja programu PowerPoint</vt:lpstr>
      <vt:lpstr>Prezentacja programu PowerPoint</vt:lpstr>
      <vt:lpstr>5. Przestępstwo trwałe</vt:lpstr>
      <vt:lpstr>6. Czyny współukarane  (uprzednie i następcze) </vt:lpstr>
      <vt:lpstr>Prezentacja programu PowerPoint</vt:lpstr>
      <vt:lpstr>Prezentacja programu PowerPoint</vt:lpstr>
      <vt:lpstr>Ciąg przestępstw  (jednorodzajowy, realny zbieg przestępstw)  </vt:lpstr>
      <vt:lpstr>Prezentacja programu PowerPoint</vt:lpstr>
      <vt:lpstr>Prezentacja programu PowerPoint</vt:lpstr>
      <vt:lpstr>Prezentacja programu PowerPoint</vt:lpstr>
      <vt:lpstr>Jednorodzajowy realny zbieg przestępstw zagrożony karą łączną  </vt:lpstr>
      <vt:lpstr>Wielorodzajowy realny zbieg przestępstw zagrożony karą łączną </vt:lpstr>
      <vt:lpstr>Wielorodzajowy realny zbieg przestępstw zagrożony karą łączną  </vt:lpstr>
      <vt:lpstr>Wymiar kary w ramach kary łącznej</vt:lpstr>
      <vt:lpstr>Wyroki: kara łączna</vt:lpstr>
      <vt:lpstr>Prezentacja programu PowerPoint</vt:lpstr>
      <vt:lpstr>Prezentacja programu PowerPoint</vt:lpstr>
      <vt:lpstr>Prezentacja programu PowerPoint</vt:lpstr>
      <vt:lpstr>PRZYKŁAD </vt:lpstr>
      <vt:lpstr>Zbieg pomijalny</vt:lpstr>
      <vt:lpstr>Prezentacja programu PowerPoint</vt:lpstr>
      <vt:lpstr>Prezentacja programu PowerPoint</vt:lpstr>
      <vt:lpstr>Prezentacja programu PowerPoint</vt:lpstr>
      <vt:lpstr>Prezentacja programu PowerPoint</vt:lpstr>
      <vt:lpstr>Eliminacja podwójnego karania </vt:lpstr>
      <vt:lpstr>Prezentacja programu PowerPoint</vt:lpstr>
      <vt:lpstr>Prezentacja programu PowerPoint</vt:lpstr>
      <vt:lpstr>LITERATURA</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ŚRODKI PRAWNE STOSOWANE WOBEC NIELETNICH</dc:title>
  <dc:creator>apl. adw. Małgorzata Chrostowska</dc:creator>
  <cp:lastModifiedBy>Laskowska Katarzyna</cp:lastModifiedBy>
  <cp:revision>85</cp:revision>
  <dcterms:created xsi:type="dcterms:W3CDTF">2020-05-15T15:16:24Z</dcterms:created>
  <dcterms:modified xsi:type="dcterms:W3CDTF">2023-01-03T19:53:07Z</dcterms:modified>
</cp:coreProperties>
</file>