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0" r:id="rId4"/>
    <p:sldId id="257" r:id="rId5"/>
    <p:sldId id="288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70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4ACD-1FC4-479B-B476-086424BA3B03}" type="datetimeFigureOut">
              <a:rPr lang="pl-PL" smtClean="0"/>
              <a:t>17.05.2022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9B6-1A4B-485E-9B32-B2FF42E1F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22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4ACD-1FC4-479B-B476-086424BA3B03}" type="datetimeFigureOut">
              <a:rPr lang="pl-PL" smtClean="0"/>
              <a:t>17.05.2022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9B6-1A4B-485E-9B32-B2FF42E1F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60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4ACD-1FC4-479B-B476-086424BA3B03}" type="datetimeFigureOut">
              <a:rPr lang="pl-PL" smtClean="0"/>
              <a:t>17.05.2022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9B6-1A4B-485E-9B32-B2FF42E1F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1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4ACD-1FC4-479B-B476-086424BA3B03}" type="datetimeFigureOut">
              <a:rPr lang="pl-PL" smtClean="0"/>
              <a:t>17.05.2022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9B6-1A4B-485E-9B32-B2FF42E1F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05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4ACD-1FC4-479B-B476-086424BA3B03}" type="datetimeFigureOut">
              <a:rPr lang="pl-PL" smtClean="0"/>
              <a:t>17.05.2022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9B6-1A4B-485E-9B32-B2FF42E1F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41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4ACD-1FC4-479B-B476-086424BA3B03}" type="datetimeFigureOut">
              <a:rPr lang="pl-PL" smtClean="0"/>
              <a:t>17.05.2022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9B6-1A4B-485E-9B32-B2FF42E1F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4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4ACD-1FC4-479B-B476-086424BA3B03}" type="datetimeFigureOut">
              <a:rPr lang="pl-PL" smtClean="0"/>
              <a:t>17.05.2022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9B6-1A4B-485E-9B32-B2FF42E1F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95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4ACD-1FC4-479B-B476-086424BA3B03}" type="datetimeFigureOut">
              <a:rPr lang="pl-PL" smtClean="0"/>
              <a:t>17.05.2022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9B6-1A4B-485E-9B32-B2FF42E1F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18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4ACD-1FC4-479B-B476-086424BA3B03}" type="datetimeFigureOut">
              <a:rPr lang="pl-PL" smtClean="0"/>
              <a:t>17.05.2022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9B6-1A4B-485E-9B32-B2FF42E1F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4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4ACD-1FC4-479B-B476-086424BA3B03}" type="datetimeFigureOut">
              <a:rPr lang="pl-PL" smtClean="0"/>
              <a:t>17.05.2022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9B6-1A4B-485E-9B32-B2FF42E1F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4ACD-1FC4-479B-B476-086424BA3B03}" type="datetimeFigureOut">
              <a:rPr lang="pl-PL" smtClean="0"/>
              <a:t>17.05.2022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09B6-1A4B-485E-9B32-B2FF42E1F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07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4ACD-1FC4-479B-B476-086424BA3B03}" type="datetimeFigureOut">
              <a:rPr lang="pl-PL" smtClean="0"/>
              <a:t>17.05.2022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509B6-1A4B-485E-9B32-B2FF42E1FC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19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 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/>
              <a:t>				 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/>
              <a:t/>
            </a:r>
            <a:br>
              <a:rPr lang="pl-PL" sz="3600" b="1" dirty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200" b="1" dirty="0"/>
              <a:t> 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2700" b="1" dirty="0"/>
              <a:t> </a:t>
            </a:r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Komunikacyjna filozofia prawa </a:t>
            </a:r>
            <a:r>
              <a:rPr lang="pl-PL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Jürgena</a:t>
            </a:r>
            <a:r>
              <a:rPr lang="pl-PL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Habermasa</a:t>
            </a:r>
            <a:r>
              <a:rPr lang="pl-PL" sz="2700" b="1" dirty="0"/>
              <a:t> </a:t>
            </a:r>
            <a:r>
              <a:rPr lang="pl-PL" sz="2700" dirty="0"/>
              <a:t/>
            </a:r>
            <a:br>
              <a:rPr lang="pl-PL" sz="2700" dirty="0"/>
            </a:br>
            <a:endParaRPr lang="pl-PL" sz="27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04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 działania komunikacyjnego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przestrzeganie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intersubiektywnie uznanych norm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społecznych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przestrzeganie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 podstawą porozumiewania się uczestników stosunków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społecznych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3066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Świat życia (</a:t>
            </a:r>
            <a:r>
              <a:rPr lang="pl-PL" b="1" dirty="0" err="1"/>
              <a:t>Lebenswelt</a:t>
            </a:r>
            <a:r>
              <a:rPr lang="pl-PL" dirty="0"/>
              <a:t>) komponenty strukturalne: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społeczeństwo – prawo jawi się jako dane, zastane, rzeczywiście istniejące i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nieproblematyzowalne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faktycznie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istniejące = normatywność prawa, uznanie za obowiązujące.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kultura – reprodukcja kulturowa dostarcza uprawomocnienia porządkowi instytucjonalnemu = akceptacja, ważność norm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prawnych;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jednostka (osobowość).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pl-PL" sz="2400" b="1" dirty="0"/>
              <a:t>Świat życia jest fundamentem wszelkich refleksyjnych odniesień do prawa.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917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WARUNKI ROZUMIENIA WYPOWIEDZI JĘZYKOWYCH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just">
              <a:buNone/>
            </a:pPr>
            <a:r>
              <a:rPr lang="pl-PL" b="1" dirty="0"/>
              <a:t>„</a:t>
            </a:r>
            <a:r>
              <a:rPr lang="pl-PL" dirty="0"/>
              <a:t>Świat życia stanowi jednocześnie horyzont dla sytuacji językowych i źródło dokonań interpretacyjnych, podczas gdy sam ze swej strony reprodukuje się tylko poprzez działanie komunikacyjne” – </a:t>
            </a:r>
            <a:r>
              <a:rPr lang="pl-PL" dirty="0" err="1"/>
              <a:t>Jürgen</a:t>
            </a:r>
            <a:r>
              <a:rPr lang="pl-PL" dirty="0"/>
              <a:t> Habermas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Teza: </a:t>
            </a:r>
          </a:p>
          <a:p>
            <a:pPr marL="0" indent="0" algn="just">
              <a:buNone/>
            </a:pPr>
            <a:r>
              <a:rPr lang="pl-PL" b="1" dirty="0"/>
              <a:t>Rozpoznanie przez prawników normatywności (ważności) reguł i zasad prawa wymaga odniesienia się (choćby pośrednio i milcząco) do normatywnej struktury świata. </a:t>
            </a:r>
            <a:endParaRPr lang="pl-PL" b="1" dirty="0" smtClean="0"/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dirty="0" smtClean="0"/>
              <a:t>Normatywna </a:t>
            </a:r>
            <a:r>
              <a:rPr lang="pl-PL" dirty="0"/>
              <a:t>struktura świata społecznego (świata życia) stanowi podstawę rozpoznania normatywności reguł prawnych.</a:t>
            </a:r>
          </a:p>
          <a:p>
            <a:pPr marL="0" indent="0" algn="just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40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l-PL" dirty="0"/>
              <a:t>Każdy akt mowy jest powiązany z trzema „światami”:</a:t>
            </a:r>
          </a:p>
          <a:p>
            <a:pPr marL="0" indent="0" algn="just"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światem przedmiotów i zdarzeń. Używamy zdań logicznych, kryterium: prawda/fałsz;</a:t>
            </a:r>
          </a:p>
          <a:p>
            <a:pPr marL="0" indent="0" algn="just"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świat własny mówiącego, niedostępny intersubiektywnie; kryterium wyrażony szczerze/nieszczerze;</a:t>
            </a:r>
          </a:p>
          <a:p>
            <a:pPr marL="0" indent="0" algn="just"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świat społeczny, wyrażany poprzez wartości i normy, reguły i role społeczne, z którymi akt mowy może być zgodny lub nie i dlatego jest słuszny/niesłuszny.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Związkami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pomiędzy aktem mowy a tymi światami zajmuje się tworzona przez Habermasa </a:t>
            </a:r>
            <a:r>
              <a:rPr lang="pl-P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uniwersalna pragmatyka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7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171190" y="2385219"/>
          <a:ext cx="5849620" cy="3079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2405"/>
                <a:gridCol w="1462405"/>
                <a:gridCol w="1462405"/>
                <a:gridCol w="1462405"/>
              </a:tblGrid>
              <a:tr h="39052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Procesy reprodukcji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                                         Komponenty strukturalne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16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Kultura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Społeczeństwo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osobowość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8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Reprodukcja kulturowa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schematy interpretacji, co do których możliwe jest osiągnięcie konsensu („prawomocna wiedza”)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Uprawomocnienie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działające kształcąco wzory zachowań, cele wychowania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43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Integracja społeczna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zobowiązania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prawowicie uporządkowane stosunki interpersonalne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przynależność społeczna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07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Socjalizacja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dokonania interpretacyjne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motywacja do działań respektujących normy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zdolności interakcyjne („tożsamość indywidualna”)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71825" y="23860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82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Społeczeństwa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nowoczesne są integrowane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społecznie: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pośrednictwem wartości, norm i procesów dochodzenia do porozumienia, a także systemowo, poprzez rynki i administracyjnie sprawowaną władzę. Pieniądz i władza administracyjna są systemotwórczymi mechanizmami społecznej integracji, które koordynują działania niekoniecznie w sposób intencjonalny, czyli z nakładem komunikacyjnym, przez świadomość uczestników interakcji, lecz obiektywnie, niejako za ich plecami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dirty="0"/>
              <a:t>J. Habermas, </a:t>
            </a:r>
            <a:r>
              <a:rPr lang="pl-PL" sz="1600" i="1" dirty="0"/>
              <a:t>Faktyczność i obowiązywanie. Teoria dyskursu wobec zagadnień prawa i demokratycznego państwa prawnego</a:t>
            </a:r>
            <a:r>
              <a:rPr lang="pl-PL" sz="1600" dirty="0"/>
              <a:t>, (przeł.) A. Romaniuk oraz R. Marszałek, Wydawnictwo Naukowe SCHOLAR, Warszawa 2005, s. 53.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2400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Prawo jako instytucja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pl-PL" sz="2400" dirty="0" smtClean="0"/>
              <a:t>Dyskurs </a:t>
            </a:r>
            <a:r>
              <a:rPr lang="pl-PL" sz="2400" dirty="0"/>
              <a:t>jako sposób uzasadniania twierdzeń, ale także jako model formy życia.</a:t>
            </a:r>
          </a:p>
          <a:p>
            <a:pPr marL="0" indent="0" algn="just">
              <a:buNone/>
            </a:pPr>
            <a:r>
              <a:rPr lang="pl-PL" sz="2400" dirty="0"/>
              <a:t> 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400" dirty="0" smtClean="0"/>
              <a:t>dyskurs </a:t>
            </a:r>
            <a:r>
              <a:rPr lang="pl-PL" sz="2400" dirty="0"/>
              <a:t>teoretyczny: przedmiot - sporne twierdzenia</a:t>
            </a:r>
            <a:r>
              <a:rPr lang="pl-PL" sz="2400" dirty="0" smtClean="0"/>
              <a:t>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400" dirty="0"/>
              <a:t> </a:t>
            </a:r>
            <a:r>
              <a:rPr lang="pl-PL" sz="2400" dirty="0" smtClean="0"/>
              <a:t>dyskurs </a:t>
            </a:r>
            <a:r>
              <a:rPr lang="pl-PL" sz="2400" dirty="0"/>
              <a:t>praktyczny: przedmiot - problematyczne normy</a:t>
            </a:r>
            <a:r>
              <a:rPr lang="pl-PL" sz="2400" dirty="0" smtClean="0"/>
              <a:t>.</a:t>
            </a:r>
          </a:p>
          <a:p>
            <a:pPr marL="0" lvl="0" indent="0" algn="just">
              <a:buNone/>
            </a:pPr>
            <a:endParaRPr lang="pl-PL" sz="2400" dirty="0" smtClean="0"/>
          </a:p>
          <a:p>
            <a:pPr marL="0" lvl="0" indent="0" algn="just">
              <a:buNone/>
            </a:pPr>
            <a:r>
              <a:rPr lang="pl-PL" sz="2400" b="1" dirty="0"/>
              <a:t>Warunki dyskursu</a:t>
            </a:r>
            <a:r>
              <a:rPr lang="pl-PL" sz="2400" dirty="0"/>
              <a:t>:</a:t>
            </a:r>
          </a:p>
          <a:p>
            <a:pPr marL="0" lvl="0" indent="0" algn="just">
              <a:buNone/>
            </a:pPr>
            <a:r>
              <a:rPr lang="pl-PL" sz="2400" dirty="0"/>
              <a:t>1/ porozumiewanie się zgodne z regułami etyki mowy. Akceptacja poglądu J. Austina i J. R. </a:t>
            </a:r>
            <a:r>
              <a:rPr lang="pl-PL" sz="2400" dirty="0" err="1"/>
              <a:t>Searla</a:t>
            </a:r>
            <a:r>
              <a:rPr lang="pl-PL" sz="2400" dirty="0"/>
              <a:t>: komunikacja odbywa się za pomocą aktów mowy. </a:t>
            </a:r>
          </a:p>
          <a:p>
            <a:pPr marL="0" lvl="0" indent="0" algn="just">
              <a:buNone/>
            </a:pPr>
            <a:r>
              <a:rPr lang="pl-PL" sz="2400" dirty="0"/>
              <a:t>Każdy akt mowy implikuje określone zobowiązania normatywne (roszczenia ważności: zrozumiałość, prawdziwość, szczerość, słuszność).</a:t>
            </a:r>
          </a:p>
          <a:p>
            <a:pPr marL="0" lvl="0" indent="0" algn="just">
              <a:buNone/>
            </a:pPr>
            <a:endParaRPr lang="pl-PL" sz="2400" dirty="0"/>
          </a:p>
          <a:p>
            <a:pPr marL="0" lvl="0" indent="0" algn="just">
              <a:buNone/>
            </a:pPr>
            <a:r>
              <a:rPr lang="pl-PL" sz="2400" dirty="0"/>
              <a:t>2/ idealna sytuacja mowy.</a:t>
            </a:r>
          </a:p>
          <a:p>
            <a:pPr marL="0" lvl="0" indent="0" algn="just">
              <a:buNone/>
            </a:pPr>
            <a:r>
              <a:rPr lang="pl-PL" sz="2400" dirty="0"/>
              <a:t> </a:t>
            </a:r>
          </a:p>
          <a:p>
            <a:pPr marL="0" lvl="0" indent="0" algn="just">
              <a:buNone/>
            </a:pPr>
            <a:endParaRPr lang="pl-PL" sz="2400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4036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Idealna sytuacja mowy musi spełniać przede wszystkim następujące warunki: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Jednakowe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wszystkich potencjalnych uczestników dyskursu rozłożenie szans wykonywania aktów językowych, co oznacza, iż w każdej chwili może być rozpoczęty dyskurs oraz kontynuowany przez stawianie pytań i udzielanie odpowiedzi: przez głoszenie czegoś oraz tego czegoś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podważani.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Wszyscy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uczestnicy dyskursu muszą mieć jednakowe szanse przedstawiania (oraz podważania) stwierdzeń i eksplikacji tak, iż żadne z przeświadczeń nie może w sposób trwały zostać wyłączone z możliwości stania się przedmiotem rozważań oraz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krytyki.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 Dyskurs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 być osadzony w kontekście czystego działania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komunikacyjnego: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dyskursie mogą rzeczywiście uczestniczyć tylko ci, którzy jako podmioty działające mają jednakowe szanse wyrażania własnych intencji. Jest to konieczny warunek, aby podmioty uwikłane w konteksty działania występując jako uczestnicy dyskursu były w stanie reprezentować swe wewnętrzne przekonania,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 Do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dyskursu mogą być dopuszczeni tylko ci, którzy jako podmioty działające mają jednakowe szanse wykonywania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regulatywnych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językowych.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8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Podstawą obowiązywania norm prawnych jest ich roszczenie do wyrażania wspólnych lub powszechnie podzielanych potrzeb i interesów.</a:t>
            </a:r>
            <a:b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Obowiązujące normy” J. Habermas postrzega jako „istniejące fakty”. 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Roszczenia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wysuwane do słuszności normy, jakie wysuwa obowiązująca norma, jak i roszczenie do prawdy wysuwane przy stwierdzaniu pewnego faktu, muszą dać się uzasadnić. 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Środkiem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który mają do tego doprowadzić jest w dyskursie teoretycznym zasada indukcji. </a:t>
            </a: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Dyskurs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praktyczny odwołuje się natomiast do zasady uniwersalizacji. Te dwie zasady mają, zdaniem J. Habermasa, taki sam status.</a:t>
            </a:r>
          </a:p>
          <a:p>
            <a:pPr marL="0" indent="0" algn="just">
              <a:buNone/>
            </a:pPr>
            <a:endParaRPr lang="pl-PL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278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/>
              <a:t>Integracja </a:t>
            </a:r>
            <a:r>
              <a:rPr lang="pl-PL" dirty="0"/>
              <a:t>społeczeństwa zachodząca w wymiarze obowiązywania norm prawnych napotyka na napięcie między faktycznością państwowego stosowania prawa oraz legitymizującą mocą procedury stanowienia prawa.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Napięcie </a:t>
            </a:r>
            <a:r>
              <a:rPr lang="pl-PL" dirty="0"/>
              <a:t>między „faktycznością” i „ważnością” norm prawnych – to kluczowa kategoria </a:t>
            </a:r>
            <a:r>
              <a:rPr lang="pl-PL" dirty="0" err="1"/>
              <a:t>Habermasowskiej</a:t>
            </a:r>
            <a:r>
              <a:rPr lang="pl-PL" dirty="0"/>
              <a:t> teorii dyskursu praktycznego.</a:t>
            </a:r>
          </a:p>
        </p:txBody>
      </p:sp>
    </p:spTree>
    <p:extLst>
      <p:ext uri="{BB962C8B-B14F-4D97-AF65-F5344CB8AC3E}">
        <p14:creationId xmlns:p14="http://schemas.microsoft.com/office/powerpoint/2010/main" val="157011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825" y="2057400"/>
            <a:ext cx="6172200" cy="4020368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800" dirty="0" err="1"/>
              <a:t>Jürgen</a:t>
            </a:r>
            <a:r>
              <a:rPr lang="pl-PL" sz="2800" dirty="0"/>
              <a:t> Habermas (1929 -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82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Państwo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staje się potrzebne jako władza stosująca sankcje, organizacyjna i wykonawcza, ponieważ prawa podstawowe muszą być wcielane w życie.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Władza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nie pojawia się niejako z zewnątrz obok praw, lecz jest przez nie założona, i sama ustanawia siebie w formach prawnych.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Władza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polityczna może się rozwinąć tylko poprzez kod prawa, który został zinstytucjonalizowany w postaci podstawowych praw.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Swój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pełny sens normatywny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prawo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otrzymuje nie przez swoją formę, ani przez dane a priori moralną treść, lecz przez procedurę stanowienia prawa. </a:t>
            </a:r>
          </a:p>
        </p:txBody>
      </p:sp>
    </p:spTree>
    <p:extLst>
      <p:ext uri="{BB962C8B-B14F-4D97-AF65-F5344CB8AC3E}">
        <p14:creationId xmlns:p14="http://schemas.microsoft.com/office/powerpoint/2010/main" val="426741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/>
              <a:t>Prawo</a:t>
            </a:r>
            <a:r>
              <a:rPr lang="pl-PL" dirty="0"/>
              <a:t>, gdy tylko nadaje politycznemu panowaniu </a:t>
            </a:r>
            <a:endParaRPr lang="pl-PL" dirty="0" smtClean="0"/>
          </a:p>
          <a:p>
            <a:pPr marL="0" indent="0" algn="just">
              <a:buNone/>
            </a:pPr>
            <a:r>
              <a:rPr lang="pl-PL" sz="2400" dirty="0" smtClean="0"/>
              <a:t>„</a:t>
            </a:r>
            <a:r>
              <a:rPr lang="pl-PL" sz="2400" dirty="0"/>
              <a:t>formę prawną, służy konstytuowaniu binarnego kodu władzy. Ten, kto dysponuje władzą, może innym wydawać rozkazy. O tyle prawo funkcjonuje jako środek organizacyjny władzy państwowej. Na odwrót, władza, o ile zapewnia respektowanie orzeczeń sądowych, służy konstytuowaniu binarnego kodu prawa. O tyle władza służy państwowej instytucjonalizacji prawa</a:t>
            </a:r>
            <a:r>
              <a:rPr lang="pl-PL" sz="2400" dirty="0" smtClean="0"/>
              <a:t>.</a:t>
            </a:r>
            <a:r>
              <a:rPr lang="pl-PL" dirty="0" smtClean="0"/>
              <a:t>”</a:t>
            </a:r>
          </a:p>
          <a:p>
            <a:pPr marL="0" indent="0" algn="just">
              <a:buNone/>
            </a:pPr>
            <a:r>
              <a:rPr lang="pl-PL" dirty="0" smtClean="0"/>
              <a:t> </a:t>
            </a:r>
            <a:r>
              <a:rPr lang="pl-PL" sz="1400" dirty="0"/>
              <a:t>J. Habermas „Faktyczność i obowiązywanie”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16506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b="1" dirty="0"/>
              <a:t>Teza </a:t>
            </a:r>
            <a:r>
              <a:rPr lang="pl-PL" b="1" dirty="0" err="1"/>
              <a:t>uniwersalizowalności</a:t>
            </a:r>
            <a:r>
              <a:rPr lang="pl-PL" b="1" dirty="0"/>
              <a:t>: </a:t>
            </a:r>
            <a:endParaRPr lang="pl-PL" b="1" dirty="0" smtClean="0"/>
          </a:p>
          <a:p>
            <a:pPr marL="0" lvl="0" indent="0">
              <a:buNone/>
            </a:pPr>
            <a:endParaRPr lang="pl-PL" b="1" dirty="0" smtClean="0"/>
          </a:p>
          <a:p>
            <a:pPr marL="0" lvl="0" indent="0" algn="just">
              <a:buNone/>
            </a:pPr>
            <a:r>
              <a:rPr lang="pl-PL" dirty="0" smtClean="0"/>
              <a:t>za </a:t>
            </a:r>
            <a:r>
              <a:rPr lang="pl-PL" dirty="0"/>
              <a:t>dyskursywnie uzasadnione można uznać tylko takie normy lub twierdzenia, które mogłyby liczyć na potencjalną zgodę tych wszystkich, którzy mogliby wziąć udział w dyskursie.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8233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 dirty="0"/>
              <a:t>Teza o możliwości uzasadnienia uniwersalnego: wspólny dla wszystkich ludzi system norm moralnych.</a:t>
            </a:r>
          </a:p>
          <a:p>
            <a:pPr marL="0" lvl="0" indent="0">
              <a:buNone/>
            </a:pPr>
            <a:r>
              <a:rPr lang="pl-PL" dirty="0"/>
              <a:t>Dyskurs jako idea </a:t>
            </a:r>
            <a:r>
              <a:rPr lang="pl-PL" dirty="0" err="1"/>
              <a:t>regulatywna</a:t>
            </a:r>
            <a:r>
              <a:rPr lang="pl-PL" dirty="0"/>
              <a:t>; wyznacza idealną formę stanowienia i stosowania prawa. </a:t>
            </a:r>
            <a:endParaRPr lang="pl-PL" dirty="0" smtClean="0"/>
          </a:p>
          <a:p>
            <a:pPr marL="0" lvl="0" indent="0">
              <a:buNone/>
            </a:pPr>
            <a:r>
              <a:rPr lang="pl-PL" dirty="0" smtClean="0"/>
              <a:t>Granica </a:t>
            </a:r>
            <a:r>
              <a:rPr lang="pl-PL" dirty="0" err="1"/>
              <a:t>niedysponowalności</a:t>
            </a:r>
            <a:r>
              <a:rPr lang="pl-PL" dirty="0"/>
              <a:t> (niedostępności) pewnych sfer życia społecznego dla władczych aktów władzy państwowej.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7544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Cel dyskursu: legitymizacja prawa/władzy politycznej.</a:t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rozwiązania paradoksu uprawomocnienia (władza sama ustanawia prawo, które ją uprawomocnia) widzi Habermas w niewymuszonym uzgodnieniu ważności norm legitymizujących władzę, jakiego dokonują zainteresowane osoby występujące w roli z zasady wolnych i równych partnerów umowy w drodze działania komunikacyjnego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Jedynym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sposobem osiągnięcia zgody normatywnej, co do danego porządku politycznego i prawnego jest dyskurs praktyczny.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5976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Dwa poziomy </a:t>
            </a:r>
            <a:r>
              <a:rPr lang="pl-PL" sz="2800" b="1" dirty="0" smtClean="0"/>
              <a:t>prawomocności.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prawomocność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dokonywanych działań komunikacyjnych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prawomocne, o ile spełniają roszczenia ważności. Działanie komunikacyjne to interpersonalna relacja, co najmniej dwóch podmiotów nastawiona na osiągnięcie porozumienia.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Działanie komunikacyjne nie wyczerpuje się jednak w interpretacyjnie realizowanym akcie dochodzenia do porozumienia”. </a:t>
            </a:r>
            <a:endParaRPr lang="pl-PL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Działaniami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komunikacyjnymi są tylko takie akty mowy, z którymi mówiący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wiąże roszczenia ważności.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71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Osiągnięcie porozumienia rozumianego jako dojście do zgody „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 uczestników komunikacji, co do prawomocności pewnej wypowiedzi”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możliwe, ponieważ uczestnicy odwołują się do wspólnego im świata życia, który umożliwia interpretację dokonywanych aktów mowy.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w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wyniku akceptacji roszczeń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ważnościowych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dochodzi do uzyskania racjonalnie motywowanej zgody (konsensu) –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prawomocność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rezultatu dyskursu.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95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Przesłankami pragmatycznymi, które muszą być tutaj spełnione są: 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istnienie sfery publicznej i inkluzja każdego, kto wnosi jakieś, nawet kontrowersyjne, roszczenia do prawomocności; 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równouprawnienie komunikacyjne; 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prawdziwość wypowiedzi uczestników; 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 swoboda wypowiedzi, dopuszczenie lepszych argumentów. </a:t>
            </a:r>
          </a:p>
          <a:p>
            <a:pPr marL="0" indent="0" algn="just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48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przedmiotem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dyskursu praktycznego są normy społeczne, a zwłaszcza ich teoretyczne uzasadnienie. </a:t>
            </a: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prawomocność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dyskursu praktycznego oznacza tym samym, iż normy społeczne będące obiektem dyskursu stają się również prawomocne. Jest to drugi poziom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prawomocności.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Uzyskanie racjonalnej zgody (konsensu) uczestników dyskursu, co do uzasadnień problematycznych norm prowadzi do ich uprawomocnienia. 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57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Osiągnięcie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racjonalnej zgody, co do ważności norm będących obiektem dyskursu nie jest jedynym rezultatem dyskursu.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Dyskurs umożliwia odnawianie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normatywnych zasobów świata życia.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Uzgodnione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normy, które uzyskują tym samym intersubiektywną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ważność,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stanowią nową podstawę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usensownienia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rzeczywistości społecznej.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Prawo jest zespołem procedur, które umożliwiają uczciwe porozumiewanie się podmiotów prawa (prawo jako instytucja).</a:t>
            </a:r>
          </a:p>
          <a:p>
            <a:pPr marL="0" lv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Metoda cywilistyczna jest najbardziej racjonalną metodą organizacji stosunków społecznych.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2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51099" y="2047741"/>
            <a:ext cx="2239841" cy="3410623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6135" y="1465017"/>
            <a:ext cx="43452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Komunikacyjna koncepcja prawa zakłada koncepcję podmiotowości prawnej jako przestrzeni autonomii podmiotu prawa.</a:t>
            </a:r>
          </a:p>
          <a:p>
            <a:pPr marL="457200" indent="-457200" algn="just"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Konsensualny model legitymizacji prawa: prawo legitymizują procedury racjonalnego porozumiewania się. Procedury odpowiadają kryteriom określonym przez idealną sytuację mowy i reguły dyskursu opartego na etyce mowy.</a:t>
            </a:r>
          </a:p>
          <a:p>
            <a:pPr marL="457200" indent="-457200" algn="just"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Podstawą uprawomocnienia jest racjonalność aksjologiczna (zgodność procedur porozumiewania się z systemem wartości, który określa uniwersalna pragmatyka).</a:t>
            </a:r>
          </a:p>
          <a:p>
            <a:pPr marL="457200" indent="-457200" algn="just"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Prawo jest legitymizowane gdy umożliwia proces porozumiewania się podmiotów społecznych, który ma być wolny od przymusu i opiera się na etyce mowy (</a:t>
            </a:r>
            <a:r>
              <a:rPr lang="pl-PL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demokracja dyskursywna).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9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ZAŁOZENIA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5062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zniesienie opozycji poznania i wartościowania oraz ontologicznego dualizmu miedzy faktycznością (jak jest) a normatywnością (jak być powinno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zniesienie pozytywistycznej separacji rozumu teoretycznego 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praktycznego.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Antynaturalizm: poszukiwanie rozumu totalnego, który w jednym akcie poznawczym może rozstrzygnąć zarówno o tym, co jest prawdziwe/fałszywe, jak i o tym, co dobre/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krytyka zachodniego racjonalizmu i cywilizacji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technicznej;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0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kontynuacja tradycji oświeceniowej – rozum jako władza poznawcza ma wyraźny sens etyczny;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↓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Rozum służy nie tylko poznaniu rzeczywistości, ale także określeniu i uzasadnieniu normatywnego projektu ładu społecznego.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Rozumienie jest sposobem poznania zjawisk społecznych.</a:t>
            </a: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Konieczne jest przyjęcie „wewnętrznego” punktu widzenia: zaangażowany uczestnik praktyki społecznej, który zna reguły interpretacji kulturowej).</a:t>
            </a:r>
          </a:p>
          <a:p>
            <a:pPr marL="0" indent="0" algn="just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4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4/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„dialektyka Oświecenia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paradoks rozwoju historycznego cywilizacji zachodniej: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dysproporcja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między stale rosnącym poziomem kontroli nad procesami zachodzącymi w świecie przyrody a brakiem kontroli nad rosnącą irracjonalnością praktyki społecznej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rozum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który miał wyzwolić człowieka z myślenia metafizycznego stał się narzędziem jego zniewolenia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ujarzmienie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przyrody = ujarzmienie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człowieka</a:t>
            </a:r>
          </a:p>
          <a:p>
            <a:pPr marL="0" indent="0" algn="just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773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 ekspansja rozumu instrumentalnego w sferze stosunków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społecznych: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↓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absolutyzacja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racjonalności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instrumentalnej</a:t>
            </a:r>
          </a:p>
          <a:p>
            <a:pPr marL="0" indent="0" algn="just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kolonizacja” świata życia przez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systemy:</a:t>
            </a:r>
          </a:p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wypieranie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świata życia prawa jako instytucji przez prawo jako medium (prawo jest techniką zarządzania społeczeństwem, rodzajem inżynierii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społecznej).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jurydyzacja życia społecznego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407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/>
              <a:t>KOMUNIKACYJNA KONCEPCJA PRAWA </a:t>
            </a:r>
            <a:r>
              <a:rPr lang="pl-PL" sz="3600" b="1" dirty="0" err="1"/>
              <a:t>Jürgena</a:t>
            </a:r>
            <a:r>
              <a:rPr lang="pl-PL" sz="3600" b="1" dirty="0"/>
              <a:t> Habermasa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 algn="just">
              <a:buNone/>
            </a:pPr>
            <a:r>
              <a:rPr lang="pl-PL" dirty="0"/>
              <a:t>DZIAŁANIE </a:t>
            </a:r>
            <a:r>
              <a:rPr lang="pl-PL" dirty="0" smtClean="0"/>
              <a:t>KOMUNIKACYJNE:</a:t>
            </a:r>
          </a:p>
          <a:p>
            <a:pPr marL="0" indent="0" algn="just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sposób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prowadzenia dyskursu prawniczego zgodnie z przyjętą konwencją, procedurą i respektujący wynikające z niej normatywne zobowiązania (roszczenia ważności aktu mowy jako działania komunikacyjnego: zrozumiałości, prawdziwości, szczerości i słuszności).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350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DYSKURS – mowa argumentacyjna, która służy uzgodnieniu roszczeń ważności. Pojęcie </a:t>
            </a:r>
            <a:r>
              <a:rPr lang="pl-PL" b="1" dirty="0" smtClean="0"/>
              <a:t>idealizacyjne.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Dyskurs </a:t>
            </a:r>
            <a:r>
              <a:rPr lang="pl-PL" dirty="0"/>
              <a:t>Teoretyczny – problematyczne twierdzenia</a:t>
            </a:r>
          </a:p>
          <a:p>
            <a:pPr marL="0" indent="0">
              <a:buNone/>
            </a:pPr>
            <a:r>
              <a:rPr lang="pl-PL" dirty="0"/>
              <a:t>Dyskurs praktyczny – problematyczne normy.</a:t>
            </a:r>
          </a:p>
          <a:p>
            <a:pPr marL="0" indent="0">
              <a:buNone/>
            </a:pPr>
            <a:r>
              <a:rPr lang="pl-PL" dirty="0"/>
              <a:t>CEL DYSKURSU: konsens partnerów interakcji społecznych w zakresie spornych między nimi roszczeń ważności.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WARUNKI</a:t>
            </a:r>
            <a:r>
              <a:rPr lang="pl-PL" dirty="0" smtClean="0"/>
              <a:t>: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1/ porozumiewanie się zgodne z regułami etyki mowy;</a:t>
            </a:r>
          </a:p>
          <a:p>
            <a:pPr marL="0" indent="0">
              <a:buNone/>
            </a:pPr>
            <a:r>
              <a:rPr lang="pl-PL" dirty="0"/>
              <a:t>2/ idealna sytuacja mowy.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53844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1650</Words>
  <Application>Microsoft Office PowerPoint</Application>
  <PresentationFormat>Panoramiczny</PresentationFormat>
  <Paragraphs>165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Motyw pakietu Office</vt:lpstr>
      <vt:lpstr>                              Komunikacyjna filozofia prawa Jürgena Habermasa  </vt:lpstr>
      <vt:lpstr>Prezentacja programu PowerPoint</vt:lpstr>
      <vt:lpstr>Prezentacja programu PowerPoint</vt:lpstr>
      <vt:lpstr>ZAŁOZENIA </vt:lpstr>
      <vt:lpstr>Prezentacja programu PowerPoint</vt:lpstr>
      <vt:lpstr>Prezentacja programu PowerPoint</vt:lpstr>
      <vt:lpstr>Prezentacja programu PowerPoint</vt:lpstr>
      <vt:lpstr>KOMUNIKACYJNA KONCEPCJA PRAWA Jürgena Habermasa </vt:lpstr>
      <vt:lpstr>Prezentacja programu PowerPoint</vt:lpstr>
      <vt:lpstr>Prezentacja programu PowerPoint</vt:lpstr>
      <vt:lpstr>Prezentacja programu PowerPoint</vt:lpstr>
      <vt:lpstr>WARUNKI ROZUMIENIA WYPOWIEDZI JĘZYKOWYCH </vt:lpstr>
      <vt:lpstr>Prezentacja programu PowerPoint</vt:lpstr>
      <vt:lpstr>Prezentacja programu PowerPoint</vt:lpstr>
      <vt:lpstr>Prezentacja programu PowerPoint</vt:lpstr>
      <vt:lpstr>Prawo jako instytucja </vt:lpstr>
      <vt:lpstr>Idealna sytuacja mowy musi spełniać przede wszystkim następujące warunki: </vt:lpstr>
      <vt:lpstr>Podstawą obowiązywania norm prawnych jest ich roszczenie do wyrażania wspólnych lub powszechnie podzielanych potrzeb i interesów.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Cel dyskursu: legitymizacja prawa/władzy politycznej. </vt:lpstr>
      <vt:lpstr>Dwa poziomy prawomocności.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VI   Komunikacyjna filozofia prawa Jürgena Habermasa</dc:title>
  <dc:creator>slawek</dc:creator>
  <cp:lastModifiedBy>User</cp:lastModifiedBy>
  <cp:revision>14</cp:revision>
  <dcterms:created xsi:type="dcterms:W3CDTF">2014-11-24T21:14:04Z</dcterms:created>
  <dcterms:modified xsi:type="dcterms:W3CDTF">2022-05-17T03:58:18Z</dcterms:modified>
</cp:coreProperties>
</file>