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70" r:id="rId4"/>
    <p:sldId id="275" r:id="rId5"/>
    <p:sldId id="276" r:id="rId6"/>
    <p:sldId id="277" r:id="rId7"/>
    <p:sldId id="278" r:id="rId8"/>
    <p:sldId id="272" r:id="rId9"/>
    <p:sldId id="273" r:id="rId10"/>
    <p:sldId id="271" r:id="rId11"/>
    <p:sldId id="258" r:id="rId12"/>
    <p:sldId id="259" r:id="rId13"/>
    <p:sldId id="260" r:id="rId14"/>
    <p:sldId id="261" r:id="rId15"/>
    <p:sldId id="279" r:id="rId16"/>
    <p:sldId id="262" r:id="rId17"/>
    <p:sldId id="269" r:id="rId18"/>
    <p:sldId id="263" r:id="rId19"/>
    <p:sldId id="266" r:id="rId20"/>
    <p:sldId id="267" r:id="rId21"/>
    <p:sldId id="264" r:id="rId22"/>
    <p:sldId id="274" r:id="rId23"/>
    <p:sldId id="265" r:id="rId24"/>
    <p:sldId id="268" r:id="rId2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64D9-BC3E-4DEC-BA1B-52A1DAD8E4E8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833A-EF8F-4A69-8628-0A44F84855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3161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64D9-BC3E-4DEC-BA1B-52A1DAD8E4E8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833A-EF8F-4A69-8628-0A44F84855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694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64D9-BC3E-4DEC-BA1B-52A1DAD8E4E8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833A-EF8F-4A69-8628-0A44F84855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4161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64D9-BC3E-4DEC-BA1B-52A1DAD8E4E8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833A-EF8F-4A69-8628-0A44F84855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803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64D9-BC3E-4DEC-BA1B-52A1DAD8E4E8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833A-EF8F-4A69-8628-0A44F84855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918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64D9-BC3E-4DEC-BA1B-52A1DAD8E4E8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833A-EF8F-4A69-8628-0A44F84855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915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64D9-BC3E-4DEC-BA1B-52A1DAD8E4E8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833A-EF8F-4A69-8628-0A44F84855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812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64D9-BC3E-4DEC-BA1B-52A1DAD8E4E8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833A-EF8F-4A69-8628-0A44F84855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972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64D9-BC3E-4DEC-BA1B-52A1DAD8E4E8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833A-EF8F-4A69-8628-0A44F84855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991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64D9-BC3E-4DEC-BA1B-52A1DAD8E4E8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833A-EF8F-4A69-8628-0A44F84855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440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64D9-BC3E-4DEC-BA1B-52A1DAD8E4E8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833A-EF8F-4A69-8628-0A44F84855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364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964D9-BC3E-4DEC-BA1B-52A1DAD8E4E8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F833A-EF8F-4A69-8628-0A44F84855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105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Hard </a:t>
            </a:r>
            <a:r>
              <a:rPr lang="pl-PL" sz="4000" b="1" dirty="0" err="1" smtClean="0"/>
              <a:t>Cases</a:t>
            </a:r>
            <a:endParaRPr lang="pl-PL" sz="4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Walidacyjna i derogacyjna funkcja moralności.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0295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Ronald 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Dworkin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„Biorąc prawa poważnie”: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prawo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 jest rzeczą daną, gotowym produktem. Prawo musi być stale opracowywane w toku jego stosowania”.</a:t>
            </a:r>
          </a:p>
          <a:p>
            <a:pPr marL="0" indent="0" algn="just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prawa to reguły i zasady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rolę zasad prawa w kulturze prawa stanowionego zwracał uwagę już w 1956 r.</a:t>
            </a:r>
          </a:p>
          <a:p>
            <a:pPr marL="0" indent="0" algn="just">
              <a:buNone/>
            </a:pP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Josef Esser „</a:t>
            </a:r>
            <a:r>
              <a:rPr lang="pl-PL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Grandsatz</a:t>
            </a: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Norm” (Zasada i norma)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 większości spraw organ stosujący prawo ma do czynienia z różnymi alternatywami decyzyjnymi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 zawsze wybrać alternatywę najlepszą (najlepiej uzasadnioną poprzez odwołanie się do zasad moralności instytucjonalnej (głębokiej struktury systemu prawa)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107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pl-PL" b="1" dirty="0" smtClean="0"/>
              <a:t>kategoria </a:t>
            </a:r>
            <a:r>
              <a:rPr lang="pl-PL" b="1" dirty="0"/>
              <a:t>sprawy trudnej jest charakterystyczna dla systemu prawa opartego na precedensach i nie ma dokładnego odpowiednika w ramach systemu prawa </a:t>
            </a:r>
            <a:r>
              <a:rPr lang="pl-PL" b="1" dirty="0" smtClean="0"/>
              <a:t>kontynentalnego</a:t>
            </a:r>
          </a:p>
          <a:p>
            <a:pPr marL="0" lvl="0" indent="0" algn="just">
              <a:buNone/>
            </a:pPr>
            <a:endParaRPr lang="pl-PL" b="1" dirty="0" smtClean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b="1" dirty="0"/>
              <a:t> </a:t>
            </a:r>
            <a:r>
              <a:rPr lang="pl-PL" b="1" dirty="0" smtClean="0"/>
              <a:t>każde </a:t>
            </a:r>
            <a:r>
              <a:rPr lang="pl-PL" b="1" dirty="0"/>
              <a:t>pozytywne prawo ma „otwartą </a:t>
            </a:r>
            <a:r>
              <a:rPr lang="pl-PL" b="1" dirty="0" smtClean="0"/>
              <a:t>strukturę”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b="1" dirty="0"/>
              <a:t> </a:t>
            </a:r>
            <a:r>
              <a:rPr lang="pl-PL" sz="2400" dirty="0" smtClean="0"/>
              <a:t>pojęcia </a:t>
            </a:r>
            <a:r>
              <a:rPr lang="pl-PL" sz="2400" dirty="0"/>
              <a:t>prawne charakteryzują się niepewnym zakresem (cieniem </a:t>
            </a:r>
            <a:r>
              <a:rPr lang="pl-PL" sz="2400" dirty="0" smtClean="0"/>
              <a:t>semantycznym, H. Hart open </a:t>
            </a:r>
            <a:r>
              <a:rPr lang="pl-PL" sz="2400" dirty="0" err="1" smtClean="0"/>
              <a:t>texture</a:t>
            </a:r>
            <a:r>
              <a:rPr lang="pl-PL" sz="2400" dirty="0" smtClean="0"/>
              <a:t> of law) </a:t>
            </a:r>
            <a:r>
              <a:rPr lang="pl-PL" sz="2400" dirty="0"/>
              <a:t>- wprowadzając tym samym pewien luz decyzyjny w stosowaniu prawa.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9125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trudnych przypadkach nie jest możliwe „mechaniczne” (sylogistyczne) stosowanie prawa obowiązującego, lecz sędzia odwołuje się do innych wypowiedzi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dyrektywalnych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przykład norm moralnych czy obyczajowych. 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↓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pewnych sytuacjach sędzia w procesie interpretacji bądź subsumpcji spotyka się z normami, które wprost odsyłają do ocen i reguł społecznych, zawierając takie sformułowania jak na przykład: „słuszność” czy „sprawiedliwość”.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541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gdy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obowiązujące prawo nie wystarcza, sąd nie tylko może, ale powinien wydać orzeczenie, odwołując się do zasad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moralnych</a:t>
            </a:r>
          </a:p>
          <a:p>
            <a:pPr marL="0" indent="0" algn="just">
              <a:buNone/>
            </a:pP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wymóg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rozwiązania takiej sprawy wynika bowiem z generalnego, proceduralnego nakazu rozstrzygnięcia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obowiązujące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akty prawne zawierają bezpośrednie odniesienie do fundamentalnych praw i wolności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sądy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stosują wprost w procesie decyzyjnym argumenty opierające się na zasadach moralnych, poczuciu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moralności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440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czerwiec 2010 r. wejście w życie protokołu nr 14 do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EKPCz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Komitet może wraz z uznaniem skargi za dopuszczalną orzec w jej przedmiocie, jeżeli jej istota w zakresie wykładni i stosowania </a:t>
            </a:r>
            <a:r>
              <a:rPr lang="pl-P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EKPCz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jest objęta </a:t>
            </a: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ugruntowanym orzecznictwem </a:t>
            </a:r>
            <a:r>
              <a:rPr lang="pl-PL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Trybunału</a:t>
            </a: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Ugruntowane orzecznictwo Trybunału to linia orzeczeń kształtujących standardy ochrony praw człowieka.</a:t>
            </a:r>
          </a:p>
          <a:p>
            <a:pPr mar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↓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sąd krajowy nie będzie uwzględniał w swoim orzecznictwie „ugruntowanej linii orzeczniczej Trybunału”, to Komitet w składzie 3 sędziów będzie automatycznie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wydawał wyrok zgodny z tymi standardami.</a:t>
            </a:r>
          </a:p>
          <a:p>
            <a:endParaRPr lang="pl-PL" b="1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1555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Pomimo braku kultury precedensowej w Polsce organ ma obowiązek zająć stanowisko w przypadku wydania różnych decyzji w niemalże identycznych stanach faktycznych: „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odnieść się, dlaczego zmienia stanowisko lub dlaczego poprzednie stanowisko nie może mieć zastosowania w rozpatrywanej sprawie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(wyrok WSA w Krakowie z 21 października 2009 r., II SA/Kr 1247/09, CBOSA)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Wydanie odmiennych decyzji w analogicznym stanie faktycznym i prawnym „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jest nie do pogodzenia z konstytucyjną zasadą równości wobec prawa oraz zasadą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zaufania obywateli do organów państwa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(wyrok WSA w Poznaniu z 15 lipca 2009 r., III SA/Po 60/09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uzasadnienie pragmatyczne: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 administracji, respektując orzecznictwo sądowe, w sprawach podobnych unika ewentualnego zakwestionowania swych działań lub zaniechań przez sąd administracyjny.</a:t>
            </a:r>
          </a:p>
          <a:p>
            <a:pPr marL="0" indent="0" algn="just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200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Konsekwencją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współczesnego rozwoju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społeczno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ekonomicznego oraz zachodzących przemian światopoglądowych i etycznych jest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rosnąca rola wykładni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funkcjonalnej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to z kolei wpływa na coraz częstsze powoływanie się na zasady moralne w procesie stosowania prawa, zwłaszcza na gruncie prawa wspólnotowego. </a:t>
            </a:r>
            <a:endParaRPr lang="pl-PL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ostanowienie SA w Krakowie z 14.01.2009 r. (II </a:t>
            </a:r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AKz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668/08), OSA 2012/10, poz. 38:</a:t>
            </a:r>
          </a:p>
          <a:p>
            <a:pPr marL="0" lv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„każda norma prawna podlega wykładni (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omnia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interpretanda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(…)W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stosowaniu prawa nawet oczywiste brzmienie normy podlega modyfikowaniu i wartościowaniu, wynikającemu z celów i funkcji określonych przez aksjologię prawa”.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9608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Przykład: „rażąca niewdzięczność obdarowanego” art. 898 k.c.</a:t>
            </a:r>
            <a:b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interpretacja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 rekonstrukcja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takiego pojęcia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wymaga relatywizacji do określonego systemu zasad i wartości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użycie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przepisie prawnym tego typu pojęcia oznacza zatem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pozasystemowe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odesłanie do systemu norm moralnych, które określają jego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znaczenie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oznacza to oczywiście inkorporacji tych zasad do systemu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prawa (norma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prawna jest jedynie dookreślana przez normę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etyczną)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/>
              <a:t>relatywizacja </a:t>
            </a:r>
            <a:r>
              <a:rPr lang="pl-PL" sz="2400" dirty="0"/>
              <a:t>zachowania obdarowanego do „realizowanego ładu moralnego”, a więc faktycznego sposobu zachowania się ludzi i funkcjonowania instytucji, który może być bardzo odległy od sposobów zwerbalizowanych w ładzie moralnym </a:t>
            </a:r>
            <a:r>
              <a:rPr lang="pl-PL" sz="2400" dirty="0" smtClean="0"/>
              <a:t>zakładanym 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148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teorii dyskursu prawniczego proces stosowania prawa jest szczególną klasą aktów mowy, które zakładają spełnienie filozoficznego roszczenia poprawności realizowanego właśnie w uniwersalnym dyskursie praktycznym poprzez odpowiednią procedurę (proceduralną teorię dyskursu). 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dyskurs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prawniczy jest jedynie przypadkiem dyskursu praktycznego i nie jest możliwe sformułowanie w każdym przypadku dla procesu sądowego stosowania prawa uniwersalnego roszczenia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poprawności</a:t>
            </a:r>
          </a:p>
          <a:p>
            <a:pPr marL="0" lvl="0" indent="0" algn="just"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3798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reguły dyskursu są pewnymi aksjomatami argumentacyjnymi, które wyznaczają „minimum” racjonalności i słuszności (moralności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argumentacji przeprowadzony zgodnie z procedurą dyskursu powinien doprowadzić do rozwiązania akceptowalnego w sensie aksjologicznym, to znaczy słusznego (sprawiedliwego).</a:t>
            </a: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280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HARD CASE – tzw. trudny przypadek stosowania prawa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&gt; brak jednoznacznej normy, która została wytworzona przez określony autorytet</a:t>
            </a:r>
          </a:p>
          <a:p>
            <a:pPr marL="0" indent="0" algn="just">
              <a:buNone/>
            </a:pPr>
            <a:r>
              <a:rPr lang="pl-PL" dirty="0"/>
              <a:t>&gt;</a:t>
            </a:r>
            <a:r>
              <a:rPr lang="pl-PL" dirty="0" smtClean="0"/>
              <a:t> przypadki trudności decyzyjnych wynikające z braku zgody wśród prawników  </a:t>
            </a:r>
          </a:p>
          <a:p>
            <a:pPr marL="0" indent="0" algn="just">
              <a:buNone/>
            </a:pPr>
            <a:r>
              <a:rPr lang="pl-PL" dirty="0" smtClean="0"/>
              <a:t>&gt; przepis prawny jest niedookreślony, a reguły prawniczej metodologii nie prowadzą bezpośrednio (wiążąco) do jednoznacznego wyniku</a:t>
            </a:r>
          </a:p>
          <a:p>
            <a:pPr marL="0" indent="0" algn="just">
              <a:buNone/>
            </a:pPr>
            <a:r>
              <a:rPr lang="pl-PL" dirty="0" smtClean="0"/>
              <a:t>&gt; pojęcie hard </a:t>
            </a:r>
            <a:r>
              <a:rPr lang="pl-PL" dirty="0" err="1" smtClean="0"/>
              <a:t>cases</a:t>
            </a:r>
            <a:r>
              <a:rPr lang="pl-PL" dirty="0" smtClean="0"/>
              <a:t> jest szersze niż określenie ,,luki w prawie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893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Jürgen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Habermas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rozpoznanie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przez prawników normatywności (ważności) reguł i zasad prawa wymaga odniesienia się (choćby pośrednio i milcząco) do normatywnej struktury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świata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normatywna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świata społecznego (świata życia) stanowi podstawę rozpoznania normatywności reguł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prawnych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272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Funkcje moralności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„Miękki pozytywizm” tezy: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pojęcie prawa zależy od przyjmowanej przez daną wspólnotę interpretacyjną reguły uznania (konwencja określająca kryteria obowiązywania norm prawnych)</a:t>
            </a:r>
          </a:p>
          <a:p>
            <a:pPr marL="0" indent="0" algn="just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 reguła uznania istnieje jako praktyka organów stosujących prawo; jest faktem społecznym, obiektywnym, niezależnym od wartościowań moralnych</a:t>
            </a:r>
          </a:p>
        </p:txBody>
      </p:sp>
    </p:spTree>
    <p:extLst>
      <p:ext uri="{BB962C8B-B14F-4D97-AF65-F5344CB8AC3E}">
        <p14:creationId xmlns:p14="http://schemas.microsoft.com/office/powerpoint/2010/main" val="1790281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3/ reguła uznania może dowolnie określać kryteria obowiązywania norm prawnych 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(mogą to być kryteria formalne, ale także treściowe np. o charakterze moralnym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4/ teza o rozdziale prawa i moralności oznacza jedynie, że nie musi zawierać kryteriów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moralnych;</a:t>
            </a:r>
          </a:p>
          <a:p>
            <a:pPr marL="0" indent="0" algn="just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5/ o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tym, czy reguła uznania faktycznie je zawiera decyduje przyjmowana w danej kulturze prawnej konwencja.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588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Inkorporacja reguł moralnych do obowiązującego prawa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w wersji walidacyjnej: norma prawna może być uznawana za obowiązującą normę prawną z uwagi na samą treść (bez żadnego związku z przepisami prawa stanowionego lub przez odesłania  do ocen moralnych – klauzule generalne).</a:t>
            </a:r>
          </a:p>
          <a:p>
            <a:pPr marL="0" indent="0" algn="just">
              <a:buNone/>
            </a:pP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Inkorporacjonizm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mocniejsza wersja „miękkiego” pozytywizmu. J. Coleman, W. 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Waluchow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 w wersji derogacyjnej: norma moralna pełni funkcję derogacyjną, niemożliwe jest uznanie za regułę prawną reguły, która pochodzi od autorytetu prawotwórczego, ale nie spełnia minimalnych wymogów moralnych.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Takie kryterium derogacyjne może, ale nie musi być elementem faktycznie akceptowanej normy prawnej.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4033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Wibren</a:t>
            </a:r>
            <a:r>
              <a:rPr lang="pl-PL" dirty="0"/>
              <a:t> van der </a:t>
            </a:r>
            <a:r>
              <a:rPr lang="pl-PL" dirty="0" err="1"/>
              <a:t>Burg</a:t>
            </a:r>
            <a:r>
              <a:rPr lang="pl-PL" dirty="0"/>
              <a:t> i Frans </a:t>
            </a:r>
            <a:r>
              <a:rPr lang="pl-PL" dirty="0" smtClean="0"/>
              <a:t>Brom: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interaktywny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paradygmat wzajemnego stosunku prawa 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moralności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stanowienie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implementacja prawa powinny zostać skonstruowane jako interaktywne procesy zachodzące między ustawodawcą i społeczeństwem lub ich relewantnymi częściami (przedstawicielstwami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W. van der Burg, F.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Brom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Legislation on Ethical Issues: Towards an Interactive Paradigm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“Ethical Theory and Moral Practice” 2000,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945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Luka w prawie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prawo stosowane do danego przypadku zawsze „ujawnia się” z uświadomionych możliwości wyboru rzeczywistości prawnej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luka jest problemem stosującego prawo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 da się jej udowodnić obiektywnie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tego, co potencjalnie może być prawem w danej sytuacji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dylemat czysto filozoficzny (moralny)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prawo sędziowskie (orzeczenia contra legem poprzez odwołanie się do zasad  prawa i wartości prawa)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38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err="1" smtClean="0"/>
              <a:t>Easy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case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2800" dirty="0" smtClean="0"/>
              <a:t>(„łatwy”, typowy przypadek stosowania prawa)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zawsze konieczna jest wykładnia (jej zakres jest różny)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jeżeli występuje kolizja norm prawnych (jej usunięcie to wykładnia, następnie posłużenie się regułami kolizyjnymi)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jeżeli występuje luka w prawie, to istnieje obowiązek jej wypełnienia (reguły inferencyjne; pewne zastrzeżenia to per analogiam iuris)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istnieje ustalona praktyka interpretacyjna (precedens interpretacyjny; standard orzeczniczy, ustalona linia orzecznictwa; zasady prawne SN lub NSA)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ꜜ</a:t>
            </a:r>
          </a:p>
          <a:p>
            <a:pPr marL="0" indent="0" algn="just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sylogistyczny model stosowania prawa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814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Szczególnie ważne jest stanowisko Sądu Najwyższego wyrażone w wyroku</a:t>
            </a:r>
            <a:r>
              <a:rPr lang="pl-PL" baseline="30000" dirty="0" smtClean="0"/>
              <a:t> </a:t>
            </a:r>
            <a:r>
              <a:rPr lang="pl-PL" dirty="0" smtClean="0"/>
              <a:t>, V KKN 188/00, LEX nr 55866  z dnia 27 maja 2002 r., : </a:t>
            </a:r>
          </a:p>
          <a:p>
            <a:pPr marL="0" indent="0">
              <a:buNone/>
            </a:pPr>
            <a:r>
              <a:rPr lang="pl-PL" dirty="0" smtClean="0"/>
              <a:t> </a:t>
            </a:r>
          </a:p>
          <a:p>
            <a:pPr marL="0" indent="0">
              <a:buNone/>
            </a:pPr>
            <a:r>
              <a:rPr lang="pl-PL" dirty="0" smtClean="0"/>
              <a:t>"Jeżeli </a:t>
            </a:r>
            <a:r>
              <a:rPr lang="pl-PL" b="1" dirty="0" smtClean="0"/>
              <a:t>podstawą zarzutu rażącego naruszenia prawa jest stosowanie w danej sprawie przepisu prawa w sposób niezgodny z treścią uchwały Sądu Najwyższego, podjętej w innej sprawie</a:t>
            </a:r>
            <a:r>
              <a:rPr lang="pl-PL" dirty="0" smtClean="0"/>
              <a:t> - to </a:t>
            </a:r>
            <a:r>
              <a:rPr lang="pl-PL" b="1" dirty="0" smtClean="0"/>
              <a:t>zarzut ten może być uznany za zasadny</a:t>
            </a:r>
            <a:r>
              <a:rPr lang="pl-PL" dirty="0" smtClean="0"/>
              <a:t> jedynie w wyniku stwierdzenia, że odmienny pogląd sądu orzekającego nie został logicznie i wyczerpująco uzasadniony, a sąd ten </a:t>
            </a:r>
            <a:r>
              <a:rPr lang="pl-PL" b="1" dirty="0" smtClean="0"/>
              <a:t>nie ustosunkował się należycie do argumentacji stanowiącej podstawę wyrażonego w uchwale poglądu prawnego</a:t>
            </a:r>
            <a:r>
              <a:rPr lang="pl-PL" dirty="0" smtClean="0"/>
              <a:t>".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Moc wiążąca uchwał jest ograniczona, "niemniej uchwały Sądu Najwyższego zawierające interpretację przepisów szeroko oddziałują na praktykę stosowania prawa - swą moc czerpią z autorytetu tego organu".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898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/>
              <a:t>H. Hart: rozwiązanie tkwi poza systemem prawnym (open </a:t>
            </a:r>
            <a:r>
              <a:rPr lang="pl-PL" sz="2400" dirty="0" err="1" smtClean="0"/>
              <a:t>texture</a:t>
            </a:r>
            <a:r>
              <a:rPr lang="pl-PL" sz="2400" dirty="0" smtClean="0"/>
              <a:t> of law &gt; dyskrecjonalność sędziowska)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/>
              <a:t>R. </a:t>
            </a:r>
            <a:r>
              <a:rPr lang="pl-PL" sz="2400" dirty="0" err="1" smtClean="0"/>
              <a:t>Dworkin</a:t>
            </a:r>
            <a:r>
              <a:rPr lang="pl-PL" sz="2400" dirty="0" smtClean="0"/>
              <a:t>: rozwiązanie znajduje się w systemie prawa (ważenie zasad; głęboka struktura systemu prawa)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/>
              <a:t>Jerzy Stelmach: 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trudny przypadek aksjologiczny pojawia się, 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„gdy (a) w trakcie trwania procesu interpretacyjnego pojawi się konflikt pomiędzy uznawanymi za ważne (za powszechnie ważne lub ważne dla interpretowanego przypadku) wartościami; 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(b) wartości te zostaną uznane przez interpretatora (lub inne osoby uczestniczące w procesie interpretacji) za niewspółmierne; 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(c) jednocześnie brak jest akceptowalnego kryterium wyboru między tymi wartościami”. </a:t>
            </a:r>
          </a:p>
          <a:p>
            <a:pPr marL="0" indent="0" algn="just">
              <a:buNone/>
            </a:pP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J. Stelmach, Przypadek trudny w prawie (w:) W poszukiwaniu dobra wspólnego. Księga jubileuszowa Profesora Macieja Zielińskiego, A. </a:t>
            </a:r>
            <a:r>
              <a:rPr lang="pl-PL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Choduń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M. </a:t>
            </a:r>
            <a:r>
              <a:rPr lang="pl-PL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Czepita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(red.), Szczecin 2010, s. 149-150. 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746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/>
              <a:t>Jerzy Stelmach: 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trudny przypadek aksjologiczny pojawia się, 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„gdy (a) w trakcie trwania procesu interpretacyjnego pojawi się konflikt pomiędzy uznawanymi za ważne (za powszechnie ważne lub ważne dla interpretowanego przypadku) wartościami; 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wartości te zostaną uznane przez interpretatora (lub inne osoby uczestniczące w procesie interpretacji) za niewspółmierne; 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(c) jednocześnie brak jest akceptowalnego kryterium wyboru między tymi wartościami”. </a:t>
            </a:r>
          </a:p>
          <a:p>
            <a:pPr marL="0" indent="0" algn="just">
              <a:buNone/>
            </a:pP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Stelmach</a:t>
            </a:r>
            <a:r>
              <a:rPr lang="pl-PL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Przypadek trudny w </a:t>
            </a:r>
            <a:r>
              <a:rPr lang="pl-PL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prawie, 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[w:]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pl-PL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Choduń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</a:t>
            </a:r>
            <a:r>
              <a:rPr lang="pl-PL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Czepita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(red.), </a:t>
            </a:r>
            <a:r>
              <a:rPr lang="pl-PL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poszukiwaniu dobra wspólnego. Księga jubileuszowa Profesora Macieja Zielińskiego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Szczecin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2010, s. 149-150. 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056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Wartości i antywartości w prawie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„Trwałą wartością prawa administracyjnego jest ochrona jednostki, przyjmujemy, że antywartości to idee i konstrukcje prawne, które są włączane do prawa administracyjnego w procesie jest stanowienia i stosowania tego prawa, a które osłabiają sytuację prawną jednostki wobec władzy administracyjnej, w szczególności zaś redukują bądź wyłączają ochronę prawną jednostki”.</a:t>
            </a:r>
          </a:p>
          <a:p>
            <a:pPr marL="342900" indent="-342900" algn="just">
              <a:buAutoNum type="alphaUcPeriod"/>
            </a:pPr>
            <a:r>
              <a:rPr lang="pl-PL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Błaś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(red.). Antywartości w prawie administracyjnym, Warszawa 2016, s. 14. </a:t>
            </a:r>
          </a:p>
          <a:p>
            <a:pPr marL="342900" indent="-342900" algn="just">
              <a:buAutoNum type="alphaUcPeriod"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„System prawa nie może zostać całkowicie zamknięty w tekstach prawnych, jeśli nie chce się popaść w radykalny konflikt z wymogami rozumu i sprawiedliwości:.</a:t>
            </a:r>
          </a:p>
          <a:p>
            <a:pPr marL="0" indent="0" algn="just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L. Morawski, Główne problemy współczesnej filozofii prawa, Warszawa 2004, s. 83.</a:t>
            </a:r>
          </a:p>
          <a:p>
            <a:pPr marL="0" indent="0" algn="just">
              <a:buNone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przejście od koncepcji prawa jako rozkazu i techniki do prawa jako komunikacji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446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słuszność prawa zależy do obiektywnych, rzeczowych kryteriów;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 podmiotowość każdej jednostki i jego prawo do samorealizacji to punkt odniesienia wszelkich teorii prawa;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3/ odwołanie do pewnych idei (praworządność, celowość prawa) wyklucza dowolność w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tosowaniu prawa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(nie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wyklucza „sporu o prawo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”).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R. Sobański, Prawo w prawie prawo Boże i prawo ludzkie, Teologia Polityczna 2004-2005, Nr 2.</a:t>
            </a:r>
          </a:p>
          <a:p>
            <a:pPr marL="0" indent="0" algn="just">
              <a:buNone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Spór o prawo to dyskusja o podstawowych prawach ludzkiej egzystencji.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51357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1809</Words>
  <Application>Microsoft Office PowerPoint</Application>
  <PresentationFormat>Panoramiczny</PresentationFormat>
  <Paragraphs>125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Wingdings</vt:lpstr>
      <vt:lpstr>Motyw pakietu Office</vt:lpstr>
      <vt:lpstr>Hard Cases</vt:lpstr>
      <vt:lpstr>Prezentacja programu PowerPoint</vt:lpstr>
      <vt:lpstr>Luka w prawie</vt:lpstr>
      <vt:lpstr>Easy case („łatwy”, typowy przypadek stosowania prawa)</vt:lpstr>
      <vt:lpstr>Prezentacja programu PowerPoint</vt:lpstr>
      <vt:lpstr>Prezentacja programu PowerPoint</vt:lpstr>
      <vt:lpstr>Prezentacja programu PowerPoint</vt:lpstr>
      <vt:lpstr>Wartości i antywartości w prawie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Przykład: „rażąca niewdzięczność obdarowanego” art. 898 k.c. </vt:lpstr>
      <vt:lpstr>Prezentacja programu PowerPoint</vt:lpstr>
      <vt:lpstr>Prezentacja programu PowerPoint</vt:lpstr>
      <vt:lpstr>Prezentacja programu PowerPoint</vt:lpstr>
      <vt:lpstr>Funkcje moralności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 Cases.</dc:title>
  <dc:creator>slawek</dc:creator>
  <cp:lastModifiedBy>User</cp:lastModifiedBy>
  <cp:revision>17</cp:revision>
  <dcterms:created xsi:type="dcterms:W3CDTF">2015-01-19T19:52:29Z</dcterms:created>
  <dcterms:modified xsi:type="dcterms:W3CDTF">2022-05-09T20:13:57Z</dcterms:modified>
</cp:coreProperties>
</file>