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8" r:id="rId6"/>
    <p:sldId id="272" r:id="rId7"/>
    <p:sldId id="27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54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07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600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28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35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48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63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67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10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35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11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6A6D-D1F1-4211-8EA2-42CCF91E7857}" type="datetimeFigureOut">
              <a:rPr lang="pl-PL" smtClean="0"/>
              <a:t>27.02.2022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7EF17-098F-45AC-9491-8154EB0AA3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705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3600" b="1" dirty="0" smtClean="0"/>
              <a:t>WPROWADZENIE DO INTERPRETACJI PRAWNICZEJ</a:t>
            </a:r>
            <a:r>
              <a:rPr lang="pl-PL" sz="3600" b="1" dirty="0"/>
              <a:t> 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100" b="1" dirty="0" smtClean="0"/>
              <a:t>Kiedy </a:t>
            </a:r>
            <a:r>
              <a:rPr lang="pl-PL" sz="3100" b="1" dirty="0"/>
              <a:t>jest potrzebna wykładnia prawa</a:t>
            </a:r>
            <a:r>
              <a:rPr lang="pl-PL" sz="3100" b="1" dirty="0" smtClean="0"/>
              <a:t>?</a:t>
            </a:r>
            <a:br>
              <a:rPr lang="pl-PL" sz="3100" b="1" dirty="0" smtClean="0"/>
            </a:br>
            <a:r>
              <a:rPr lang="pl-PL" sz="3100" b="1" dirty="0"/>
              <a:t/>
            </a:r>
            <a:br>
              <a:rPr lang="pl-PL" sz="3100" b="1" dirty="0"/>
            </a:b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Sławomir Oliwniak</a:t>
            </a:r>
            <a:r>
              <a:rPr lang="pl-PL" sz="3100" b="1" dirty="0"/>
              <a:t/>
            </a:r>
            <a:br>
              <a:rPr lang="pl-PL" sz="3100" b="1" dirty="0"/>
            </a:br>
            <a:r>
              <a:rPr lang="pl-PL" sz="2700" dirty="0"/>
              <a:t/>
            </a:r>
            <a:br>
              <a:rPr lang="pl-PL" sz="2700" dirty="0"/>
            </a:br>
            <a:endParaRPr lang="pl-PL" sz="27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Prezentacje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będą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dostępne na stronie internetowej Wydziału Prawa, zakładka Student, następnie: Materiały dydaktyczne &gt; Zakład Teorii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Filozofii Prawa &gt; Wprowadzenie do Interpretacji Prawniczej. 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5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4000" b="1" baseline="30000" dirty="0"/>
              <a:t>Jerzy </a:t>
            </a:r>
            <a:r>
              <a:rPr lang="pl-PL" sz="4000" b="1" baseline="30000" dirty="0" smtClean="0"/>
              <a:t>Wróblewski</a:t>
            </a:r>
            <a:endParaRPr lang="pl-PL" sz="4000" dirty="0" smtClean="0"/>
          </a:p>
          <a:p>
            <a:pPr marL="0" indent="0" algn="just">
              <a:buNone/>
            </a:pPr>
            <a:r>
              <a:rPr lang="pl-PL" dirty="0" smtClean="0"/>
              <a:t>O </a:t>
            </a:r>
            <a:r>
              <a:rPr lang="pl-PL" dirty="0"/>
              <a:t>wykładni, czyli interpretacji mówi się co najmniej w trzech podstawowych znaczeniach: </a:t>
            </a:r>
          </a:p>
          <a:p>
            <a:pPr marL="0" indent="0" algn="just">
              <a:buNone/>
            </a:pPr>
            <a:r>
              <a:rPr lang="pl-PL" dirty="0" smtClean="0"/>
              <a:t>1/  </a:t>
            </a:r>
            <a:r>
              <a:rPr lang="pl-PL" dirty="0"/>
              <a:t>"wykładnia" jako rozumienie dowolnego przedmiotu jako przedmiotu kulturowego, poddanego "interpretacji humanistycznej"; 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 algn="just">
              <a:buNone/>
            </a:pPr>
            <a:r>
              <a:rPr lang="pl-PL" dirty="0" smtClean="0"/>
              <a:t>2/</a:t>
            </a:r>
            <a:r>
              <a:rPr lang="pl-PL" dirty="0" smtClean="0"/>
              <a:t>  </a:t>
            </a:r>
            <a:r>
              <a:rPr lang="pl-PL" dirty="0"/>
              <a:t>"wykładnia" jako rozumienie zwrotu języka przez przypisanie znakowi znaczenia w tym języku; jest to "</a:t>
            </a:r>
            <a:r>
              <a:rPr lang="pl-PL" b="1" dirty="0"/>
              <a:t>wykładnia w sensie derywacyjnym</a:t>
            </a:r>
            <a:r>
              <a:rPr lang="pl-PL" dirty="0"/>
              <a:t>"; 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lvl="0" indent="0" algn="just">
              <a:buNone/>
            </a:pPr>
            <a:r>
              <a:rPr lang="pl-PL" dirty="0" smtClean="0"/>
              <a:t>3/</a:t>
            </a:r>
            <a:r>
              <a:rPr lang="pl-PL" dirty="0" smtClean="0"/>
              <a:t> </a:t>
            </a:r>
            <a:r>
              <a:rPr lang="pl-PL" dirty="0" smtClean="0"/>
              <a:t>wykładnia </a:t>
            </a:r>
            <a:r>
              <a:rPr lang="pl-PL" dirty="0"/>
              <a:t>jako ustalenia znaczenia zwrotu językowego w sytuacjach, gdy budzi on wątpliwości; jest to "</a:t>
            </a:r>
            <a:r>
              <a:rPr lang="pl-PL" b="1" dirty="0"/>
              <a:t>wykładnia w sensie </a:t>
            </a:r>
            <a:r>
              <a:rPr lang="pl-PL" b="1" dirty="0" err="1"/>
              <a:t>klaryfikacyjnym</a:t>
            </a:r>
            <a:r>
              <a:rPr lang="pl-PL" dirty="0"/>
              <a:t>". 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294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Podstawowa typologia wykładni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b="1" dirty="0" smtClean="0"/>
              <a:t>1/ wykładnia </a:t>
            </a:r>
            <a:r>
              <a:rPr lang="pl-PL" b="1" i="1" dirty="0"/>
              <a:t>sensu </a:t>
            </a:r>
            <a:r>
              <a:rPr lang="pl-PL" b="1" i="1" dirty="0" err="1"/>
              <a:t>largissimo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/>
              <a:t>Wykładnia </a:t>
            </a:r>
            <a:r>
              <a:rPr lang="pl-PL" sz="2400" i="1" dirty="0"/>
              <a:t>sensu </a:t>
            </a:r>
            <a:r>
              <a:rPr lang="pl-PL" sz="2400" i="1" dirty="0" err="1"/>
              <a:t>largissimo</a:t>
            </a:r>
            <a:r>
              <a:rPr lang="pl-PL" sz="2400" dirty="0"/>
              <a:t> jest traktowana jako "interpretacja humanistyczna"</a:t>
            </a:r>
            <a:r>
              <a:rPr lang="pl-PL" sz="2400" baseline="30000" dirty="0"/>
              <a:t> </a:t>
            </a:r>
            <a:r>
              <a:rPr lang="pl-PL" sz="2400" dirty="0"/>
              <a:t>właściwa poznawaniu, czy też rozumieniu, przedmiotów jako przedmiotów kulturowych. </a:t>
            </a:r>
          </a:p>
          <a:p>
            <a:pPr marL="0" indent="0" algn="just">
              <a:buNone/>
            </a:pPr>
            <a:r>
              <a:rPr lang="pl-PL" sz="2400" b="1" dirty="0"/>
              <a:t>Polega ona na przypisaniu przedmiotowi - "substratowi materialnemu" - jakiegoś sensu, znaczenia czy wartości, jaką ma on w stosunku do człowieka, co następuje dzięki regułom interpretacji kulturowej</a:t>
            </a:r>
            <a:r>
              <a:rPr lang="pl-PL" sz="2400" baseline="30000" dirty="0"/>
              <a:t>.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 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22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pl-PL" b="1" dirty="0" smtClean="0"/>
              <a:t>2/ wykładnia </a:t>
            </a:r>
            <a:r>
              <a:rPr lang="pl-PL" b="1" i="1" dirty="0"/>
              <a:t>sensu largo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Wykładnia </a:t>
            </a:r>
            <a:r>
              <a:rPr lang="pl-PL" i="1" dirty="0"/>
              <a:t>sensu largo</a:t>
            </a:r>
            <a:r>
              <a:rPr lang="pl-PL" dirty="0"/>
              <a:t> jest ujmowana jako </a:t>
            </a:r>
            <a:r>
              <a:rPr lang="pl-PL" b="1" dirty="0"/>
              <a:t>rozumienie języka.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 </a:t>
            </a:r>
            <a:r>
              <a:rPr lang="pl-PL" dirty="0" smtClean="0"/>
              <a:t>Jest </a:t>
            </a:r>
            <a:r>
              <a:rPr lang="pl-PL" dirty="0"/>
              <a:t>to szczególny przypadek "interpretacji humanistycznej" ze względu na przedmiot, do którego się odnosi. W</a:t>
            </a:r>
            <a:r>
              <a:rPr lang="pl-PL" b="1" dirty="0"/>
              <a:t> tym derywacyjnym ujęciu "wykładnia" jest synonimem rozumienia języka, które polega na powiązaniu znaczenia ze </a:t>
            </a:r>
            <a:r>
              <a:rPr lang="pl-PL" b="1" dirty="0" smtClean="0"/>
              <a:t>znakiem.</a:t>
            </a:r>
            <a:r>
              <a:rPr lang="pl-PL" baseline="30000" dirty="0" smtClean="0"/>
              <a:t>.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 algn="just">
              <a:buNone/>
            </a:pPr>
            <a:r>
              <a:rPr lang="pl-PL" b="1" dirty="0"/>
              <a:t>3) wykładnia </a:t>
            </a:r>
            <a:r>
              <a:rPr lang="pl-PL" b="1" i="1" dirty="0"/>
              <a:t>sensu stricto</a:t>
            </a:r>
            <a:r>
              <a:rPr lang="pl-PL" dirty="0"/>
              <a:t> </a:t>
            </a:r>
          </a:p>
          <a:p>
            <a:pPr marL="0" indent="0" algn="just">
              <a:buNone/>
            </a:pPr>
            <a:r>
              <a:rPr lang="pl-PL" dirty="0"/>
              <a:t>Wykładnia </a:t>
            </a:r>
            <a:r>
              <a:rPr lang="pl-PL" i="1" dirty="0"/>
              <a:t>sensu stricto</a:t>
            </a:r>
            <a:r>
              <a:rPr lang="pl-PL" b="1" dirty="0"/>
              <a:t> polega na ustaleniu znaczenia budzącego wątpliwości tekstu </a:t>
            </a:r>
            <a:r>
              <a:rPr lang="pl-PL" b="1" dirty="0" smtClean="0"/>
              <a:t>prawnego</a:t>
            </a:r>
            <a:r>
              <a:rPr lang="pl-PL" dirty="0" smtClean="0"/>
              <a:t>. </a:t>
            </a:r>
          </a:p>
          <a:p>
            <a:pPr marL="0" indent="0" algn="just">
              <a:buNone/>
            </a:pPr>
            <a:r>
              <a:rPr lang="pl-PL" b="1" dirty="0" smtClean="0"/>
              <a:t>Jest </a:t>
            </a:r>
            <a:r>
              <a:rPr lang="pl-PL" b="1" dirty="0"/>
              <a:t>to wykładnia w ujęciu </a:t>
            </a:r>
            <a:r>
              <a:rPr lang="pl-PL" b="1" dirty="0" err="1"/>
              <a:t>klaryfikacyjnym</a:t>
            </a:r>
            <a:r>
              <a:rPr lang="pl-PL" b="1" dirty="0"/>
              <a:t>, które zakłada rozgraniczenie: bezpośredniego rozumienia tekstu oraz rozumienia pośredniego - przez </a:t>
            </a:r>
            <a:r>
              <a:rPr lang="pl-PL" b="1" dirty="0" smtClean="0"/>
              <a:t>wykładnię.</a:t>
            </a:r>
            <a:r>
              <a:rPr lang="pl-PL" baseline="30000" dirty="0" smtClean="0"/>
              <a:t>.</a:t>
            </a:r>
            <a:endParaRPr lang="pl-PL" dirty="0"/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67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Bezpośrednie rozumienie występuje, gdy w kontekście użycia języka prawnego nie ma wątpliwości, że rozpatrywany stan faktyczny </a:t>
            </a:r>
            <a:r>
              <a:rPr lang="pl-PL" dirty="0"/>
              <a:t>(warunki, osoby, zachowanie)</a:t>
            </a:r>
            <a:r>
              <a:rPr lang="pl-PL" b="1" dirty="0"/>
              <a:t> mieści się w zakresie wyznaczonym przez przepis albo się w nim nie mieści.</a:t>
            </a:r>
            <a:r>
              <a:rPr lang="pl-PL" dirty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Jest </a:t>
            </a:r>
            <a:r>
              <a:rPr lang="pl-PL" dirty="0"/>
              <a:t>to: </a:t>
            </a:r>
            <a:r>
              <a:rPr lang="pl-PL" b="1" dirty="0"/>
              <a:t>"sytuacja </a:t>
            </a:r>
            <a:r>
              <a:rPr lang="pl-PL" b="1" dirty="0" err="1"/>
              <a:t>izomorfii</a:t>
            </a:r>
            <a:r>
              <a:rPr lang="pl-PL" b="1" dirty="0"/>
              <a:t>”</a:t>
            </a:r>
            <a:r>
              <a:rPr lang="pl-PL" dirty="0"/>
              <a:t>. 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Sytuacja </a:t>
            </a:r>
            <a:r>
              <a:rPr lang="pl-PL" dirty="0" err="1"/>
              <a:t>izomorfii</a:t>
            </a:r>
            <a:r>
              <a:rPr lang="pl-PL" dirty="0"/>
              <a:t> występuje, gdy </a:t>
            </a:r>
            <a:r>
              <a:rPr lang="pl-PL" b="1" dirty="0"/>
              <a:t>mający kompetencję językową użytkownik języka nie ma wątpliwości</a:t>
            </a:r>
            <a:r>
              <a:rPr lang="pl-PL" dirty="0"/>
              <a:t> co do tego, czy dany przedmiot mieści się, czy też się nie mieści, w określonej klasie językowej. 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Natomiast  </a:t>
            </a:r>
            <a:r>
              <a:rPr lang="pl-PL" b="1" dirty="0"/>
              <a:t>gdy takie wątpliwości występują (cień semantyczny), zachodzi: "sytuacja wykładni"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0712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94153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8000" b="1" dirty="0"/>
              <a:t>Źródła wątpliwości są różne i wiążą się z trzema podstawowymi typami kontekstu użycia języka prawnego: </a:t>
            </a:r>
            <a:endParaRPr lang="pl-PL" sz="8000" dirty="0"/>
          </a:p>
          <a:p>
            <a:pPr marL="0" indent="0">
              <a:buNone/>
            </a:pPr>
            <a:r>
              <a:rPr lang="pl-PL" sz="8000" b="1" dirty="0"/>
              <a:t>1/ z kontekstem językowym, </a:t>
            </a:r>
            <a:endParaRPr lang="pl-PL" sz="8000" dirty="0"/>
          </a:p>
          <a:p>
            <a:pPr marL="0" indent="0">
              <a:buNone/>
            </a:pPr>
            <a:r>
              <a:rPr lang="pl-PL" sz="8000" b="1" dirty="0"/>
              <a:t>2/systemowym,</a:t>
            </a:r>
            <a:endParaRPr lang="pl-PL" sz="8000" dirty="0"/>
          </a:p>
          <a:p>
            <a:pPr marL="0" indent="0">
              <a:buNone/>
            </a:pPr>
            <a:r>
              <a:rPr lang="pl-PL" sz="8000" b="1" dirty="0"/>
              <a:t>3/ funkcjonalnym.</a:t>
            </a:r>
            <a:r>
              <a:rPr lang="pl-PL" sz="8000" dirty="0"/>
              <a:t> </a:t>
            </a:r>
            <a:endParaRPr lang="pl-PL" sz="8000" dirty="0" smtClean="0"/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5100" dirty="0"/>
              <a:t> </a:t>
            </a:r>
            <a:r>
              <a:rPr lang="pl-PL" dirty="0"/>
              <a:t> </a:t>
            </a:r>
          </a:p>
          <a:p>
            <a:pPr marL="0" indent="0" algn="just">
              <a:buNone/>
            </a:pPr>
            <a:r>
              <a:rPr lang="pl-PL" sz="6000" dirty="0"/>
              <a:t>Postanowienie SN z dnia 28 lipca 1994 r., I KZP 18/94, oraz postanowienie SN z dnia 12 marca 1996 r., KZP 1/96: </a:t>
            </a:r>
          </a:p>
          <a:p>
            <a:pPr marL="0" indent="0" algn="just">
              <a:buNone/>
            </a:pPr>
            <a:r>
              <a:rPr lang="pl-PL" sz="6000" baseline="30000" dirty="0"/>
              <a:t> </a:t>
            </a:r>
            <a:r>
              <a:rPr lang="pl-PL" sz="6000" dirty="0"/>
              <a:t> </a:t>
            </a:r>
            <a:r>
              <a:rPr lang="pl-PL" sz="8000" b="1" dirty="0"/>
              <a:t>nie ma podstaw do rozstrzygania zagadnienia prawnego</a:t>
            </a:r>
            <a:r>
              <a:rPr lang="pl-PL" sz="8000" b="1" dirty="0" smtClean="0"/>
              <a:t>,</a:t>
            </a:r>
          </a:p>
          <a:p>
            <a:pPr marL="0" indent="0" algn="just">
              <a:buNone/>
            </a:pPr>
            <a:r>
              <a:rPr lang="pl-PL" sz="8000" b="1" dirty="0" smtClean="0"/>
              <a:t> </a:t>
            </a:r>
            <a:r>
              <a:rPr lang="pl-PL" sz="8000" b="1" dirty="0"/>
              <a:t>gdy przepis jest sformułowany jasno i nie nastręcza trudności interpretacyjnych (</a:t>
            </a:r>
            <a:r>
              <a:rPr lang="pl-PL" sz="8000" b="1" i="1" dirty="0" err="1"/>
              <a:t>clara</a:t>
            </a:r>
            <a:r>
              <a:rPr lang="pl-PL" sz="8000" b="1" i="1" dirty="0"/>
              <a:t> non </a:t>
            </a:r>
            <a:r>
              <a:rPr lang="pl-PL" sz="8000" b="1" i="1" dirty="0" err="1"/>
              <a:t>sunt</a:t>
            </a:r>
            <a:r>
              <a:rPr lang="pl-PL" sz="8000" b="1" i="1" dirty="0"/>
              <a:t> </a:t>
            </a:r>
            <a:r>
              <a:rPr lang="pl-PL" sz="8000" b="1" i="1" dirty="0" err="1"/>
              <a:t>interpretanda</a:t>
            </a:r>
            <a:r>
              <a:rPr lang="pl-PL" sz="8000" dirty="0"/>
              <a:t> </a:t>
            </a:r>
            <a:r>
              <a:rPr lang="pl-PL" sz="8000" b="1" dirty="0"/>
              <a:t>) albo </a:t>
            </a:r>
            <a:endParaRPr lang="pl-PL" sz="8000" b="1" dirty="0" smtClean="0"/>
          </a:p>
          <a:p>
            <a:pPr marL="0" indent="0" algn="just">
              <a:buNone/>
            </a:pPr>
            <a:r>
              <a:rPr lang="pl-PL" sz="8000" b="1" dirty="0" smtClean="0"/>
              <a:t>gdy </a:t>
            </a:r>
            <a:r>
              <a:rPr lang="pl-PL" sz="8000" b="1" dirty="0"/>
              <a:t>wątpliwości zostały rozstrzygnięte w orzecznictwie lub doktrynie w sposób jednoznaczny</a:t>
            </a:r>
            <a:r>
              <a:rPr lang="pl-PL" sz="8000" dirty="0"/>
              <a:t>. </a:t>
            </a:r>
          </a:p>
          <a:p>
            <a:pPr marL="0" indent="0" algn="just">
              <a:buNone/>
            </a:pPr>
            <a:r>
              <a:rPr lang="pl-PL" sz="8000" dirty="0"/>
              <a:t> </a:t>
            </a:r>
          </a:p>
          <a:p>
            <a:pPr marL="0" indent="0">
              <a:buNone/>
            </a:pPr>
            <a:r>
              <a:rPr lang="pl-PL" sz="8000" dirty="0"/>
              <a:t> </a:t>
            </a:r>
          </a:p>
          <a:p>
            <a:pPr marL="0" indent="0">
              <a:buNone/>
            </a:pPr>
            <a:r>
              <a:rPr lang="pl-PL" sz="5600" dirty="0"/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555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2800" b="1" dirty="0"/>
              <a:t>Podstawowe tezy współczesnej filozofii interpretacji prawniczej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b="1" dirty="0"/>
              <a:t> 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1/ Herbert Hart – open texture of law	</a:t>
            </a:r>
            <a:endParaRPr lang="pl-PL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2/ Ronald </a:t>
            </a:r>
            <a:r>
              <a:rPr lang="pl-PL" b="1" dirty="0" err="1"/>
              <a:t>Dworkin</a:t>
            </a:r>
            <a:r>
              <a:rPr lang="pl-PL" b="1" dirty="0"/>
              <a:t> – prawo jest faktem </a:t>
            </a:r>
            <a:r>
              <a:rPr lang="pl-PL" b="1" dirty="0" smtClean="0"/>
              <a:t>interpretacyjnym/nie ma prawa przed interpretacją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3/ Stanley Fish – czy istnieje obiektywne znaczenie tekstu prawnego?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just">
              <a:buNone/>
            </a:pPr>
            <a:r>
              <a:rPr lang="pl-PL" sz="3600" b="1" dirty="0"/>
              <a:t> </a:t>
            </a:r>
            <a:endParaRPr lang="pl-PL" sz="3600" dirty="0"/>
          </a:p>
          <a:p>
            <a:pPr marL="0" indent="0" algn="just">
              <a:buNone/>
            </a:pPr>
            <a:r>
              <a:rPr lang="pl-PL" sz="3600" b="1" dirty="0"/>
              <a:t>W systemie prawa  </a:t>
            </a:r>
            <a:r>
              <a:rPr lang="pl-PL" sz="3600" b="1" i="1" dirty="0" err="1"/>
              <a:t>civil</a:t>
            </a:r>
            <a:r>
              <a:rPr lang="pl-PL" sz="3600" b="1" i="1" dirty="0"/>
              <a:t> law</a:t>
            </a:r>
            <a:r>
              <a:rPr lang="pl-PL" sz="3600" b="1" dirty="0"/>
              <a:t>, jak i </a:t>
            </a:r>
            <a:r>
              <a:rPr lang="pl-PL" sz="3600" b="1" i="1" dirty="0" err="1"/>
              <a:t>common</a:t>
            </a:r>
            <a:r>
              <a:rPr lang="pl-PL" sz="3600" b="1" i="1" dirty="0"/>
              <a:t> law</a:t>
            </a:r>
            <a:r>
              <a:rPr lang="pl-PL" sz="3600" b="1" dirty="0"/>
              <a:t> - akceptowana jest zasadniczo wspólna teoria interpretacji tekstów prawnych.</a:t>
            </a:r>
            <a:endParaRPr lang="pl-PL" sz="3600" dirty="0"/>
          </a:p>
          <a:p>
            <a:pPr marL="0" indent="0" algn="just">
              <a:buNone/>
            </a:pPr>
            <a:r>
              <a:rPr lang="pl-PL" sz="3600" b="1" dirty="0"/>
              <a:t> </a:t>
            </a:r>
            <a:endParaRPr lang="pl-PL" sz="3600" dirty="0"/>
          </a:p>
          <a:p>
            <a:pPr marL="0" indent="0" algn="just">
              <a:buNone/>
            </a:pPr>
            <a:r>
              <a:rPr lang="pl-PL" sz="3600" b="1" dirty="0"/>
              <a:t> </a:t>
            </a:r>
            <a:endParaRPr lang="pl-PL" sz="3600" dirty="0"/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45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Przyjmowane w interpretacji prawniczej założenia dotyczą: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1/ autora tekstu;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2/ tekstu prawnego;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3/ odbiorcy – interpretatora.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23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 b="1"/>
              <a:t>Paradygmat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Kuhn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rewolucji naukowych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1963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powszechnie uznawane osiągnięcia naukowe, które w pewnym czasie dostarczają społeczności uczonych modelowych problemów i rozwiązań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 marL="0" indent="0" algn="just">
              <a:buNone/>
              <a:defRPr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Kuhn, 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rewolucji naukowych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Fundacja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Aletheia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Warszawa 2001, s. 20.</a:t>
            </a:r>
          </a:p>
          <a:p>
            <a:pPr marL="0" indent="0" algn="just">
              <a:buNone/>
              <a:defRPr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Paradygmat: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lub zbiór teorii naukowych, które funkcjonują w danym miejscu i czasie, wskazują problemy, wyznaczają cele badawcze;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zestaw przekonań, określona perspektywa, reguły postępowania,</a:t>
            </a:r>
          </a:p>
          <a:p>
            <a:pPr marL="0" indent="0" algn="just">
              <a:buNone/>
              <a:defRPr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2313" y="404814"/>
            <a:ext cx="8229600" cy="5749925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</a:t>
            </a:r>
            <a:endParaRPr lang="pl-PL" altLang="pl-PL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altLang="pl-PL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dnia 8 marca 1990 r.</a:t>
            </a:r>
            <a:endParaRPr lang="pl-PL" altLang="pl-PL" sz="1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samorządzie gminnym.</a:t>
            </a:r>
            <a:endParaRPr lang="pl-PL" altLang="pl-PL" sz="1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altLang="pl-PL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(tekst jednolity)</a:t>
            </a:r>
            <a:endParaRPr lang="pl-PL" altLang="pl-PL" sz="1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Rozdział 1 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Przepisy ogólne</a:t>
            </a:r>
            <a:endParaRPr lang="pl-PL" altLang="pl-PL" sz="1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l-PL" altLang="pl-PL" sz="1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 1. </a:t>
            </a: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Mieszkańcy gminy tworzą z mocy prawa wspólnotę samorządową.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Ilekroć w ustawie jest mowa o gminie, należy przez to rozumieć wspólnotę samorządową oraz odpowiednie terytorium.</a:t>
            </a:r>
            <a:endParaRPr lang="pl-PL" altLang="pl-PL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 2. </a:t>
            </a: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Gmina wykonuje zadania publiczne w imieniu własnym i na własną odpowiedzialność.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Gmina posiada osobowość prawną.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Samodzielność gminy podlega ochronie sądowej.</a:t>
            </a:r>
            <a:endParaRPr lang="pl-PL" altLang="pl-PL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 3. </a:t>
            </a: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O ustroju gminy stanowi jej statut.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Projekt statutu gminy powyżej 300.000 mieszkańców podlega uzgodnieniu z Prezesem Rady Ministrów na wniosek ministra właściwego do spraw administracji publicznej.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W sprawach spornych rozstrzyga Rada Ministrów.</a:t>
            </a:r>
            <a:endParaRPr lang="pl-PL" altLang="pl-PL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 4. </a:t>
            </a: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Rada Ministrów, w drodze rozporządzenia: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	tworzy, łączy, dzieli i znosi gminy oraz ustala ich granice,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2)	nadaje gminie lub miejscowości status miasta i ustala jego granice,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3)	ustala i zmienia nazwy gmin oraz siedziby ich władz.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Rozporządzenie, o którym mowa w ust. 1, może być wydane także na wniosek zainteresowanej rady gminy.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Ustalenie i zmiana granic gmin dokonywane są w sposób zapewniający gminie terytorium możliwie jednorodne ze względu na układ osadniczy i przestrzenny, uwzględniający więzi społeczne, gospodarcze i kulturowe oraz zapewniający zdolność wykonywania zadań publicznych.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Nadanie gminie lub miejscowości statusu miasta, ustalenie jego granic i ich zmiana dokonywane są w sposób uwzględniający infrastrukturę społeczną i techniczną oraz układ urbanistyczny i charakter zabudowy.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l-PL" altLang="pl-PL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 Zmiany, o których mowa w ust. 1, następują z dniem 1 stycznia.</a:t>
            </a:r>
            <a:endParaRPr lang="pl-PL" altLang="pl-PL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4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 PRAWNY/TEKSTY 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ROZUMIENIE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INTERPRETACJA/WYKŁADNIA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ARGUMENTACJA/UZASADNIENIE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konkluzywne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normy prawne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ZASTOSOWANIE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UZASADNIENIE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b="1" dirty="0"/>
              <a:t> </a:t>
            </a:r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89042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Stanowienie prawa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wartości (dobra prawnie chronione)</a:t>
            </a:r>
          </a:p>
          <a:p>
            <a:pPr marL="0" indent="0" algn="ctr"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ꜜ</a:t>
            </a:r>
          </a:p>
          <a:p>
            <a:pPr marL="0" indent="0" algn="ctr"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zasady prawa</a:t>
            </a:r>
          </a:p>
          <a:p>
            <a:pPr marL="0" indent="0" algn="ctr"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ꜜ</a:t>
            </a:r>
          </a:p>
          <a:p>
            <a:pPr marL="0" indent="0" algn="ctr"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normy prawne</a:t>
            </a:r>
          </a:p>
          <a:p>
            <a:pPr marL="0" indent="0" algn="ctr"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ꜜ</a:t>
            </a:r>
          </a:p>
          <a:p>
            <a:pPr marL="0" indent="0" algn="ctr"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prawa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166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/>
              <a:buChar char="Ø"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język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język norm prawnych (przepisów prawa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/>
              <a:buChar char="Ø"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język prawniczy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 opisu norm, ich wykładni (interpretacji), stosowania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upowszechniania prawa przez odpowiednie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instytucje oraz przez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doktrynę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prawniczą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/>
              <a:buChar char="Ø"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Komunikatywne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być tylko prawo jasne, precyzyjne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/>
              <a:buChar char="Ø"/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/>
              <a:buChar char="Ø"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„Aby osiągnąć biegłość pozwalającą na świadomy, optymalny dobór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wyrazów, zwrotów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form gramatycznych, środków stylistycznych, aby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tworzyć teksty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będące wzorem jasności, precyzji i zwięzłości, trzeba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poznać nie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tylko język polski (to przychodzi względnie łatwo), lecz także </a:t>
            </a:r>
            <a:r>
              <a:rPr lang="pl-PL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jego kulturę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Jadacka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języka w pracy legislatora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Biuletyn Rady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Legislacyjnej 1995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nr 3,</a:t>
            </a:r>
          </a:p>
        </p:txBody>
      </p:sp>
    </p:spTree>
    <p:extLst>
      <p:ext uri="{BB962C8B-B14F-4D97-AF65-F5344CB8AC3E}">
        <p14:creationId xmlns:p14="http://schemas.microsoft.com/office/powerpoint/2010/main" val="340733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Kompetencja językowa podmiotu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Zwykła kompetencja języka 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odniesieniu do rozumienia tekstów aktów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prawnych 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wystarcza.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Potrzebna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wiedza na temat właściwości tekstów aktów prawnych, języka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tekstów aktów prawnych,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wiedza prawnicza czy wreszcie wiedza z zakresu wykładni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Potrzebna jest prawnicza kompetencja językowa.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Deskryptywny i normatywny poziom tekstu prawnego.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Zrozumienie tekstu na poziomie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deskryptywnym (na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poziomie tekstu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języku znanym czytelnikowi nie jest zrozumieniem tego tekstu jako tekstu aktu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normatywnego (na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poziomie, który powinien być znany interpretatorowi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tekstu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prawnego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5/ Kontekstowość tekstu prawnego (systemowość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multicentryczność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systemu źródeł prawa).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7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/>
              <a:t>Interpretator powinien znać:</a:t>
            </a:r>
            <a:br>
              <a:rPr lang="pl-PL" sz="2800" b="1" dirty="0"/>
            </a:b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90289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metody zapisywania/kodowania normy prawnej w przepisach prawa (rozczłonkowanie syntaktyczne i treściowe, rola przepisów zrębowych i uzupełniających, kondensacja);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sposoby ustalania znaczenia spójników, przecinków i innych znaków w przepisach prawnych;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metodę rekonstrukcji norm z przepisów;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 sposoby formułowania definicji legalnych;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 metody określania relacji pomiędzy prawem krajowym, europejskim i unijnym;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6/ sposoby rozwiązywania problemów walidacyjnych: reguły kolizyjne i reguły inferencyjne.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2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/>
              <a:t>Wykładnia czy interpretacja?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abstrakcyjne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pojęcie "wykładnia" od czasów rzymskich niewiele się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zmieniło</a:t>
            </a:r>
          </a:p>
          <a:p>
            <a:pPr marL="0" lv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pl-PL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polega ona nadal na swego rodzaju pośrednictwie między wypowiedzią normatywną a jej adresatami</a:t>
            </a:r>
            <a:r>
              <a:rPr lang="pl-PL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współczesne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pojęcie "interpretacja" wywodzi się od łacińskiego słowa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interpres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oznaczającego przede wszystkim pośrednika 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tłumacza</a:t>
            </a:r>
          </a:p>
          <a:p>
            <a:pPr marL="0" lv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specyficzna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 rekonstrukcyjna, usytuowana pomiędzy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twórczą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konstrukcją prawa a mechaniczną aplikacją jego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przepisów</a:t>
            </a:r>
          </a:p>
          <a:p>
            <a:pPr marL="0" lv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interpretacja to przejście od tekstu/tekstów prawnych d prawa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1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egzegeza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tekstów prawnych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interpretacja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objaśniania, tłumaczenia lub rozumienia tekstu mówionego lub pisanego. P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ojęcie interpretacji prawniczej jest bardziej neutralne i można go odnieść do szerszego, bardziej filozoficznego, kontekstu rozważań dotyczących problemów wykładni lub uzasadniania prawa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pojęcie wykładni jest zakresowo nieco węższe,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bardziej związane z kontekstem lingwistycznym, a w przypadku prawa z aspektem formalno-dogmatycznym, czy też z operatywną teorią wykładni tekstu prawnego</a:t>
            </a:r>
          </a:p>
          <a:p>
            <a:pPr marL="0" indent="0" algn="just">
              <a:buNone/>
            </a:pPr>
            <a:r>
              <a:rPr lang="pl-PL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5595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777</Words>
  <Application>Microsoft Office PowerPoint</Application>
  <PresentationFormat>Panoramiczny</PresentationFormat>
  <Paragraphs>163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Motyw pakietu Office</vt:lpstr>
      <vt:lpstr> WPROWADZENIE DO INTERPRETACJI PRAWNICZEJ  Kiedy jest potrzebna wykładnia prawa?  dr Sławomir Oliwniak  </vt:lpstr>
      <vt:lpstr>Prezentacja programu PowerPoint</vt:lpstr>
      <vt:lpstr>Prezentacja programu PowerPoint</vt:lpstr>
      <vt:lpstr>Stanowienie prawa</vt:lpstr>
      <vt:lpstr>Prezentacja programu PowerPoint</vt:lpstr>
      <vt:lpstr>Kompetencja językowa podmiotu</vt:lpstr>
      <vt:lpstr>Interpretator powinien znać: </vt:lpstr>
      <vt:lpstr>Wykładnia czy interpretacja? </vt:lpstr>
      <vt:lpstr>Prezentacja programu PowerPoint</vt:lpstr>
      <vt:lpstr>Prezentacja programu PowerPoint</vt:lpstr>
      <vt:lpstr>Podstawowa typologia wykładni </vt:lpstr>
      <vt:lpstr>Prezentacja programu PowerPoint</vt:lpstr>
      <vt:lpstr>Prezentacja programu PowerPoint</vt:lpstr>
      <vt:lpstr>Prezentacja programu PowerPoint</vt:lpstr>
      <vt:lpstr>Podstawowe tezy współczesnej filozofii interpretacji prawniczej   </vt:lpstr>
      <vt:lpstr>Prezentacja programu PowerPoint</vt:lpstr>
      <vt:lpstr>Paradygmat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INTERPRETACJI PRAWNICZEJ  wykład I</dc:title>
  <dc:creator>slawek</dc:creator>
  <cp:lastModifiedBy>User</cp:lastModifiedBy>
  <cp:revision>15</cp:revision>
  <dcterms:created xsi:type="dcterms:W3CDTF">2016-10-03T12:51:40Z</dcterms:created>
  <dcterms:modified xsi:type="dcterms:W3CDTF">2022-02-27T19:56:19Z</dcterms:modified>
</cp:coreProperties>
</file>