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66" r:id="rId7"/>
    <p:sldId id="260" r:id="rId8"/>
    <p:sldId id="261" r:id="rId9"/>
    <p:sldId id="276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8" r:id="rId19"/>
    <p:sldId id="272" r:id="rId20"/>
    <p:sldId id="280" r:id="rId21"/>
    <p:sldId id="274" r:id="rId22"/>
    <p:sldId id="273" r:id="rId23"/>
    <p:sldId id="281" r:id="rId24"/>
    <p:sldId id="275" r:id="rId25"/>
    <p:sldId id="277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14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7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97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80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02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0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49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47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42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69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A547-7F1F-4D59-8CA4-40B585546C0F}" type="datetimeFigureOut">
              <a:rPr lang="pl-PL" smtClean="0"/>
              <a:t>06.03.2022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4DA2-7ED0-4C71-8359-5426E94A1A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0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WPROWADZENIE DO INTERPRETACJI PRAWNICZEJ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/>
              <a:t> 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800" b="1" dirty="0" smtClean="0"/>
              <a:t>wykład </a:t>
            </a:r>
            <a:r>
              <a:rPr lang="pl-PL" sz="2800" b="1" dirty="0"/>
              <a:t>II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Clara non </a:t>
            </a:r>
            <a:r>
              <a:rPr lang="en-US" b="1" dirty="0" err="1"/>
              <a:t>sunt</a:t>
            </a:r>
            <a:r>
              <a:rPr lang="en-US" b="1" dirty="0"/>
              <a:t> </a:t>
            </a:r>
            <a:r>
              <a:rPr lang="en-US" b="1" dirty="0" err="1"/>
              <a:t>interpretanda</a:t>
            </a:r>
            <a:r>
              <a:rPr lang="en-US" b="1" dirty="0"/>
              <a:t> </a:t>
            </a:r>
            <a:r>
              <a:rPr lang="en-US" b="1" dirty="0" err="1"/>
              <a:t>czy</a:t>
            </a:r>
            <a:r>
              <a:rPr lang="en-US" b="1" dirty="0"/>
              <a:t> </a:t>
            </a:r>
            <a:r>
              <a:rPr lang="en-US" b="1" dirty="0" err="1"/>
              <a:t>omnia</a:t>
            </a:r>
            <a:r>
              <a:rPr lang="en-US" b="1" dirty="0"/>
              <a:t> </a:t>
            </a:r>
            <a:r>
              <a:rPr lang="en-US" b="1" dirty="0" err="1"/>
              <a:t>sunt</a:t>
            </a:r>
            <a:r>
              <a:rPr lang="en-US" b="1" dirty="0"/>
              <a:t> </a:t>
            </a:r>
            <a:r>
              <a:rPr lang="en-US" b="1" dirty="0" err="1"/>
              <a:t>interpretanda</a:t>
            </a:r>
            <a:r>
              <a:rPr lang="en-US" b="1" dirty="0"/>
              <a:t>?</a:t>
            </a:r>
            <a:endParaRPr lang="pl-PL" dirty="0"/>
          </a:p>
          <a:p>
            <a:r>
              <a:rPr lang="en-US" b="1" dirty="0"/>
              <a:t> 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Dla </a:t>
            </a:r>
            <a:r>
              <a:rPr lang="pl-PL" sz="2400" dirty="0"/>
              <a:t>oceny zgodności sformułowania określonego przepisu prawa z wymaganiami poprawnej legislacji istotne są przy tym </a:t>
            </a:r>
            <a:r>
              <a:rPr lang="pl-PL" sz="2400" b="1" i="1" dirty="0"/>
              <a:t>trzy ogólne założenia</a:t>
            </a:r>
            <a:r>
              <a:rPr lang="pl-PL" sz="2400" i="1" dirty="0"/>
              <a:t>.</a:t>
            </a:r>
            <a:r>
              <a:rPr lang="pl-PL" sz="2400" dirty="0"/>
              <a:t> </a:t>
            </a:r>
          </a:p>
          <a:p>
            <a:pPr marL="0" indent="0" algn="just">
              <a:buNone/>
            </a:pPr>
            <a:r>
              <a:rPr lang="pl-PL" sz="2400" dirty="0" smtClean="0"/>
              <a:t>1/ </a:t>
            </a:r>
            <a:r>
              <a:rPr lang="pl-PL" sz="2400" dirty="0"/>
              <a:t>każdy przepis powinien być sformułowany w sposób pozwalający jednoznacznie ustalić, kto i w jakiej sytuacji podlega </a:t>
            </a:r>
            <a:r>
              <a:rPr lang="pl-PL" sz="2400" dirty="0" smtClean="0"/>
              <a:t>ograniczeniom; 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b="1" dirty="0" smtClean="0"/>
              <a:t>2/ </a:t>
            </a:r>
            <a:r>
              <a:rPr lang="pl-PL" sz="2400" b="1" dirty="0"/>
              <a:t>przepis taki powinien być na tyle precyzyjny, aby zapewniona była jego jednolita wykładnia i </a:t>
            </a:r>
            <a:r>
              <a:rPr lang="pl-PL" sz="2400" b="1" dirty="0" smtClean="0"/>
              <a:t>stosowanie; 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3/ </a:t>
            </a:r>
            <a:r>
              <a:rPr lang="pl-PL" sz="2400" dirty="0"/>
              <a:t>przepis ten powinien być tak ujęty, aby zakres jego zastosowania obejmował tylko te sytuacje, w których działający racjonalnie ustawodawca zamierzał wprowadzić regulację ograniczającą korzystanie z konstytucyjnych wolności i </a:t>
            </a:r>
            <a:r>
              <a:rPr lang="pl-PL" sz="2400" dirty="0" smtClean="0"/>
              <a:t>praw.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0033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/>
              <a:t>Jasność prawa/przepisu prawnego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Pojęcie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jasności nie jest jasne.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zawiera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normę dla innych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pojęć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zrozumiałość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brak zawiłości, precyzja, prostota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(także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jednoznaczność i wyrazistość w sposobie wyrażania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dotyczyć zdań, myśli, wypowiedzi, aktów komunikacji, pojęć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Zdolność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poznania czegoś jest zależna od: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jasnego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przedstawienia przedmiotu poznania (przepisu prawnego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władz poznawczych podmiotu (interpretatora).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6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Jasność zdania: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zdanie precyzyjne (jednoznaczne);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zdanie wieloznaczne, ale uznawane za jasne;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 zdanie mętne jako zdanie niejasne.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Jasność tekstu prawnego jako środek realizacji pewności prawa: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tekst prawny powinien być jednoznaczny na gruncie reguł języka, w którym został sformułowany;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tekst prawny powinien być zrozumiały dla adresatów.</a:t>
            </a:r>
          </a:p>
          <a:p>
            <a:pPr marL="0" indent="0" algn="just">
              <a:buNone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Jasność powinna polegać na tym, że tekst prawny jest czytelny dla adresatów, którzy mają prawo oczekiwać od racjonalnego ustawodawcy tworzenia norm prawnych niebudzących wątpliwości co do treści nakładanych obowiązków i przyznawanych praw (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 11 grudnia 2009 r.,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8/09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6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 jednoznaczny to tekst, który nie jest wieloznaczny.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 jest wieloznaczny, gdy: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można mu przypisać dwa lub więcej alternatywnych znaczeń, przy czym podmiot dokonujący aktu rozumienia tekstu dysponuje „doskonałą kompetencją językową”;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tekstowi przypisujemy jedno znaczenie, ale jest ono nieprecyzyjne: zwroty są nieostre, niedookreślone,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ocenne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wartościujące.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19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tekst prawny nigdy nie będzie w pełni jednoznaczny, bo język prawny jest rejestrem języka naturalnego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tekst prawny nie jest jednoznaczny, bo takie jest założenie prawodawcy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↓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luz decyzyjny organów stosujących prawo w praktyce stosowania prawa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87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b="1" dirty="0"/>
              <a:t>Zrozumiałość tekstu prawnego: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1/rozumienie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tekstu prawnego in concreto: w związku z potrzebą zakwalifikowania i rozstrzygnięcia pewnego określonego stanu faktycznego &gt;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operatywna</a:t>
            </a:r>
          </a:p>
          <a:p>
            <a:pPr marL="0" indent="0" algn="just">
              <a:buNone/>
            </a:pPr>
            <a:endParaRPr lang="pl-PL" sz="2400" b="1" dirty="0" smtClean="0"/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rozumienie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tekstu prawnego in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bez związku z określonym stanem faktycznym. Umiejętność zakwalifikowania dowolnego stanu faktycznego jako nakazanego, zakazanego lub dozwolonego przez normy prawne zawarte w tekście prawnym.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doktrynalna.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2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rozumienie tekstu prawnego in </a:t>
            </a:r>
            <a:r>
              <a:rPr lang="pl-PL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abstracto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nie jest warunkiem koniecznym jego rozumienia in concreto, ale rozumienie in </a:t>
            </a:r>
            <a:r>
              <a:rPr lang="pl-PL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abstracto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przesądza o rozumieniu in concreto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pomiędzy rozumieniem in concreto a rozumieniem in </a:t>
            </a:r>
            <a:r>
              <a:rPr lang="pl-PL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abstracto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istnieją stopnie pośrednie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↓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problem: rozumienie (umiejętność zakwalifikowania) tzw. granicznych stanów faktycznych   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0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różne pojęcia jasności tekstu prawnego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↓</a:t>
            </a:r>
          </a:p>
          <a:p>
            <a:pPr marL="0" indent="0" algn="just">
              <a:buNone/>
            </a:pP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claritas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odnosi się wyłącznie do interpretacji sensu stricto: „zakłada wykładnię w przypadku wątpliwości co do znaczenia zwrotu językowego w konkretnej sytuacji komunikacyjnej” – J. Wróblewski.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↓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jasność to brak wątpliwości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 punktu widzenia zagwarantowania pewności prawa istotne jest zwłaszcza rozumienie in concreto. Dla adresata norm prawnych praktyczne znaczenie ma umiejętność kwalifikacji stanów faktycznych, które są relewantne z punktu widzenia jego potrzeb życiowych i decyzji podejmowanych w celu ich realizacji”. </a:t>
            </a:r>
          </a:p>
          <a:p>
            <a:pPr marL="0" indent="0" algn="just">
              <a:buNone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Gizbert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Studnicki, Postulat jasności i zrozumiałości tekstów prawnych a dostęp do prawa, (w:) A. Mróz, A. Niewiadomski, M. Pawelec (red.), Prawo i język, Warszawa 2009, s. 13.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13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Clara</a:t>
            </a:r>
            <a:r>
              <a:rPr lang="pl-PL" sz="2800" dirty="0" smtClean="0"/>
              <a:t> non </a:t>
            </a:r>
            <a:r>
              <a:rPr lang="pl-PL" sz="2800" dirty="0" err="1" smtClean="0"/>
              <a:t>sunt</a:t>
            </a:r>
            <a:r>
              <a:rPr lang="pl-PL" sz="2800" dirty="0" smtClean="0"/>
              <a:t> </a:t>
            </a:r>
            <a:r>
              <a:rPr lang="pl-PL" sz="2800" dirty="0" err="1" smtClean="0"/>
              <a:t>interpretanda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rozumienie deskryptywne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(opisowe): stwierdzenie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pewnego stanu faktycznego, w którym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powstała sytuacja wykładni, co prowadzi do znanego z koncepcji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klaryfikacyjnej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odróżnienia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sytuacji wykładni i sytuacji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izomorfii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(bezpośredniego rozumienia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rozumienie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dyrektywalne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zakaz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dokonywania wykładni w sytuacji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bezpośredniego rozumienia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tekstu prawnego,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jasnego, którego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odczytanie 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 sięgnięcia po dyrektywy interpretacyjne.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rozumiana reguła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odnosi się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wykładni sensu stricto, z którą mamy do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czynienia wówczas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gdy interpretator uzasadnia przyjęte znaczenie tekstu prawnego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poprzez dyrektywy interpretacyjne.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interpretacyjna II stopnia (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metareguła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6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Zasada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przede wszystkim znaczenie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pragmatyczne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 nie jest zobowiązany do dokonywania wykładni przepisu, którego sens nie budzi uzasadnionych wątpliwości ani w doktrynie, ani w orzecznictwie.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naszej kulturze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prawnej dość powszechne jest „uwzględnianie, czy też kierowanie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precedensem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decyzjach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sądowych”,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braku w niej zasady stare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„Argument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orzecznictwa”,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(poza tekstem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prawnym) uzasadnia podjęte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rozstrzygnięcie.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Niepisana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reguła postępowania nakazuje wręcz sędziom rozpatrywać daną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sprawę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kontekście dotychczasowego orzecznictwa”, zwłaszcza sądów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najwyższych.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Szeroko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rozumiany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precedens (wypracowany w praktyce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orzeczniczej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sposób korzystania z konstrukcji normatywnych wprowadzanych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przepisy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prawne)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do (pozaustawowych) środków ujednolicania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orzecznictwa.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Reguła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wymaga respektowania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znaczenia tekstu prawnego opartego na jednolitej linii orzeczniczej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wykładni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legalnej (np. wynikającego 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uchwały SN czy NSA).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600" b="1" dirty="0"/>
              <a:t>Państwo prawa a wykładnia prawa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pl-PL" b="1" dirty="0" smtClean="0"/>
              <a:t>Pewność </a:t>
            </a:r>
            <a:r>
              <a:rPr lang="pl-PL" b="1" dirty="0"/>
              <a:t>prawa jako podstawowa wartość </a:t>
            </a:r>
            <a:r>
              <a:rPr lang="pl-PL" b="1" dirty="0" smtClean="0"/>
              <a:t>prawa.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2. Zasady konstytucyjne jako konkretyzacja pewności prawa: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                                     zasada państwa prawa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</a:t>
            </a:r>
            <a:r>
              <a:rPr lang="pl-PL" dirty="0" smtClean="0"/>
              <a:t>↓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 zasada pewności prawa/ zasada zaufania do państwa i stanowionego przez nie prawa</a:t>
            </a:r>
          </a:p>
          <a:p>
            <a:pPr marL="0" indent="0">
              <a:buNone/>
            </a:pPr>
            <a:r>
              <a:rPr lang="pl-PL" dirty="0"/>
              <a:t>                                                         </a:t>
            </a:r>
            <a:r>
              <a:rPr lang="pl-PL" dirty="0" smtClean="0"/>
              <a:t>↓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zasada określoności przepisów prawa/ zasada prawidłowej legislacji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1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Ewolucja stanowiska SN i NSA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orzecznictwie Sądu Najwyższego w okresie 1990-2000 odstąpiono od takiego rozumienia zasady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nadając jej znaczenie właściwe dla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paremii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cessat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Sąd Najwyższy w tym okresie, w przytłaczającej większości przypadków, nawet w sytuacji uzyskania jednoznaczności językowej przepisu, poddawał go również wykładni systemowej i funkcjonalnej - zwykle po to, by sprawdzić, czy jednoznaczność uzyskana nie prowadzi do sprzeczności w systemie prawa (np. z normami hierarchicznie wyższymi albo z zasadami prawa), bądź czy nie burzy powszechnie akceptowanych społecznie wartości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30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uchwała SN z dnia 18 października 2001 r. I KZP 22/01, LEX nr 49127: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"Pierwszeństwo i podstawowe znaczenie w procesie wykładni tekstu prawnego ma niewątpliwie metoda językowa, odwołująca się do reguł znaczeniowych języka potocznego.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założenia racjonalności ustawodawcy wyprowadzana jest zasada, że jeśli przepis jednoznacznie formułuje normę postępowania, to tak właśnie należy dany przepis rozumieć.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Jeśli zaś dyrektywy wykładni językowej nie pozwalają z danego tekstu prawnego wyinterpretować jednoznacznej treści normy, trzeba wybrać jedno z zazwyczaj kilku dopuszczalnych językowo znaczeń tekstu, odwołując się wówczas do aksjologicznej racjonalności ustawodawcy oraz kierując się systemowymi bądź funkcjonalnymi regułami wykładni prawa" </a:t>
            </a:r>
          </a:p>
          <a:p>
            <a:pPr marL="0" indent="0" algn="just">
              <a:buNone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 Najwyższy powołał się w tym zakresie na: J. Wróblewski,  Sądowe stosowanie prawa, Warszawa 1972, s. 123 i n.; L. Morawski, Wstęp do prawoznawstwa, Toruń 1997, s. 151; A. </a:t>
            </a:r>
            <a:r>
              <a:rPr lang="pl-PL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Redelbach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 Wronkowska, Z. Ziembiński,  Zarys teorii państwa i prawa, Warszawa 1992, s. 203 i n.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6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Szczególnie ważne jest stanowisko Sądu Najwyższego wyrażone w wyroku</a:t>
            </a:r>
            <a:r>
              <a:rPr lang="pl-PL" sz="2000" baseline="30000" dirty="0"/>
              <a:t> </a:t>
            </a:r>
            <a:r>
              <a:rPr lang="pl-PL" sz="2000" dirty="0"/>
              <a:t>, V KKN 188/00, LEX nr 55866  z dnia 27 maja 2002 r., </a:t>
            </a:r>
            <a:r>
              <a:rPr lang="pl-PL" sz="2400" dirty="0"/>
              <a:t>: </a:t>
            </a:r>
          </a:p>
          <a:p>
            <a:pPr marL="0" indent="0">
              <a:buNone/>
            </a:pPr>
            <a:r>
              <a:rPr lang="pl-PL" sz="2400" dirty="0"/>
              <a:t> </a:t>
            </a:r>
            <a:r>
              <a:rPr lang="pl-PL" sz="2400" dirty="0" smtClean="0"/>
              <a:t>"</a:t>
            </a:r>
            <a:r>
              <a:rPr lang="pl-PL" sz="1800" dirty="0"/>
              <a:t>Jeżeli </a:t>
            </a:r>
            <a:r>
              <a:rPr lang="pl-PL" sz="1800" b="1" dirty="0"/>
              <a:t>podstawą zarzutu rażącego naruszenia prawa jest stosowanie w danej sprawie przepisu prawa w sposób niezgodny z treścią uchwały Sądu Najwyższego, podjętej w innej sprawie</a:t>
            </a:r>
            <a:r>
              <a:rPr lang="pl-PL" sz="1800" dirty="0"/>
              <a:t> - to </a:t>
            </a:r>
            <a:r>
              <a:rPr lang="pl-PL" sz="1800" b="1" dirty="0"/>
              <a:t>zarzut ten może być uznany za zasadny</a:t>
            </a:r>
            <a:r>
              <a:rPr lang="pl-PL" sz="1800" dirty="0"/>
              <a:t> jedynie w wyniku stwierdzenia, że odmienny pogląd sądu orzekającego nie został logicznie i wyczerpująco uzasadniony, a sąd ten </a:t>
            </a:r>
            <a:r>
              <a:rPr lang="pl-PL" sz="1800" b="1" dirty="0"/>
              <a:t>nie ustosunkował się należycie do argumentacji stanowiącej podstawę wyrażonego w uchwale poglądu prawnego</a:t>
            </a:r>
            <a:r>
              <a:rPr lang="pl-PL" sz="1800" dirty="0"/>
              <a:t>". </a:t>
            </a:r>
          </a:p>
          <a:p>
            <a:pPr marL="0" indent="0" algn="just">
              <a:buNone/>
            </a:pPr>
            <a:r>
              <a:rPr lang="pl-PL" sz="1800" dirty="0" smtClean="0"/>
              <a:t>Moc </a:t>
            </a:r>
            <a:r>
              <a:rPr lang="pl-PL" sz="1800" dirty="0"/>
              <a:t>wiążąca uchwał jest ograniczona, "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niemniej uchwały Sądu Najwyższego zawierające interpretację przepisów szeroko oddziałują na praktykę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stosowania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- swą moc czerpią z autorytetu tego organu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dokonywana przez SN ma inny charakter niż zwykła wykładnia sądów powszechnych. Uchwały SN bardziej przypominają akty prawotwórcze.</a:t>
            </a:r>
          </a:p>
          <a:p>
            <a:pPr marL="0" indent="0" algn="just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62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Wyrok NSA z 30 listopada 2010 r., II OSK 1800/09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W części orzecznictwa Naczelnego Sądu Administracyjnego wskazuje się, że oczywistość naruszenia prawa polega na rzucającej się w oczy sprzeczności między treścią rozstrzygnięcia, a przepisem prawa stanowiącym jego podstawę prawną.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W </a:t>
            </a:r>
            <a:r>
              <a:rPr lang="pl-PL" sz="2400" dirty="0"/>
              <a:t>sposób rażący może zostać naruszony wyłącznie przepis, który może być stosowany w bezpośrednim rozumieniu, to znaczy taki, który nie wymaga stosowania wykładni prawa.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b="1" dirty="0" smtClean="0"/>
              <a:t>Ten </a:t>
            </a:r>
            <a:r>
              <a:rPr lang="pl-PL" sz="2400" b="1" dirty="0"/>
              <a:t>pogląd należy uznać za przestarzały i odwołujący się do nieaktualnej koncepcji stosowania przepisów prawa, nie zaś norm prawnych</a:t>
            </a:r>
            <a:r>
              <a:rPr lang="pl-PL" sz="2400" dirty="0"/>
              <a:t>. W doktrynie wskazuje się, że koncepcja rozumienia bezpośredniego przepisów prawnych (J. Wróblewski "Wykładnia prawa a poglądy na strukturę normy prawnej" </a:t>
            </a:r>
            <a:r>
              <a:rPr lang="pl-PL" sz="2400" dirty="0" err="1"/>
              <a:t>PiP</a:t>
            </a:r>
            <a:r>
              <a:rPr lang="pl-PL" sz="2400" dirty="0"/>
              <a:t> 1960, z. 1, s. 118), jest nieadekwatna (J. Woleński "Logiczne problemy wykładni prawa" Kraków 1972 s. 72-73).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Z </a:t>
            </a:r>
            <a:r>
              <a:rPr lang="pl-PL" sz="2400" dirty="0"/>
              <a:t>wyróżnieniem rozumienia bezpośredniego i jego braku, łączono </a:t>
            </a:r>
            <a:r>
              <a:rPr lang="pl-PL" sz="2400" dirty="0" err="1"/>
              <a:t>paremię</a:t>
            </a:r>
            <a:r>
              <a:rPr lang="pl-PL" sz="2400" dirty="0"/>
              <a:t> </a:t>
            </a:r>
            <a:r>
              <a:rPr lang="pl-PL" sz="2400" dirty="0" err="1"/>
              <a:t>clara</a:t>
            </a:r>
            <a:r>
              <a:rPr lang="pl-PL" sz="2400" dirty="0"/>
              <a:t> non </a:t>
            </a:r>
            <a:r>
              <a:rPr lang="pl-PL" sz="2400" dirty="0" err="1"/>
              <a:t>sunt</a:t>
            </a:r>
            <a:r>
              <a:rPr lang="pl-PL" sz="2400" dirty="0"/>
              <a:t> </a:t>
            </a:r>
            <a:r>
              <a:rPr lang="pl-PL" sz="2400" dirty="0" err="1"/>
              <a:t>interpretanda</a:t>
            </a:r>
            <a:r>
              <a:rPr lang="pl-PL" sz="2400" dirty="0"/>
              <a:t> (J. Wróblewski "Rozumienie prawa i jego wykładnia" Ossolineum 1990 s. 55-59).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13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Omnia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przepisy podlegają interpretacji.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2400" dirty="0" smtClean="0"/>
              <a:t>Koncepcja zaprezentowana przez prof. Macieja Zielińskiego w 2004 r.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gruncie współczesnych polskich tekstów prawnych, w ogóle trudno wskazać przypadki 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zwłaszcza w kontekście niejasności związanej z wysłowieniem elementów treści normy w różnych (nawet bardzo odległych przepisach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Zgodnie 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przeważającym obecnie stanowiskiem doktryny, wykładni przepisu - jako konstrukcji normy prawnej z tekstu aktu normatywnego - dokonuje się zawsze, nawet w przypadkach pozornie niebudzących wątpliwości interpretacyjnych. Jak trafnie zwrócono uwagę w literaturze, coraz częściej także i w orzecznictwie zasada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clara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„zamienia się właściwie w zasadę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cessat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claris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(interpretację należy zakończyć, gdy osiągnięto jej jednoznaczny rezultat)” </a:t>
            </a:r>
            <a:endParaRPr lang="pl-PL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Zieliński, Wykładnia prawa. Zasady. Reguły. Wskazówki, Warszawa 2002, s.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56)</a:t>
            </a:r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w istocie oznacza, że przywołana zasada przekształca się niejako w swe przeciwieństwo -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omnia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Stosowanie prawa przez sądy lub inne organy zakładać więc musi stały, nieodłączny aspekt interpretacyjny. </a:t>
            </a:r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 dnia 13 stycznia 2005 r., P. 15/02/</a:t>
            </a:r>
            <a:endParaRPr lang="pl-PL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40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Najwyższy w przytłaczającej większości przypadków, nawet w sytuacji uzyskania jednoznaczności językowej przepisu, poddał go również interpretacji systemowej funkcjonalnej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Zwykle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to, by wzmocnić rezultat językowy, ale częściowo i po to, by sprawdzić, czy uzyskana jednoznaczność nie prowadzi do sprzeczności w systemie prawa (np. z normami hierarchicznie wyższymi albo z zasadami prawa), albo też czy nie burzy powszechnie akceptowanych społecznie wartości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ostanowienie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Krakowie 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14.01.2009 r.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AKz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668/08), OSA 2012/10, poz. 38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każda norma prawna podlega wykładni (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(…)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stosowaniu prawa nawet oczywiste brzmienie normy podlega modyfikowaniu i wartościowaniu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wynikającemu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celów i funkcji określonych przez aksjologię prawa”.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aksjologia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ma co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zasady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ramowy, toteż źródła ocen sędziowskich są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różnorodne.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8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/>
              <a:t>zasada demokratycznego państwa prawnego jako zasada zasad: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 zasada pochodna I stopnia: 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zasada ochrony zaufania do państwa i stanowionego przez nie prawa (zasada lojalności państwa wobec obywateli)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K. 45/05, z 21 XII 2005 r., OTK ZU 2005, seria A, nr 11, poz. 140).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dotyczy nie tylko trybu i formy stanowionego prawa, ale także całego procesu stosowania prawa, szczególnie wykładni prawa.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 raz pierwszy TK w sprawie U. 11/97, z 27 XI 1997 r., OTK ZU 1997, nr 5- 6, poz. 67, podobnie SN w orzeczeniu z  5 III 2002 r., I CKN 1079/00)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1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 oznacza konstytucyjny nakaz skierowany do ustawodawcy precyzyjnego określenia w ustawie granic </a:t>
            </a:r>
            <a:r>
              <a:rPr lang="pl-PL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koniecznej </a:t>
            </a: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interwencji państwa w sferę prywatności obywateli </a:t>
            </a:r>
            <a:r>
              <a:rPr lang="pl-PL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K 4/04, z 20 VI 2005 r., OTK ZU 2005, seria A, nr 6, poz. 64)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zawiera zasady pochodne II stopnia: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ochrony praw nabytych, poszanowania interesów w toku, zakazu retroakcji, stosownego vacatio legis, nakazu umieszczania przepisów przejściowych.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8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b="1" dirty="0"/>
              <a:t>Reguły tworzenia prawa:</a:t>
            </a:r>
            <a:endParaRPr lang="pl-PL" dirty="0"/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warunki ważnego dokonania aktu prawotwórczego: procedura legislacyjna, warunki legalności aktów wykonawczych i aktów prawa miejscowego, promulgacja.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Skutek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nieprzestrzegania: niekonstytucyjność ustanowionych przepisów prawa.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dobór środków oddziaływania prawnego a osiągnięcie zakładanych celów prawodawstwa – reguły polityki prawa;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reguły określające poprawne zredagowanie projektu aktu prawnego i jego włączenie do systemu prawa – Zasady Techniki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Prawodawczej.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9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/>
              <a:t>R</a:t>
            </a:r>
            <a:r>
              <a:rPr lang="pl-PL" sz="3200" b="1" dirty="0" smtClean="0"/>
              <a:t>ola </a:t>
            </a:r>
            <a:r>
              <a:rPr lang="pl-PL" sz="3200" b="1" dirty="0"/>
              <a:t>zasad techniki prawodawczej i zasady prawidłowej legislacji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Zasady techniki prawodawczej dotyczące języka aktu prawnego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 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5. Przepisy ustawy redaguje się zwięźle i syntetycznie, unikając nadmiernej szczegółowości, a zarazem w sposób, w jaki opisuje się typowe sytuacje występujące w dziedzinie spraw regulowanych tą ustawą.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6. Przepisy ustawy redaguje się tak, aby dokładnie i w sposób zrozumiały dla adresatów zawartych w nich norm wyrażały intencje prawodawcy.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7. Zdania w ustawie redaguje się zgodnie z powszechnie przyjętymi regułami składni języka polskiego, unikając zdań wielokrotnie złożonych.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4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Zasada określoności przepisów prawa jako element zasady prawidłowej legislacji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1</a:t>
            </a:r>
            <a:r>
              <a:rPr lang="pl-PL" sz="2400" b="1" dirty="0"/>
              <a:t>/ poprawność, jasność, precyzyjność przepisów prawa – przewidywalność skutków jego </a:t>
            </a:r>
            <a:r>
              <a:rPr lang="pl-PL" sz="2400" b="1" dirty="0" smtClean="0"/>
              <a:t>zastosowania;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2/ poprawność – warstwa językowa i struktura logiczna;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3/ jasność – klarowność i zrozumiałość dla adresatów;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4/ precyzyjność – obowiązki adresatów mają być sformułowane na tyle konkretnie, by ich treść była </a:t>
            </a:r>
            <a:r>
              <a:rPr lang="pl-PL" sz="2400" b="1" dirty="0" smtClean="0"/>
              <a:t>oczywista</a:t>
            </a:r>
            <a:r>
              <a:rPr lang="pl-PL" sz="2400" b="1" dirty="0"/>
              <a:t>.</a:t>
            </a:r>
            <a:endParaRPr lang="pl-PL" sz="2400" dirty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5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zagrożenia przewidywalności prawa występują, gdy: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przesłanki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zwrotu niedookreślonego są determinowane elementami subiektywnymi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zwrotom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takim nie nadaje się brzmienia, które gwarantowałoby jednolitość linii orzeczniczej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znaczenia pojęć nieostrych powierza się organom stosującym te przepisy, zwłaszcza, gdy są to organy administracji publicznej, czyni to z nich faktycznie organy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prawotwórcze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sz="1400" dirty="0"/>
              <a:t>(K 4/03 z 11 V 2004 r., OTK ZU 2004, seria A, nr 5, poz. 41).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77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określoności w ustawowej regulacji ingerowania państwa w sferę konstytucyjnych wolności i praw jednostki może stanowić samoistną przesłankę stwierdzenia niezgodności tej regulacji zarówno z art. 2 (zasada państwa prawnego i zasady pochodne), jaki i art. 31 ust. 3 konstytucji (wymóg poprawnej drogi ustawowej)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32/04, z 12 XII 2004 r., OTK ZU 2005, seria A, nr 11, poz. 132.</a:t>
            </a:r>
          </a:p>
          <a:p>
            <a:pPr marL="0" indent="0" algn="just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/>
              <a:t>Przekroczenie pewnego poziomu niejasności przepisów stanowić może samoistną przesłankę stwierdzenia ich niezgodności z wyrażoną w art. 2 Konstytucji zasadą państwa prawnego.</a:t>
            </a:r>
            <a:endParaRPr lang="pl-PL" dirty="0"/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67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1925</Words>
  <Application>Microsoft Office PowerPoint</Application>
  <PresentationFormat>Panoramiczny</PresentationFormat>
  <Paragraphs>144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Motyw pakietu Office</vt:lpstr>
      <vt:lpstr>WPROWADZENIE DO INTERPRETACJI PRAWNICZEJ   wykład II </vt:lpstr>
      <vt:lpstr>Państwo prawa a wykładnia prawa</vt:lpstr>
      <vt:lpstr>zasada demokratycznego państwa prawnego jako zasada zasad: </vt:lpstr>
      <vt:lpstr>Prezentacja programu PowerPoint</vt:lpstr>
      <vt:lpstr>Prezentacja programu PowerPoint</vt:lpstr>
      <vt:lpstr>Rola zasad techniki prawodawczej i zasady prawidłowej legislacji </vt:lpstr>
      <vt:lpstr>Zasada określoności przepisów prawa jako element zasady prawidłowej legislacji </vt:lpstr>
      <vt:lpstr>zagrożenia przewidywalności prawa występują, gdy: </vt:lpstr>
      <vt:lpstr>Prezentacja programu PowerPoint</vt:lpstr>
      <vt:lpstr>Prezentacja programu PowerPoint</vt:lpstr>
      <vt:lpstr>Jasność prawa/przepisu prawnego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Clara non sunt interpretanda</vt:lpstr>
      <vt:lpstr>Zasada clara non sunt interpretanda ma przede wszystkim znaczenie pragmatyczne. </vt:lpstr>
      <vt:lpstr>Ewolucja stanowiska SN i NSA</vt:lpstr>
      <vt:lpstr>Prezentacja programu PowerPoint</vt:lpstr>
      <vt:lpstr>Prezentacja programu PowerPoint</vt:lpstr>
      <vt:lpstr>Wyrok NSA z 30 listopada 2010 r., II OSK 1800/09</vt:lpstr>
      <vt:lpstr>Omnia sunt interpretanda: wszystkie przepisy podlegają interpretacji.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INTERPRETACJI PRAWNICZEJ   wykład II</dc:title>
  <dc:creator>slawek</dc:creator>
  <cp:lastModifiedBy>User</cp:lastModifiedBy>
  <cp:revision>14</cp:revision>
  <dcterms:created xsi:type="dcterms:W3CDTF">2018-03-04T05:57:18Z</dcterms:created>
  <dcterms:modified xsi:type="dcterms:W3CDTF">2022-03-06T15:37:34Z</dcterms:modified>
</cp:coreProperties>
</file>