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74" r:id="rId10"/>
    <p:sldId id="263" r:id="rId11"/>
    <p:sldId id="277" r:id="rId12"/>
    <p:sldId id="278" r:id="rId13"/>
    <p:sldId id="279" r:id="rId14"/>
    <p:sldId id="264" r:id="rId15"/>
    <p:sldId id="265" r:id="rId16"/>
    <p:sldId id="281" r:id="rId17"/>
    <p:sldId id="275" r:id="rId18"/>
    <p:sldId id="276" r:id="rId19"/>
    <p:sldId id="266" r:id="rId20"/>
    <p:sldId id="267" r:id="rId21"/>
    <p:sldId id="268" r:id="rId22"/>
    <p:sldId id="280" r:id="rId23"/>
    <p:sldId id="269" r:id="rId24"/>
    <p:sldId id="270" r:id="rId25"/>
    <p:sldId id="273" r:id="rId2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E006-AE0F-48F2-A945-8C5AB123EBC1}" type="datetimeFigureOut">
              <a:rPr lang="pl-PL" smtClean="0"/>
              <a:t>13.03.2022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DE4D-F564-4AD3-A7BD-ADA256C09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302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E006-AE0F-48F2-A945-8C5AB123EBC1}" type="datetimeFigureOut">
              <a:rPr lang="pl-PL" smtClean="0"/>
              <a:t>13.03.2022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DE4D-F564-4AD3-A7BD-ADA256C09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178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E006-AE0F-48F2-A945-8C5AB123EBC1}" type="datetimeFigureOut">
              <a:rPr lang="pl-PL" smtClean="0"/>
              <a:t>13.03.2022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DE4D-F564-4AD3-A7BD-ADA256C09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047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E006-AE0F-48F2-A945-8C5AB123EBC1}" type="datetimeFigureOut">
              <a:rPr lang="pl-PL" smtClean="0"/>
              <a:t>13.03.2022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DE4D-F564-4AD3-A7BD-ADA256C09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27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E006-AE0F-48F2-A945-8C5AB123EBC1}" type="datetimeFigureOut">
              <a:rPr lang="pl-PL" smtClean="0"/>
              <a:t>13.03.2022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DE4D-F564-4AD3-A7BD-ADA256C09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373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E006-AE0F-48F2-A945-8C5AB123EBC1}" type="datetimeFigureOut">
              <a:rPr lang="pl-PL" smtClean="0"/>
              <a:t>13.03.2022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DE4D-F564-4AD3-A7BD-ADA256C09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162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E006-AE0F-48F2-A945-8C5AB123EBC1}" type="datetimeFigureOut">
              <a:rPr lang="pl-PL" smtClean="0"/>
              <a:t>13.03.2022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DE4D-F564-4AD3-A7BD-ADA256C09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934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E006-AE0F-48F2-A945-8C5AB123EBC1}" type="datetimeFigureOut">
              <a:rPr lang="pl-PL" smtClean="0"/>
              <a:t>13.03.2022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DE4D-F564-4AD3-A7BD-ADA256C09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759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E006-AE0F-48F2-A945-8C5AB123EBC1}" type="datetimeFigureOut">
              <a:rPr lang="pl-PL" smtClean="0"/>
              <a:t>13.03.2022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DE4D-F564-4AD3-A7BD-ADA256C09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908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E006-AE0F-48F2-A945-8C5AB123EBC1}" type="datetimeFigureOut">
              <a:rPr lang="pl-PL" smtClean="0"/>
              <a:t>13.03.2022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DE4D-F564-4AD3-A7BD-ADA256C09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792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E006-AE0F-48F2-A945-8C5AB123EBC1}" type="datetimeFigureOut">
              <a:rPr lang="pl-PL" smtClean="0"/>
              <a:t>13.03.2022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DE4D-F564-4AD3-A7BD-ADA256C09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157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2E006-AE0F-48F2-A945-8C5AB123EBC1}" type="datetimeFigureOut">
              <a:rPr lang="pl-PL" smtClean="0"/>
              <a:t>13.03.2022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DDE4D-F564-4AD3-A7BD-ADA256C096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898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WPROWADZENIE DO INTERPRETACJI PRAWNICZEJ</a:t>
            </a:r>
            <a:r>
              <a:rPr lang="pl-PL" sz="3600" dirty="0"/>
              <a:t/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Wykładnia operatywna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1012760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językowa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Dyrektywy interpretacyjne wykładni językowej</a:t>
            </a: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 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- </a:t>
            </a:r>
            <a:r>
              <a:rPr lang="pl-PL" sz="2400" i="1" dirty="0"/>
              <a:t>dyrektywa domniemania języka potocznego w stosunku do uniwersalnego języka prawnego;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i="1" dirty="0"/>
              <a:t>- dyrektywa domniemania uniwersalnego języka prawnego w stosunku do języka prawnego danego aktu prawnego;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i="1" dirty="0"/>
              <a:t>- dyrektywa tożsamości znaczeniowej;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i="1" dirty="0"/>
              <a:t>- dyrektywa kompletności.</a:t>
            </a:r>
            <a:endParaRPr lang="pl-PL" sz="2400" dirty="0"/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206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Dyrektywa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domniemania języka potocznego w stosunku do uniwersalnego języka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prawnego.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Domniemanie prawnicze opracowane przez Jerzego Wróblewskiego w 1959 r.</a:t>
            </a:r>
          </a:p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Dyrektywa interpretacyjna:</a:t>
            </a:r>
          </a:p>
          <a:p>
            <a:pPr marL="0" indent="0" algn="just">
              <a:buNone/>
            </a:pP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Zwrotom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interpretowanym nie można bez dostatecznych powodów przypisywać swoistego znaczenia</a:t>
            </a:r>
          </a:p>
          <a:p>
            <a:pPr marL="0" indent="0" algn="just">
              <a:buNone/>
            </a:pP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prawnego, ale gdy ustali się, że takie znaczenie mają, wówczas należy posługiwać się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nim bez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względu na to, jakie znaczenie mają równokształtne zwroty w języku potocznym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Konieczne jest jej odczytywanie w kontekście kolejnej dyrektywy interpretacyjnej wykładni językowej.</a:t>
            </a:r>
          </a:p>
          <a:p>
            <a:pPr marL="0" indent="0" algn="just">
              <a:buNone/>
            </a:pP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Zwrotom interpretowanym, których znaczenie określane jest przez język prawny, nie można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 dostatecznych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powodów przypisywać znaczenia specjalnego (należącego do terminologii części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systemu prawa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ale gdy się je ustali, należy posługiwać się nim bez względu na to, jakie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znaczenie prawne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mają równokształtne zwroty w języku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prawnym.</a:t>
            </a:r>
            <a:endParaRPr lang="pl-PL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065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Przykład: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Trybunału Konstytucyjnego z dnia 7 lipca 2004 r., sygn. SK 69/03, OTK-A 2004/7/75.</a:t>
            </a:r>
            <a:endParaRPr lang="pl-PL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„[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U]</a:t>
            </a:r>
            <a:r>
              <a:rPr lang="pl-PL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stawodawca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prawo, aby pojęcia powszechnie znane występujące w akcie prawnym w innym</a:t>
            </a:r>
          </a:p>
          <a:p>
            <a:pPr marL="0" indent="0" algn="just">
              <a:buNone/>
            </a:pP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znaczeniu i kontekście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zdefiniować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ponownie. […] Dopiero brak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definicji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dawałaby prawo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jego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interpretowania w sposób powszechnie przyjęty w języku potocznym lub określony w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innym akcie prawnym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Przykład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Wyrok Wojewódzkiego Sądu Administracyjnego we Wrocławiu z dnia 2 marca 2016 r., sygn. II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SA/</a:t>
            </a:r>
            <a:r>
              <a:rPr lang="pl-PL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864/15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LEX nr 2003742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„Podstawową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regułą wykładni językowej jest reguła stosowania języka potocznego: jeżeli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określone pojęcie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zostało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zdefiniowane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tekście prawnym należy się zasadniczo odwoływać do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reguł języka potocznego”.</a:t>
            </a:r>
          </a:p>
          <a:p>
            <a:pPr marL="0" indent="0" algn="just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463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Aksjologiczne uzasadnienie dyrektywy domniemania języka potocznego.</a:t>
            </a: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Jasność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przepisu gwarantować ma jego komunikatywność względem adresatów. Innymi słowy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chodzi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zrozumiałość przepisu na gruncie języka powszechnego. Wymóg jasności oznacza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nakaz tworzenia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przepisów zrozumiałych dla ich adresatów, którzy od racjonalnego prawodawcy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mają prawo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oczekiwać stanowienia norm niebudzących wątpliwości co do nakładanych obowiązków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 przyznawanych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praw. Niejasność przepisu w praktyce oznacza niepewność sytuacji prawnej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adresata normy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pozostawienie jej ukształtowania organom stosującym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Wyrok Trybunału Konstytucyjnego z dnia 28 października 2009 r., sygn. </a:t>
            </a:r>
            <a:r>
              <a:rPr lang="pl-PL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Kp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3/09, OTK-A 2009/9/138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Podobnie w wyrokach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dnia 18 września 2014 r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sygn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 44/12, OTK-A 2014/8/92, z dnia 20 stycznia 2015 r., sygn. K 39/12, OTK-A 2015/1/2 oraz z dnia 9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czerwca 2015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r., sygn. SK 47/13, OTK-A 2015/6/81.</a:t>
            </a:r>
          </a:p>
        </p:txBody>
      </p:sp>
    </p:spTree>
    <p:extLst>
      <p:ext uri="{BB962C8B-B14F-4D97-AF65-F5344CB8AC3E}">
        <p14:creationId xmlns:p14="http://schemas.microsoft.com/office/powerpoint/2010/main" val="3404683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Uchwała składu 7 sędziów SN z dnia 21 września 2005 r., I KZP 29/05</a:t>
            </a:r>
            <a:endParaRPr lang="pl-PL" sz="2400" dirty="0"/>
          </a:p>
          <a:p>
            <a:pPr marL="0" indent="0">
              <a:buNone/>
            </a:pPr>
            <a:r>
              <a:rPr lang="pl-PL" sz="2400" dirty="0"/>
              <a:t> </a:t>
            </a:r>
          </a:p>
          <a:p>
            <a:pPr marL="0" indent="0" algn="just">
              <a:buNone/>
            </a:pPr>
            <a:r>
              <a:rPr lang="pl-PL" sz="2400" dirty="0"/>
              <a:t>"</a:t>
            </a:r>
            <a:r>
              <a:rPr lang="pl-PL" sz="2400" i="1" dirty="0"/>
              <a:t>Wynik wykładni osiągnięty przy odwołaniu się do języka potocznego poddać jednak należy kontroli przy zastosowaniu języka prawniczego. Z uwagi na to, że interpretowane pojęcia wywodzą się nie z szeroko pojętego prawa represyjnego, ale z prawa cywilnego i handlowego, naturalne będzie odwołanie się do </a:t>
            </a:r>
            <a:r>
              <a:rPr lang="pl-PL" sz="2400" b="1" i="1" dirty="0"/>
              <a:t>piśmiennictwa </a:t>
            </a:r>
            <a:r>
              <a:rPr lang="pl-PL" sz="2400" i="1" dirty="0"/>
              <a:t>z zakresu tych właśnie gałęzi </a:t>
            </a:r>
            <a:r>
              <a:rPr lang="pl-PL" sz="2400" i="1" dirty="0" smtClean="0"/>
              <a:t>prawa</a:t>
            </a:r>
            <a:r>
              <a:rPr lang="pl-PL" sz="2400" dirty="0" smtClean="0"/>
              <a:t>”. </a:t>
            </a:r>
            <a:endParaRPr lang="pl-PL" sz="2400" dirty="0"/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754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Źródła ustalania znaczenia podstawowego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1/ opinia biegłych </a:t>
            </a:r>
            <a:r>
              <a:rPr lang="pl-PL" sz="2400" dirty="0" smtClean="0"/>
              <a:t>językoznawców</a:t>
            </a:r>
            <a:r>
              <a:rPr lang="pl-PL" sz="2400" dirty="0"/>
              <a:t>;</a:t>
            </a:r>
          </a:p>
          <a:p>
            <a:pPr marL="0" indent="0" algn="just">
              <a:buNone/>
            </a:pPr>
            <a:r>
              <a:rPr lang="pl-PL" sz="2400" dirty="0"/>
              <a:t> </a:t>
            </a:r>
          </a:p>
          <a:p>
            <a:pPr marL="0" indent="0" algn="just">
              <a:buNone/>
            </a:pPr>
            <a:r>
              <a:rPr lang="pl-PL" sz="2400" dirty="0"/>
              <a:t>2/ intuicja </a:t>
            </a:r>
            <a:r>
              <a:rPr lang="pl-PL" sz="2400" dirty="0" smtClean="0"/>
              <a:t>językowa; </a:t>
            </a:r>
          </a:p>
          <a:p>
            <a:pPr algn="just"/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3</a:t>
            </a:r>
            <a:r>
              <a:rPr lang="pl-PL" sz="2400" dirty="0"/>
              <a:t>/ słowniki językowe: - konieczność porównania znaczeń słownikowych (wielość znaczeń) i weryfikacja znaczenia poprzez odwołanie się do argumentów systemowych i celowościowych, w uzasadnieniu wskazanie kolejności interpretacji).</a:t>
            </a:r>
          </a:p>
          <a:p>
            <a:pPr marL="0" indent="0" algn="just">
              <a:buNone/>
            </a:pPr>
            <a:r>
              <a:rPr lang="pl-PL" sz="2400" dirty="0"/>
              <a:t>- słowniki ogólne a słowniki specjalistyczne;</a:t>
            </a:r>
          </a:p>
          <a:p>
            <a:pPr marL="0" indent="0" algn="just">
              <a:buNone/>
            </a:pPr>
            <a:r>
              <a:rPr lang="pl-PL" sz="2400" dirty="0"/>
              <a:t>- wybór jednego z możliwych znaczeń słownikowych</a:t>
            </a:r>
            <a:r>
              <a:rPr lang="pl-PL" sz="2400" b="1" dirty="0"/>
              <a:t>.</a:t>
            </a:r>
            <a:endParaRPr lang="pl-PL" sz="2400" dirty="0"/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15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Definicje legalne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§146 ust. 1 Załącznika do rozporządzenia Prezesa Rady Ministrów z dnia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czerwca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2002 r. Zasady Techniki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Prawodawczej: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ustawie lub innym akcie normatywnym formułuje się definicję danego określenia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jeżeli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dane określenie jest wieloznaczne;</a:t>
            </a:r>
          </a:p>
          <a:p>
            <a:pPr marL="0" indent="0" algn="just">
              <a:buNone/>
            </a:pP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dane określenie jest nieostre, a jest pożądane ograniczenie jego nieostrości;</a:t>
            </a:r>
          </a:p>
          <a:p>
            <a:pPr marL="0" indent="0" algn="just">
              <a:buNone/>
            </a:pP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znaczenie danego określenia nie jest powszechnie zrozumiałe;</a:t>
            </a:r>
          </a:p>
          <a:p>
            <a:pPr marL="0" indent="0" algn="just">
              <a:buNone/>
            </a:pP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ze względu na dziedzinę regulowanych spraw istnieje potrzeba ustalenia nowego</a:t>
            </a:r>
          </a:p>
          <a:p>
            <a:pPr marL="0" indent="0" algn="just">
              <a:buNone/>
            </a:pP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znaczenia danego określenia.</a:t>
            </a:r>
          </a:p>
        </p:txBody>
      </p:sp>
    </p:spTree>
    <p:extLst>
      <p:ext uri="{BB962C8B-B14F-4D97-AF65-F5344CB8AC3E}">
        <p14:creationId xmlns:p14="http://schemas.microsoft.com/office/powerpoint/2010/main" val="4113586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Definicje legalne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Definiowanie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polega na precyzowaniu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znaczenia określonego sformułowania (wytyczeniu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granic lub rozróżnień między jednym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rodzajem rzeczy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innym, zaś język zaznacza to, posługując się oddzielnymi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sformułowaniami).</a:t>
            </a:r>
          </a:p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Definicja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wypowiedź,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która określa sens,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znaczenie definiowanego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wyrazu lub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wyrażenia.</a:t>
            </a:r>
          </a:p>
          <a:p>
            <a:pPr marL="0" indent="0" algn="just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„Szczególnie pamiętać należy o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definiowaniu pojęć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nieostrych (jak «nieletni» czy «małoletni», «osoba najbliższa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»), które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potocznie «jakoś rozumiemy», ale ileż kłopotów powstałoby dla sądu,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gdyby ustawodawca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zezwoliwszy «osobie najbliższej» na uchylenie się od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składania zeznań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charakterze świadka, nie zdefiniował, kogo sąd ma uważać za «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osobę najbliższą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W. Wolter, M. Lipczyńska, </a:t>
            </a: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Elementy logiki. Wykład dla prawników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Warszawa 1980, s. 57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Definicja legalna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każda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definicja, która została sformułowana przez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podmiot tworzący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prawo, umieszczona w tekście prawnym, 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dotyczy wyrażenia występującego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tym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tekście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96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Definicja legalna ma charakter normatywny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jest to nakaz ustawodawcy, nakaz przyjmowania określonego znaczenia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bądź określonej charakterystyki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można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przypisywać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tym samym wyrazom lub wyrażeniom w obrębie jednego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aktu prawnego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innych znaczeń od tego, jakie zostało ustalone przez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prawodawcę 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postaci definicji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legalnej.</a:t>
            </a:r>
          </a:p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Definicje legalne czasem mogą same być przedmiotem wykładni.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Zawarty w art.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115 §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k.k. zwrot «</a:t>
            </a:r>
            <a:r>
              <a:rPr lang="pl-PL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pozostająca we wspólnym pożyciu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określa osobę,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która pozostaje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inną osobą w takiej relacji faktycznej, w której pomiędzy nimi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istnieją jednocześnie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więzi duchowe (emocjonalne), fizyczne oraz gospodarcze (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wspólne gospodarstwo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domowe). Ustalenie istnienia takiej relacji, tj. «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pozostawania we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wspólnym pożyciu», jest możliwe także wtedy, gdy brak określonego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rodzaju więzi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obiektywnie usprawiedliwiony. Odmienność płci osób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pozostających w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takiej relacji nie jest warunkiem uznania ich za pozostających we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wspólnym pożyciu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rozumieniu art. 115 § 11 k.k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.”.</a:t>
            </a:r>
          </a:p>
          <a:p>
            <a:pPr marL="0" indent="0" algn="just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Uchwała SN z 25.02.2016 r., I KZP 20/15, OSNKW 2016, nr 3, poz. 19.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623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Zasięg działania definicji legalnej</a:t>
            </a:r>
            <a:r>
              <a:rPr lang="pl-PL" sz="2400" dirty="0"/>
              <a:t>: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definicja zawarta w akcie prawnym obowiązuje co do zasady jedynie przy interpretacji przepisów tej ustawy;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odesłanie w przepisach danej ustawy do definicji legalnej z innej ustawy;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możliwość korzystania z definicji z innych dziedzin prawa, gdy prawo podatkowe określone wyrażenie stosuje, ale samo go nie definiuje ani nie odsyła do innych ustaw – „obce” definicje nie wiążą w procesie stosowania prawa podatkowego w ogóle, gdy wyraźnie odbiegają treścią od znaczenia potocznego.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22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Katalog reguł/dyrektyw interpretacyjnych:</a:t>
            </a: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1/językowe:</a:t>
            </a:r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b="1" dirty="0" smtClean="0"/>
              <a:t>semantyczne </a:t>
            </a:r>
            <a:r>
              <a:rPr lang="pl-PL" sz="2400" b="1" dirty="0"/>
              <a:t>(</a:t>
            </a:r>
            <a:r>
              <a:rPr lang="pl-PL" sz="2400" dirty="0"/>
              <a:t>odnoszą się do znaczeń terminów i zwrotów prawnych</a:t>
            </a:r>
            <a:r>
              <a:rPr lang="pl-PL" sz="24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 </a:t>
            </a:r>
            <a:r>
              <a:rPr lang="pl-PL" sz="2400" b="1" dirty="0" smtClean="0"/>
              <a:t>syntaktyczne </a:t>
            </a:r>
            <a:r>
              <a:rPr lang="pl-PL" sz="2400" dirty="0"/>
              <a:t>(sens jednostkowej wypowiedzi normatywnej wyodrębnionej jako jednostka redakcyjna w tekście prawnym</a:t>
            </a:r>
            <a:r>
              <a:rPr lang="pl-PL" sz="2400" dirty="0" smtClean="0"/>
              <a:t>)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2/ systemowe:</a:t>
            </a:r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b="1" dirty="0" smtClean="0"/>
              <a:t>systemowo-strukturalne </a:t>
            </a:r>
            <a:r>
              <a:rPr lang="pl-PL" sz="2400" b="1" dirty="0"/>
              <a:t>(</a:t>
            </a:r>
            <a:r>
              <a:rPr lang="pl-PL" sz="2400" dirty="0"/>
              <a:t>odwołanie się do więzi formalnych w systemie prawa</a:t>
            </a:r>
            <a:r>
              <a:rPr lang="pl-PL" sz="24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 </a:t>
            </a:r>
            <a:r>
              <a:rPr lang="pl-PL" sz="2400" b="1" dirty="0" smtClean="0"/>
              <a:t>systemowo-aksjologiczne </a:t>
            </a:r>
            <a:r>
              <a:rPr lang="pl-PL" sz="2400" b="1" dirty="0"/>
              <a:t>(</a:t>
            </a:r>
            <a:r>
              <a:rPr lang="pl-PL" sz="2400" dirty="0"/>
              <a:t>zasady prawa)</a:t>
            </a:r>
          </a:p>
          <a:p>
            <a:pPr marL="0" indent="0">
              <a:buNone/>
            </a:pPr>
            <a:r>
              <a:rPr lang="pl-PL" sz="2400" dirty="0"/>
              <a:t> 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51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Dwa podejścia:</a:t>
            </a:r>
            <a:endParaRPr lang="pl-PL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1/ „przy stosowaniu wykładni językowej pierwszeństwo przyznaje się definicjom legalnym tekstu prawnego. W dalszej kolejności, gdy brak definicji legalnych, należy stosować reguły znaczeniowe języka prawniczego” – np. wyrok </a:t>
            </a:r>
            <a:r>
              <a:rPr lang="pl-PL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NSA z dnia 14 grudnia 2000 r., FSA 2/00, ONSA 2001 ,nr , poz.49.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2/ brak definicji legalnej i brak odesłania do innych przepisów prawa&gt; konieczne zastosowanie wykładni prawa – </a:t>
            </a:r>
            <a:r>
              <a:rPr lang="pl-PL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wyrok NSA z dnia 7 grudnia 2001 r., III SA 2067/00. ONSA 2003, nr 1, poz. 21.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3/</a:t>
            </a:r>
            <a:r>
              <a:rPr lang="pl-PL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dekodowanie znamion typu czynu zabronionego należy rozpocząć od poddania przepisu wykładni językowej, albowiem, zgodnie z naczelną dyrektywą preferencji, interpretator powinien opierać się w pierwszej kolejności na wykładni językowej, odwołując się do </a:t>
            </a:r>
            <a:r>
              <a:rPr lang="pl-PL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języka prawnego, a następnie do języka prawniczego i ogólnego. </a:t>
            </a:r>
            <a:endParaRPr lang="pl-PL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1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smtClean="0"/>
              <a:t>Interpretacja </a:t>
            </a:r>
            <a:r>
              <a:rPr lang="pl-PL" sz="2400" b="1" dirty="0"/>
              <a:t>definicji legalnych: 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pojęcie zdefiniowane przez prawo wiąże podmiot stosujący prawo tak, że uniemożliwia odejście od rezultatów wykładni językowej.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Definicje w ustawie podatkowej nie mogą być rozumiane w znaczeniu wąskim lub szerokim. Należy je przyjmować tak, jak wynika z ich literalnego brzmienia, bez dodatkowych wykładni, skoro w istocie swej wyznaczają one sposób rozumienia i stosowania pojęć ustawowych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</a:p>
          <a:p>
            <a:pPr marL="0" indent="0" algn="just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Wyrok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WSA z dnia 24 lutego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2002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r., III SA/Ol 391/02, ONSA WSA 2005, nr 2, poz. 24.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770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Wzruszenie dyrektywy domniemania języka prawnego (istnieje definicja legalna).</a:t>
            </a:r>
          </a:p>
          <a:p>
            <a:pPr marL="0" indent="0" algn="just">
              <a:buNone/>
            </a:pP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istnieje w systemie prawa wiążące ustalenie znaczenia zwrotów zawartych w normach tego</a:t>
            </a:r>
          </a:p>
          <a:p>
            <a:pPr marL="0" indent="0" algn="just">
              <a:buNone/>
            </a:pP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systemu, to należy używać odpowiednich zwrotów w tym właśnie znaczeniu, chyba że z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interpretowanej normy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oczywistością wynika, że trzeba użyć zwrotu w znaczeniu odmiennym od ustalonego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1547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b="1" dirty="0"/>
              <a:t>uchwała SN z dnia 18 października 2001 r. I KZP 22/01, LEX nr 49127:</a:t>
            </a:r>
            <a:endParaRPr lang="pl-PL" sz="2400" dirty="0"/>
          </a:p>
          <a:p>
            <a:pPr marL="0" indent="0">
              <a:buNone/>
            </a:pPr>
            <a:r>
              <a:rPr lang="pl-PL" sz="2400" dirty="0"/>
              <a:t> 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l-PL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Pierwszeństwo i podstawowe znaczenie w procesie wykładni tekstu prawnego ma niewątpliwie metoda językowa, odwołująca się do reguł znaczeniowych języka potocznego. Z założenia racjonalności ustawodawcy wyprowadzana jest zasada, że jeśli przepis jednoznacznie formułuje normę postępowania, to tak właśnie należy dany przepis rozumieć. Jeśli zaś dyrektywy wykładni językowej nie pozwalają z danego tekstu prawnego wyinterpretować jednoznacznej treści normy, trzeba wybrać jedno z zazwyczaj kilku dopuszczalnych językowo znaczeń tekstu, odwołując się wówczas do aksjologicznej racjonalności ustawodawcy oraz kierując się systemowymi bądź funkcjonalnymi regułami wykładni </a:t>
            </a:r>
            <a:r>
              <a:rPr lang="pl-PL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prawa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endParaRPr lang="pl-PL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Sąd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Najwyższy powołał się w tym zakresie na: J. Wróblewski,  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Sądowe stosowanie prawa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Warszawa 1972, s. 123 i n.; L. Morawski, 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Wstęp do prawoznawstwa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Toruń 1997, s. 151; A.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Redelbach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Wronkowska, Z. Ziembiński,  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Zarys teorii państwa i prawa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Warszawa 1992, s. 203 i n.</a:t>
            </a:r>
          </a:p>
          <a:p>
            <a:pPr marL="0" indent="0" algn="just">
              <a:buNone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63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Interpretatorowi wolno jest odstąpić od sensu językowego przepisu: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b="1" dirty="0" smtClean="0"/>
              <a:t> 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przypadku gdy sens językowy jest ewidentnie sprzeczny z fundamentalnymi wartościami konstytucyjnymi, a z istotnych powodów uchylenie przepisu byłoby w danym momencie niemożliwe lub niecelowe</a:t>
            </a:r>
            <a:r>
              <a:rPr lang="pl-PL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przypadku gdy wykładnia językowa prowadzi do rozstrzygnięcia, które w świetle powszechnie akceptowanych wartości musi być uznane za rażąco niesłuszne, niesprawiedliwe, nieracjonalne lub niweczące ratio legis interpretowanego przepisu</a:t>
            </a:r>
            <a:r>
              <a:rPr lang="pl-PL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sytuacji gdy wykładnia językowa prowadzi </a:t>
            </a:r>
            <a:r>
              <a:rPr lang="pl-PL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 absurdum</a:t>
            </a:r>
            <a:r>
              <a:rPr lang="pl-PL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sytuacji oczywistego błędu legislacyjnego" </a:t>
            </a:r>
          </a:p>
          <a:p>
            <a:pPr marL="0" indent="0" algn="just">
              <a:buNone/>
            </a:pPr>
            <a:r>
              <a:rPr lang="pl-PL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070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Dopuszczalna jest zarówno wykładnia rozszerzająca, jak i zwężająca w sytuacji, gdy jest to konieczne, aby zapewnić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zgodność norm hierarchicznie niższych z normami hierarchicznie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wyższymi.</a:t>
            </a:r>
          </a:p>
          <a:p>
            <a:pPr marL="0" indent="0" algn="just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uchwała SN, III CZP 8/03 z dnia 25 kwietnia 2003 r.). </a:t>
            </a: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Podobnie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uzasadnione jest zastosowanie wykładni rozszerzającej lub zwężającej po to, by uzgodnić normy naszego prawa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prawem międzynarodowym lub unijnym.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780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3/ celowościowe/funkcjonalne:</a:t>
            </a:r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cel </a:t>
            </a:r>
            <a:r>
              <a:rPr lang="pl-PL" sz="2400" dirty="0"/>
              <a:t>prawodawcy z momentu ustanawiania przepisu prawnego (wykładnia historyczna, statyczna</a:t>
            </a:r>
            <a:r>
              <a:rPr lang="pl-PL" sz="24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 </a:t>
            </a:r>
            <a:r>
              <a:rPr lang="pl-PL" sz="2400" dirty="0" smtClean="0"/>
              <a:t>potencjalny </a:t>
            </a:r>
            <a:r>
              <a:rPr lang="pl-PL" sz="2400" dirty="0"/>
              <a:t>cel aktualnego prawodawcy (wykładnia dynamiczna)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b="1" dirty="0" smtClean="0"/>
              <a:t>4</a:t>
            </a:r>
            <a:r>
              <a:rPr lang="pl-PL" sz="2400" b="1" dirty="0"/>
              <a:t>/ aksjologii otwartej – odwołanie się do generalnych klauzul odsyłających.</a:t>
            </a:r>
            <a:endParaRPr lang="pl-PL" sz="2400" dirty="0"/>
          </a:p>
          <a:p>
            <a:endParaRPr lang="pl-PL" sz="2400" b="1" dirty="0" smtClean="0"/>
          </a:p>
          <a:p>
            <a:pPr marL="0" indent="0">
              <a:buNone/>
            </a:pPr>
            <a:r>
              <a:rPr lang="pl-PL" sz="2400" b="1" dirty="0"/>
              <a:t> </a:t>
            </a:r>
            <a:endParaRPr lang="pl-PL" sz="2400" dirty="0"/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358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Cechy wykładni operatywnej (praktycznej)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decyzyjność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 związek ustaleń interpretacyjnych (wykładni) z procesem podejmowania (wydawania) decyzji prawnej (wyroku sądowego, decyzji administracyjnej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równoległość ustaleń stany faktycznego sprawy i stanu prawnego sprawy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sytuacyjność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 związek ustaleń interpretacyjnych(wykładni) z konkretnym stanem faktycznym, którego skutki prawne należy ustalić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ustalenie normatywnej podstawy decyzji prawnej i jej przekształcenie w treść konkretnej decyzji prawnej (wydanie normy indywidualnej i konkretnej)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normatywna podstawa decyzji prawnej:</a:t>
            </a:r>
          </a:p>
          <a:p>
            <a:pPr marL="0" indent="0" algn="just">
              <a:buNone/>
            </a:pP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norma kompetencyjna;</a:t>
            </a:r>
          </a:p>
          <a:p>
            <a:pPr marL="0" indent="0" algn="just">
              <a:buNone/>
            </a:pP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normy proceduralne;</a:t>
            </a:r>
          </a:p>
          <a:p>
            <a:pPr marL="0" indent="0" algn="just">
              <a:buNone/>
            </a:pP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ormy prawa  materialnego (kwalifikacja stanu faktycznego i prawne konsekwencje tej kwalifikacji).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uzasadnienie decyzji interpretacyjnej jako części decyzji stosowania prawa.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778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Fazy (etapy) wykładni operatywnej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just">
              <a:buAutoNum type="arabicPeriod"/>
            </a:pPr>
            <a:r>
              <a:rPr lang="pl-PL" b="1" dirty="0" smtClean="0"/>
              <a:t>Faza </a:t>
            </a:r>
            <a:r>
              <a:rPr lang="pl-PL" b="1" dirty="0"/>
              <a:t>intuicji wstępnej: </a:t>
            </a:r>
            <a:endParaRPr lang="pl-PL" b="1" dirty="0" smtClean="0"/>
          </a:p>
          <a:p>
            <a:pPr marL="0" lvl="0" indent="0" algn="just">
              <a:buNone/>
            </a:pPr>
            <a:r>
              <a:rPr lang="pl-PL" dirty="0" smtClean="0"/>
              <a:t>pierwszy </a:t>
            </a:r>
            <a:r>
              <a:rPr lang="pl-PL" dirty="0"/>
              <a:t>kontakt z materiałem decyzji (opis stanu faktycznego, treść wniosku, pozwu)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czy </a:t>
            </a:r>
            <a:r>
              <a:rPr lang="pl-PL" dirty="0"/>
              <a:t>mamy do czynienia z problemem prawnym? </a:t>
            </a: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czy </a:t>
            </a:r>
            <a:r>
              <a:rPr lang="pl-PL" dirty="0"/>
              <a:t>jest to przypadek, dla którego istnieje ustalona linia orzecznicza</a:t>
            </a:r>
            <a:r>
              <a:rPr lang="pl-PL" dirty="0" smtClean="0"/>
              <a:t>?</a:t>
            </a:r>
          </a:p>
          <a:p>
            <a:pPr marL="0" indent="0" algn="just">
              <a:buNone/>
            </a:pPr>
            <a:endParaRPr lang="pl-PL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czy </a:t>
            </a:r>
            <a:r>
              <a:rPr lang="pl-PL" dirty="0"/>
              <a:t>konieczne będą ustalenia interpretacyjne?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117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2. Ustalenia walidacyjne: </a:t>
            </a:r>
            <a:endParaRPr lang="pl-PL" sz="2400" dirty="0"/>
          </a:p>
          <a:p>
            <a:pPr marL="0" indent="0" algn="just">
              <a:buNone/>
            </a:pPr>
            <a:r>
              <a:rPr lang="pl-PL" dirty="0"/>
              <a:t>poszukiwanie źródeł rekonstrukcji normy prawnej do zastosowania – punkt wyjścia przepisy prawne.</a:t>
            </a:r>
            <a:endParaRPr lang="pl-PL" sz="2400" dirty="0"/>
          </a:p>
          <a:p>
            <a:pPr marL="0" indent="0">
              <a:buNone/>
            </a:pPr>
            <a:r>
              <a:rPr lang="pl-PL" b="1" dirty="0"/>
              <a:t>                                                        ↓</a:t>
            </a:r>
            <a:endParaRPr lang="pl-PL" sz="2400" dirty="0"/>
          </a:p>
          <a:p>
            <a:pPr lvl="2"/>
            <a:r>
              <a:rPr lang="pl-PL" b="1" dirty="0"/>
              <a:t>rekonstrukcja normy sankcjonowanej (podstawa kwalifikacji prawnej ustalonego stanu faktycznego)</a:t>
            </a:r>
            <a:endParaRPr lang="pl-PL" sz="1800" dirty="0"/>
          </a:p>
          <a:p>
            <a:pPr lvl="2"/>
            <a:r>
              <a:rPr lang="pl-PL" b="1" dirty="0"/>
              <a:t>rekonstrukcja normy sankcjonującej</a:t>
            </a:r>
            <a:endParaRPr lang="pl-PL" sz="1800" dirty="0"/>
          </a:p>
          <a:p>
            <a:pPr lvl="2"/>
            <a:r>
              <a:rPr lang="pl-PL" b="1" dirty="0"/>
              <a:t>rekonstrukcja norm </a:t>
            </a:r>
            <a:r>
              <a:rPr lang="pl-PL" b="1" dirty="0" smtClean="0"/>
              <a:t>proceduralnych</a:t>
            </a:r>
            <a:endParaRPr lang="pl-PL" sz="1800" dirty="0"/>
          </a:p>
          <a:p>
            <a:pPr marL="0" indent="0" algn="just">
              <a:buNone/>
            </a:pPr>
            <a:r>
              <a:rPr lang="pl-PL" b="1" dirty="0"/>
              <a:t> 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Źródła: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przepisy prawa stanowionego;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kryteria otwarte (odesłanie do aksjologii, klauzule generalne);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inne decyzje stosowania prawa (precedensy).</a:t>
            </a:r>
            <a:endParaRPr lang="pl-PL" sz="2000" dirty="0"/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021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/>
              <a:t>Interpretator powinien znać:</a:t>
            </a:r>
            <a:br>
              <a:rPr lang="pl-PL" sz="2800" b="1" dirty="0"/>
            </a:b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2000" y="1902898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/>
              <a:t>1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metody zapisywania/kodowania normy prawnej w przepisach prawa (rozczłonkowanie syntaktyczne i treściowe, rola przepisów zrębowych i uzupełniających, kondensacja);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sposoby ustalania znaczenia spójników, przecinków i innych znaków w przepisach prawnych;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 metodę rekonstrukcji norm z przepisów;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4/ sposoby formułowania definicji legalnych;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5/ metody określania relacji pomiędzy prawem krajowym, europejskim i unijnym;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6/ sposoby rozwiązywania problemów walidacyjnych: reguły kolizyjne i reguły inferencyjne.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70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pl-PL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Wykładnia derywacyjna – wykładnia sensu stricto: </a:t>
            </a:r>
            <a:endParaRPr lang="pl-PL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ustalanie znaczenia poszczególnych zwrotów prawnych (klaryfikacja znaczeń) – wykładnia językowa</a:t>
            </a:r>
            <a:endParaRPr lang="pl-PL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wybór znaczenia językowego najbardziej zgodnego z zasadami prawa – wykładnia systemowa jako weryfikacja znaczeń językowych</a:t>
            </a:r>
            <a:endParaRPr lang="pl-PL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rekonstrukcja pełnej normy prawnej z różnych aktów prawnych lub/i precedensów</a:t>
            </a:r>
            <a:endParaRPr lang="pl-PL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411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Zasady </a:t>
            </a:r>
            <a:r>
              <a:rPr lang="pl-PL" b="1" dirty="0"/>
              <a:t>ogólne</a:t>
            </a:r>
            <a:r>
              <a:rPr lang="pl-PL" b="1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 niezbędność wykładni semantycznej przy ustalaniu znaczenia poszczególnych zwrotów normy 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prawnej: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rozpoczynanie klaryfikacji od ustalania znaczenia językowego interpretowanych zwrotów;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 ewentualna konieczność posłużenia się dyrektywami interpretacyjnymi innych wykładni.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1951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1826</Words>
  <Application>Microsoft Office PowerPoint</Application>
  <PresentationFormat>Panoramiczny</PresentationFormat>
  <Paragraphs>150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Motyw pakietu Office</vt:lpstr>
      <vt:lpstr>WPROWADZENIE DO INTERPRETACJI PRAWNICZEJ </vt:lpstr>
      <vt:lpstr>Katalog reguł/dyrektyw interpretacyjnych: </vt:lpstr>
      <vt:lpstr>Prezentacja programu PowerPoint</vt:lpstr>
      <vt:lpstr>Cechy wykładni operatywnej (praktycznej)</vt:lpstr>
      <vt:lpstr>Fazy (etapy) wykładni operatywnej</vt:lpstr>
      <vt:lpstr>Prezentacja programu PowerPoint</vt:lpstr>
      <vt:lpstr>Interpretator powinien znać: </vt:lpstr>
      <vt:lpstr>Prezentacja programu PowerPoint</vt:lpstr>
      <vt:lpstr>Prezentacja programu PowerPoint</vt:lpstr>
      <vt:lpstr>Wykładnia językowa</vt:lpstr>
      <vt:lpstr>Dyrektywa domniemania języka potocznego w stosunku do uniwersalnego języka prawnego.</vt:lpstr>
      <vt:lpstr>Prezentacja programu PowerPoint</vt:lpstr>
      <vt:lpstr>Prezentacja programu PowerPoint</vt:lpstr>
      <vt:lpstr>Prezentacja programu PowerPoint</vt:lpstr>
      <vt:lpstr>Źródła ustalania znaczenia podstawowego</vt:lpstr>
      <vt:lpstr>Definicje legalne</vt:lpstr>
      <vt:lpstr>Definicje legalne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Interpretatorowi wolno jest odstąpić od sensu językowego przepisu:  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WPROWADZENIE DO INTERPRETACJI PRAWNICZEJ</dc:title>
  <dc:creator>slawek</dc:creator>
  <cp:lastModifiedBy>User</cp:lastModifiedBy>
  <cp:revision>15</cp:revision>
  <dcterms:created xsi:type="dcterms:W3CDTF">2018-03-17T09:07:46Z</dcterms:created>
  <dcterms:modified xsi:type="dcterms:W3CDTF">2022-03-13T17:34:06Z</dcterms:modified>
</cp:coreProperties>
</file>