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75" r:id="rId2"/>
    <p:sldId id="334" r:id="rId3"/>
    <p:sldId id="335" r:id="rId4"/>
    <p:sldId id="336" r:id="rId5"/>
    <p:sldId id="337" r:id="rId6"/>
    <p:sldId id="372" r:id="rId7"/>
    <p:sldId id="355" r:id="rId8"/>
    <p:sldId id="369" r:id="rId9"/>
    <p:sldId id="350" r:id="rId10"/>
    <p:sldId id="373" r:id="rId11"/>
    <p:sldId id="356" r:id="rId12"/>
    <p:sldId id="359" r:id="rId13"/>
    <p:sldId id="360" r:id="rId14"/>
    <p:sldId id="357" r:id="rId15"/>
    <p:sldId id="358" r:id="rId16"/>
    <p:sldId id="361" r:id="rId17"/>
    <p:sldId id="362" r:id="rId18"/>
    <p:sldId id="368" r:id="rId19"/>
    <p:sldId id="370" r:id="rId20"/>
    <p:sldId id="371" r:id="rId21"/>
    <p:sldId id="365" r:id="rId22"/>
    <p:sldId id="363" r:id="rId23"/>
    <p:sldId id="364" r:id="rId24"/>
    <p:sldId id="374" r:id="rId25"/>
    <p:sldId id="341" r:id="rId26"/>
    <p:sldId id="338" r:id="rId27"/>
    <p:sldId id="339" r:id="rId28"/>
    <p:sldId id="348" r:id="rId29"/>
    <p:sldId id="344" r:id="rId30"/>
    <p:sldId id="323" r:id="rId31"/>
    <p:sldId id="324" r:id="rId32"/>
    <p:sldId id="330" r:id="rId33"/>
    <p:sldId id="270" r:id="rId34"/>
    <p:sldId id="272" r:id="rId35"/>
    <p:sldId id="345" r:id="rId3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BBB625C3-8D1A-4D03-BB75-B85F142B3F38}">
          <p14:sldIdLst>
            <p14:sldId id="375"/>
            <p14:sldId id="334"/>
            <p14:sldId id="335"/>
            <p14:sldId id="336"/>
            <p14:sldId id="337"/>
            <p14:sldId id="372"/>
            <p14:sldId id="355"/>
            <p14:sldId id="369"/>
            <p14:sldId id="350"/>
            <p14:sldId id="373"/>
            <p14:sldId id="356"/>
            <p14:sldId id="359"/>
            <p14:sldId id="360"/>
            <p14:sldId id="357"/>
            <p14:sldId id="358"/>
            <p14:sldId id="361"/>
            <p14:sldId id="362"/>
            <p14:sldId id="368"/>
            <p14:sldId id="370"/>
            <p14:sldId id="371"/>
            <p14:sldId id="365"/>
            <p14:sldId id="363"/>
            <p14:sldId id="364"/>
            <p14:sldId id="374"/>
            <p14:sldId id="341"/>
            <p14:sldId id="338"/>
            <p14:sldId id="339"/>
            <p14:sldId id="348"/>
            <p14:sldId id="344"/>
            <p14:sldId id="323"/>
            <p14:sldId id="324"/>
            <p14:sldId id="330"/>
            <p14:sldId id="270"/>
            <p14:sldId id="272"/>
          </p14:sldIdLst>
        </p14:section>
        <p14:section name="Sekcja bez tytułu" id="{8DD6D286-2025-41B9-A3CF-2BD7EFF44FEF}">
          <p14:sldIdLst>
            <p14:sldId id="34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66475" autoAdjust="0"/>
  </p:normalViewPr>
  <p:slideViewPr>
    <p:cSldViewPr>
      <p:cViewPr>
        <p:scale>
          <a:sx n="49" d="100"/>
          <a:sy n="49" d="100"/>
        </p:scale>
        <p:origin x="-19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2" d="100"/>
        <a:sy n="142" d="100"/>
      </p:scale>
      <p:origin x="0" y="1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EB68D-7290-4A93-BD9B-B8A89FC87A70}" type="datetimeFigureOut">
              <a:rPr lang="pl-PL" smtClean="0"/>
              <a:t>2019-04-11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0BAAF-7499-4438-B32E-13C39A4CDD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2513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0" dirty="0" smtClean="0"/>
              <a:t>Preambuła do Konstytucji </a:t>
            </a:r>
          </a:p>
          <a:p>
            <a:r>
              <a:rPr lang="pl-PL" b="0" dirty="0" smtClean="0"/>
              <a:t>– prawa podstawowe oparte na poszanowaniu wolności i sprawiedliwości, współdziałaniu władz, dialogu społecznym oraz na zasadzie pomocniczości umacniającej uprawnienia obywateli i ich wspólnot.  (Prawo Europejskie Art. 5 TUE) </a:t>
            </a:r>
          </a:p>
          <a:p>
            <a:r>
              <a:rPr lang="pl-PL" b="0" dirty="0" smtClean="0"/>
              <a:t>Na konstytucję składają się "normy, zasady i wartości", jest więc ona czymś więcej niż tylko zbiorem przepisów.</a:t>
            </a:r>
          </a:p>
          <a:p>
            <a:r>
              <a:rPr lang="pl-PL" b="0" dirty="0" smtClean="0"/>
              <a:t>Konstytucja jest najwyższym aktem normatywnym powszechnie obowiązującym w państwie. Stanowi </a:t>
            </a:r>
            <a:r>
              <a:rPr lang="pl-PL" b="1" dirty="0" smtClean="0"/>
              <a:t>podstawę kompetencyjną systemu prawa, jest fundamentem porządku prawnego oraz wyznacza jego podstawy aksjologiczne i treściowe</a:t>
            </a:r>
            <a:r>
              <a:rPr lang="pl-PL" b="0" dirty="0" smtClean="0"/>
              <a:t>. </a:t>
            </a:r>
            <a:r>
              <a:rPr lang="pl-PL" b="0" u="sng" dirty="0" smtClean="0"/>
              <a:t>Formułuje system wartości, na którym opiera się porządek prawny w państwie, a wyrażone w niej prawnie wiążące zasady prawa wyznaczają kierunek tworzenia </a:t>
            </a:r>
            <a:r>
              <a:rPr lang="pl-PL" b="0" dirty="0" smtClean="0"/>
              <a:t>i stosowania prawa</a:t>
            </a:r>
          </a:p>
          <a:p>
            <a:r>
              <a:rPr lang="pl-PL" b="1" dirty="0" smtClean="0"/>
              <a:t>Wśród norm materialnych konstytucji </a:t>
            </a:r>
            <a:r>
              <a:rPr lang="pl-PL" b="0" dirty="0" smtClean="0"/>
              <a:t>wyróżnia się zasady konstytucyjne, które są sformułowane w sposób bardzo ogólny. Określają one bowiem podstawowe rozstrzygnięcia ustrojowe i tym samym wyrażają tożsamość ustrojową państwa. </a:t>
            </a:r>
          </a:p>
          <a:p>
            <a:r>
              <a:rPr lang="pl-PL" b="0" dirty="0" smtClean="0"/>
              <a:t>Rozstrzygnięcia te zwykle określają </a:t>
            </a:r>
            <a:r>
              <a:rPr lang="pl-PL" b="0" u="sng" dirty="0" smtClean="0"/>
              <a:t>formę państwa, zawierają ustalenia umożliwiające bardziej precyzyjne zidentyfikowanie ustroju państwa, charakteryzują system prawa, odnoszą się do systemu ochrony konstytucji, wolności i praw jednostki</a:t>
            </a:r>
            <a:r>
              <a:rPr lang="pl-PL" b="0" dirty="0" smtClean="0"/>
              <a:t>.</a:t>
            </a:r>
          </a:p>
          <a:p>
            <a:r>
              <a:rPr lang="pl-PL" b="0" dirty="0" smtClean="0"/>
              <a:t>Zasady wskazują również na związek konstytucji z normami prawa naturalnego czy z zasadami prawa międzynarodowego.</a:t>
            </a:r>
          </a:p>
          <a:p>
            <a:r>
              <a:rPr lang="pl-PL" b="0" dirty="0" smtClean="0"/>
              <a:t>W ujęciu teorii państwa i prawa "zasada" jest pojęciem szerszym - bardziej ogólnym - i stanowi normę nakazującą realizację pewnego stanu rzeczy w możliwie najwyższym stopniu z uwagi na prawne i faktyczne możliwości.299 J. </a:t>
            </a:r>
          </a:p>
          <a:p>
            <a:r>
              <a:rPr lang="pl-PL" b="0" dirty="0" smtClean="0"/>
              <a:t>Wróblewski przyjął, że zasadami prawa są normy (lub konsekwencje "logiczne" grupy norm), które należą do systemu prawa i </a:t>
            </a:r>
            <a:r>
              <a:rPr lang="pl-PL" b="1" dirty="0" smtClean="0"/>
              <a:t>które odróżniają się od pozostałych tym, że mają jakąś szczególną doniosłość, </a:t>
            </a:r>
            <a:r>
              <a:rPr lang="pl-PL" b="0" dirty="0" smtClean="0"/>
              <a:t>posiadają zasadniczy charakter. </a:t>
            </a:r>
          </a:p>
          <a:p>
            <a:r>
              <a:rPr lang="pl-PL" b="1" dirty="0" smtClean="0"/>
              <a:t>"Zasadniczość" </a:t>
            </a:r>
            <a:r>
              <a:rPr lang="pl-PL" b="0" dirty="0" smtClean="0"/>
              <a:t>jest przypisywana normom prawnym na podstawie jednego z czterech kryteriów:</a:t>
            </a:r>
            <a:r>
              <a:rPr lang="pl-PL" b="0" baseline="0" dirty="0" smtClean="0"/>
              <a:t> </a:t>
            </a:r>
            <a:r>
              <a:rPr lang="pl-PL" b="0" dirty="0" smtClean="0"/>
              <a:t>1) kryterium hierarchicznej nadrzędności norm;</a:t>
            </a:r>
          </a:p>
          <a:p>
            <a:r>
              <a:rPr lang="pl-PL" b="0" dirty="0" smtClean="0"/>
              <a:t>2) kryterium nadrzędności treściowej danej normy w stosunku do innych (jako normę zasadniczą traktuje się taką normę, która stanowi rację dla całej grupy norm);</a:t>
            </a:r>
            <a:r>
              <a:rPr lang="pl-PL" b="0" baseline="0" dirty="0" smtClean="0"/>
              <a:t> </a:t>
            </a:r>
            <a:r>
              <a:rPr lang="pl-PL" b="0" dirty="0" smtClean="0"/>
              <a:t>3) kryterium szczególnej roli spełnianej przez daną normę w ramach konstrukcji jakieś instytucji prawnej;</a:t>
            </a:r>
            <a:r>
              <a:rPr lang="pl-PL" b="0" baseline="0" dirty="0" smtClean="0"/>
              <a:t> </a:t>
            </a:r>
            <a:r>
              <a:rPr lang="pl-PL" b="0" dirty="0" smtClean="0"/>
              <a:t>4) kryterium funkcjonalne, czyli kryterium doniosłości danej normy.</a:t>
            </a:r>
          </a:p>
          <a:p>
            <a:r>
              <a:rPr lang="pl-PL" b="1" dirty="0" smtClean="0"/>
              <a:t>Pojęcie zasady konstytucyjnej </a:t>
            </a:r>
            <a:r>
              <a:rPr lang="pl-PL" b="0" dirty="0" smtClean="0"/>
              <a:t>nie zostało zdefiniowane jednoznacznie przez polską doktrynę prawa konstytucyjnego. Z jednej strony wprost uznaje się wszystkie normy konstytucyjne za zasady konstytucyjne, z drugiej zaś - traktuje się jako zasady tylko niektóre z norm konstytucyjnych.</a:t>
            </a:r>
          </a:p>
          <a:p>
            <a:r>
              <a:rPr lang="pl-PL" b="1" dirty="0" smtClean="0"/>
              <a:t>Zasada pomocniczości </a:t>
            </a:r>
            <a:r>
              <a:rPr lang="pl-PL" dirty="0" smtClean="0"/>
              <a:t>– wyższy org. przejmuje zadania gdy niższa</a:t>
            </a:r>
            <a:r>
              <a:rPr lang="pl-PL" baseline="0" dirty="0" smtClean="0"/>
              <a:t> nie jest w stanie zaspokoić potrzeb jej członków</a:t>
            </a:r>
          </a:p>
          <a:p>
            <a:r>
              <a:rPr lang="pl-PL" baseline="0" dirty="0" smtClean="0"/>
              <a:t>Na gruncie życia gospodarczego – Inicjatywa gospodarcza w rękach obywateli, wolność gospodarcza, wolność wyboru, wykonywania zawodu, ochrona własności, zabezpieczenie przed ingerencją państwa w procesy gospodarcze, państwo włącza się gdy jest to konieczne dla zabezpieczenia interesu publicznego </a:t>
            </a:r>
          </a:p>
          <a:p>
            <a:r>
              <a:rPr lang="pl-PL" b="1" dirty="0" smtClean="0"/>
              <a:t>Zasada wolności gospodarczej:</a:t>
            </a:r>
          </a:p>
          <a:p>
            <a:r>
              <a:rPr lang="pl-PL" dirty="0" smtClean="0"/>
              <a:t>-Po pierwsze, wyznaczać powinna kierunek działań prawodawczych. </a:t>
            </a:r>
            <a:r>
              <a:rPr lang="pl-PL" baseline="0" dirty="0" smtClean="0"/>
              <a:t> </a:t>
            </a:r>
            <a:r>
              <a:rPr lang="pl-PL" dirty="0" smtClean="0"/>
              <a:t>Po drugie, ukierunkowuje proces interpretacji przepisów prawnych. </a:t>
            </a:r>
          </a:p>
          <a:p>
            <a:r>
              <a:rPr lang="pl-PL" dirty="0" smtClean="0"/>
              <a:t>Po trzecie, wskazuje na sposób czynienia użytku z praw przysługujących danym podmiotom. </a:t>
            </a:r>
          </a:p>
          <a:p>
            <a:r>
              <a:rPr lang="pl-PL" b="1" dirty="0" smtClean="0"/>
              <a:t>Winna być rozumiana jako nakaz zapewnienia jak największej swobody działalności gospodarczej, skierowany do organów stanowiących i stosujących prawo. Jest to zasada wyrażająca gwarancję gospodarki wolnorynkowej, powoływana w opozycji do polityki interwencjonizmu gospodarczego władzy państwowej</a:t>
            </a:r>
            <a:r>
              <a:rPr lang="pl-PL" dirty="0" smtClean="0"/>
              <a:t>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A3652-3C8A-474B-B4DE-A03F6FAE5D8C}" type="slidenum">
              <a:rPr lang="pl-PL" smtClean="0">
                <a:solidFill>
                  <a:prstClr val="black"/>
                </a:solidFill>
              </a:rPr>
              <a:pPr/>
              <a:t>1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800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0BAAF-7499-4438-B32E-13C39A4CDDA5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6009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dirty="0" smtClean="0"/>
              <a:t>ustalony na dany rok sprawozdawczy (kalendarzowy) i ogłoszony w rozporządzeniu Rady Ministrów w sprawie badań statystycznych statystyki publicznej. Progi statystyczne są ustalone odrębnie dla przywozu i odrębnie dla wywozu towarów. Pierwszy poziom progów to tzw. progi podstawowe.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0BAAF-7499-4438-B32E-13C39A4CDDA5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526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dirty="0" smtClean="0"/>
              <a:t>ustalony na dany rok sprawozdawczy (kalendarzowy) i ogłoszony w rozporządzeniu Rady Ministrów w sprawie badań statystycznych statystyki publicznej. Progi statystyczne są ustalone odrębnie dla przywozu i odrębnie dla wywozu towarów. Pierwszy poziom progów to tzw. progi podstawowe.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0BAAF-7499-4438-B32E-13C39A4CDDA5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4899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0BAAF-7499-4438-B32E-13C39A4CDDA5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8911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0BAAF-7499-4438-B32E-13C39A4CDDA5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6200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0BAAF-7499-4438-B32E-13C39A4CDDA5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8727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0BAAF-7499-4438-B32E-13C39A4CDDA5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8606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Rozkład zadań kontrolnych NIK w ramach tych funkcji przedstawia rysunek 2, s. 13. Naj-więcej kontroli, według tego podziału, </a:t>
            </a:r>
            <a:r>
              <a:rPr lang="pl-PL" dirty="0" err="1" smtClean="0"/>
              <a:t>konzaplanowano</a:t>
            </a:r>
            <a:r>
              <a:rPr lang="pl-PL" dirty="0" smtClean="0"/>
              <a:t> w ramach funkcji: działalność ogólnopaństwowa, sprawy gospodarcze, zdrowie, ochrona środowiska oraz bezpieczeństwo i porządek publiczny.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0BAAF-7499-4438-B32E-13C39A4CDDA5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9344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D481-5C2A-4ED2-8C0A-B6E3AAC9AA77}" type="datetimeFigureOut">
              <a:rPr lang="pl-PL" smtClean="0"/>
              <a:t>2019-04-11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53733-D40D-4444-8EFD-57FDE69339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1634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D481-5C2A-4ED2-8C0A-B6E3AAC9AA77}" type="datetimeFigureOut">
              <a:rPr lang="pl-PL" smtClean="0"/>
              <a:t>2019-04-11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53733-D40D-4444-8EFD-57FDE69339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4770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D481-5C2A-4ED2-8C0A-B6E3AAC9AA77}" type="datetimeFigureOut">
              <a:rPr lang="pl-PL" smtClean="0"/>
              <a:t>2019-04-11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53733-D40D-4444-8EFD-57FDE69339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8803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D481-5C2A-4ED2-8C0A-B6E3AAC9AA77}" type="datetimeFigureOut">
              <a:rPr lang="pl-PL" smtClean="0"/>
              <a:t>2019-04-11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53733-D40D-4444-8EFD-57FDE69339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9262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D481-5C2A-4ED2-8C0A-B6E3AAC9AA77}" type="datetimeFigureOut">
              <a:rPr lang="pl-PL" smtClean="0"/>
              <a:t>2019-04-11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53733-D40D-4444-8EFD-57FDE69339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1536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D481-5C2A-4ED2-8C0A-B6E3AAC9AA77}" type="datetimeFigureOut">
              <a:rPr lang="pl-PL" smtClean="0"/>
              <a:t>2019-04-11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53733-D40D-4444-8EFD-57FDE69339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5454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D481-5C2A-4ED2-8C0A-B6E3AAC9AA77}" type="datetimeFigureOut">
              <a:rPr lang="pl-PL" smtClean="0"/>
              <a:t>2019-04-11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53733-D40D-4444-8EFD-57FDE69339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5151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D481-5C2A-4ED2-8C0A-B6E3AAC9AA77}" type="datetimeFigureOut">
              <a:rPr lang="pl-PL" smtClean="0"/>
              <a:t>2019-04-11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53733-D40D-4444-8EFD-57FDE69339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1513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D481-5C2A-4ED2-8C0A-B6E3AAC9AA77}" type="datetimeFigureOut">
              <a:rPr lang="pl-PL" smtClean="0"/>
              <a:t>2019-04-11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53733-D40D-4444-8EFD-57FDE69339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6246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D481-5C2A-4ED2-8C0A-B6E3AAC9AA77}" type="datetimeFigureOut">
              <a:rPr lang="pl-PL" smtClean="0"/>
              <a:t>2019-04-11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53733-D40D-4444-8EFD-57FDE69339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5067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D481-5C2A-4ED2-8C0A-B6E3AAC9AA77}" type="datetimeFigureOut">
              <a:rPr lang="pl-PL" smtClean="0"/>
              <a:t>2019-04-11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53733-D40D-4444-8EFD-57FDE69339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0508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BD481-5C2A-4ED2-8C0A-B6E3AAC9AA77}" type="datetimeFigureOut">
              <a:rPr lang="pl-PL" smtClean="0"/>
              <a:t>2019-04-11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53733-D40D-4444-8EFD-57FDE69339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9750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arolina.liberadzka@google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pl/web/przedsiebiorczosc-technologia/ulatwienia-dla-firm" TargetMode="External"/><Relationship Id="rId2" Type="http://schemas.openxmlformats.org/officeDocument/2006/relationships/hyperlink" Target="https://www.bfg.pl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9552" y="1658665"/>
            <a:ext cx="8424936" cy="5544616"/>
          </a:xfrm>
        </p:spPr>
        <p:txBody>
          <a:bodyPr>
            <a:normAutofit/>
          </a:bodyPr>
          <a:lstStyle/>
          <a:p>
            <a:pPr algn="l"/>
            <a:r>
              <a:rPr lang="pl-PL" sz="3600" b="1" dirty="0" smtClean="0">
                <a:solidFill>
                  <a:schemeClr val="tx1"/>
                </a:solidFill>
              </a:rPr>
              <a:t>Przygotowała:</a:t>
            </a:r>
          </a:p>
          <a:p>
            <a:pPr algn="l"/>
            <a:r>
              <a:rPr lang="pl-PL" sz="3600" b="1" dirty="0" smtClean="0">
                <a:solidFill>
                  <a:schemeClr val="tx1"/>
                </a:solidFill>
              </a:rPr>
              <a:t>mgr </a:t>
            </a:r>
            <a:r>
              <a:rPr lang="pl-PL" sz="3600" b="1">
                <a:solidFill>
                  <a:schemeClr val="tx1"/>
                </a:solidFill>
              </a:rPr>
              <a:t>Karolina </a:t>
            </a:r>
            <a:r>
              <a:rPr lang="pl-PL" sz="3600" b="1" smtClean="0">
                <a:solidFill>
                  <a:schemeClr val="tx1"/>
                </a:solidFill>
              </a:rPr>
              <a:t>Liberadzka-</a:t>
            </a:r>
            <a:r>
              <a:rPr lang="pl-PL" sz="3600" b="1" dirty="0" err="1" smtClean="0">
                <a:solidFill>
                  <a:schemeClr val="tx1"/>
                </a:solidFill>
              </a:rPr>
              <a:t>Czubowska</a:t>
            </a:r>
            <a:endParaRPr lang="pl-PL" sz="3600" b="1" dirty="0" smtClean="0">
              <a:solidFill>
                <a:schemeClr val="tx1"/>
              </a:solidFill>
            </a:endParaRPr>
          </a:p>
          <a:p>
            <a:pPr algn="l"/>
            <a:endParaRPr lang="pl-PL" sz="3600" b="1" dirty="0">
              <a:solidFill>
                <a:schemeClr val="tx1"/>
              </a:solidFill>
            </a:endParaRPr>
          </a:p>
          <a:p>
            <a:pPr algn="l"/>
            <a:r>
              <a:rPr lang="pl-PL" sz="3600" b="1" dirty="0" smtClean="0">
                <a:solidFill>
                  <a:schemeClr val="tx1"/>
                </a:solidFill>
              </a:rPr>
              <a:t>W razie uwag/pytań kontaktuj się z:</a:t>
            </a:r>
          </a:p>
          <a:p>
            <a:pPr algn="l"/>
            <a:r>
              <a:rPr lang="pl-PL" sz="3600" b="1" dirty="0" smtClean="0">
                <a:solidFill>
                  <a:schemeClr val="tx1"/>
                </a:solidFill>
                <a:hlinkClick r:id="rId3"/>
              </a:rPr>
              <a:t>karolina.liberadzka@googlemail.com</a:t>
            </a:r>
            <a:r>
              <a:rPr lang="pl-PL" sz="3600" b="1" dirty="0" smtClean="0">
                <a:solidFill>
                  <a:schemeClr val="tx1"/>
                </a:solidFill>
              </a:rPr>
              <a:t> </a:t>
            </a:r>
            <a:r>
              <a:rPr lang="pl-PL" sz="3600" b="1" dirty="0">
                <a:solidFill>
                  <a:schemeClr val="tx1"/>
                </a:solidFill>
              </a:rPr>
              <a:t/>
            </a:r>
            <a:br>
              <a:rPr lang="pl-PL" sz="3600" b="1" dirty="0">
                <a:solidFill>
                  <a:schemeClr val="tx1"/>
                </a:solidFill>
              </a:rPr>
            </a:br>
            <a:endParaRPr lang="pl-PL" sz="3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97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Planowanie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 smtClean="0"/>
              <a:t>krajowe </a:t>
            </a:r>
            <a:r>
              <a:rPr lang="pl-PL" dirty="0"/>
              <a:t>(makroekonomiczne), koncepcje i kierunki polityki gospodarczej, główne dziedziny:  </a:t>
            </a:r>
          </a:p>
          <a:p>
            <a:r>
              <a:rPr lang="pl-PL" dirty="0"/>
              <a:t>- strategie rozwoju społeczno-gospodarczego kraju ( wzrost gospodarczy, przemiany strukturalne, stymulowania procesów rozwoju, badań prognostycznych i analityczno-diagnostycznych). </a:t>
            </a:r>
          </a:p>
          <a:p>
            <a:r>
              <a:rPr lang="pl-PL" dirty="0"/>
              <a:t>- wpływ państwa na funkcjonowanie systemu ekonomicznego i jego głównych mechanizmów (polityki pieniężnej dochodów i wydatków publicznych: stabilizacja gospodarki oraz zapewnienie jej równowagi i sprawności)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42824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6886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800" dirty="0"/>
              <a:t>P</a:t>
            </a:r>
            <a:r>
              <a:rPr lang="pl-PL" sz="2800" dirty="0" smtClean="0"/>
              <a:t>lanowanie </a:t>
            </a:r>
            <a:r>
              <a:rPr lang="pl-PL" sz="2800" dirty="0"/>
              <a:t>sektora publicznego (przedsiębiorstwa, zakłady, urządzenia znajdujące się w posiadaniu lub pod kontrolą państwa, działające w ramach systemów infrastruktury, związane z systemem obrony narodowej oraz systemem bezpieczeństwa wewnętrznego, dotacje dla jednostek sektora publicznego pochodzą z budżetu).</a:t>
            </a:r>
          </a:p>
          <a:p>
            <a:pPr marL="0" indent="0">
              <a:buNone/>
            </a:pPr>
            <a:r>
              <a:rPr lang="pl-PL" sz="2800" dirty="0"/>
              <a:t>Kryterium Czas:  krótkookresowe (zwykle roczne)  średniookresowe (kilkuletnie) długookresowe (perspektywiczne) </a:t>
            </a:r>
          </a:p>
          <a:p>
            <a:pPr marL="0" indent="0">
              <a:buNone/>
            </a:pPr>
            <a:r>
              <a:rPr lang="pl-PL" sz="2800" dirty="0"/>
              <a:t>Szczebel decyzji i stopień dyrektywności:  imperatywne – scentralizowane  indykatywne – zdecentralizowane </a:t>
            </a:r>
          </a:p>
          <a:p>
            <a:pPr marL="0" indent="0">
              <a:buNone/>
            </a:pPr>
            <a:r>
              <a:rPr lang="pl-PL" sz="2800" dirty="0"/>
              <a:t>Zakres planu: sektorowe  regionalne (lokalne)  narodowe (krajowe)  ponadnarodowe </a:t>
            </a:r>
          </a:p>
          <a:p>
            <a:pPr marL="0" indent="0">
              <a:buNone/>
            </a:pPr>
            <a:r>
              <a:rPr lang="pl-PL" sz="2800" dirty="0"/>
              <a:t> </a:t>
            </a:r>
          </a:p>
          <a:p>
            <a:pPr marL="0" indent="0">
              <a:buNone/>
            </a:pPr>
            <a:r>
              <a:rPr lang="pl-PL" sz="2800" dirty="0"/>
              <a:t> 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83363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Prognozowanie</a:t>
            </a:r>
            <a:r>
              <a:rPr lang="pl-PL" dirty="0"/>
              <a:t> (predykcja)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dirty="0" smtClean="0"/>
              <a:t>Racjonalne</a:t>
            </a:r>
            <a:r>
              <a:rPr lang="pl-PL" dirty="0"/>
              <a:t>, naukowe przewidywanie przyszłych zdarzeń, zazwyczaj wnioskowanie oparte na danych czasowych lub przekrojowych, w celu zmniejszenia ryzyka przy podejmowaniu decyzji</a:t>
            </a:r>
          </a:p>
          <a:p>
            <a:pPr marL="0" indent="0">
              <a:buNone/>
            </a:pPr>
            <a:r>
              <a:rPr lang="pl-PL" dirty="0" smtClean="0"/>
              <a:t>Ze </a:t>
            </a:r>
            <a:r>
              <a:rPr lang="pl-PL" dirty="0"/>
              <a:t>względu na typ zmian zachodzących w prognozowanym zjawisku:</a:t>
            </a:r>
          </a:p>
          <a:p>
            <a:pPr marL="0" indent="0">
              <a:buNone/>
            </a:pPr>
            <a:r>
              <a:rPr lang="pl-PL" dirty="0"/>
              <a:t>– </a:t>
            </a:r>
            <a:r>
              <a:rPr lang="pl-PL" b="1" dirty="0"/>
              <a:t>krótkookresowa</a:t>
            </a:r>
            <a:r>
              <a:rPr lang="pl-PL" dirty="0"/>
              <a:t> </a:t>
            </a:r>
            <a:r>
              <a:rPr lang="pl-PL" b="1" dirty="0" smtClean="0"/>
              <a:t>prognoza</a:t>
            </a:r>
            <a:r>
              <a:rPr lang="pl-PL" dirty="0" smtClean="0"/>
              <a:t> - na </a:t>
            </a:r>
            <a:r>
              <a:rPr lang="pl-PL" dirty="0"/>
              <a:t>taki okres, w którym zachodzą tylko zmiany </a:t>
            </a:r>
            <a:r>
              <a:rPr lang="pl-PL" dirty="0" smtClean="0"/>
              <a:t>ilościowe, tzn</a:t>
            </a:r>
            <a:r>
              <a:rPr lang="pl-PL" dirty="0"/>
              <a:t>. zwiększenie lub zmniejszenie wartości zmiennej prognozowanej, zgodnie z</a:t>
            </a:r>
          </a:p>
          <a:p>
            <a:pPr marL="0" indent="0">
              <a:buNone/>
            </a:pPr>
            <a:r>
              <a:rPr lang="pl-PL" dirty="0"/>
              <a:t>dotychczasową prawidłowością, np. z trendem),</a:t>
            </a:r>
          </a:p>
          <a:p>
            <a:pPr marL="0" indent="0">
              <a:buNone/>
            </a:pPr>
            <a:r>
              <a:rPr lang="pl-PL" dirty="0"/>
              <a:t>– </a:t>
            </a:r>
            <a:r>
              <a:rPr lang="pl-PL" b="1" dirty="0"/>
              <a:t>średniookresowa</a:t>
            </a:r>
            <a:r>
              <a:rPr lang="pl-PL" dirty="0"/>
              <a:t> (dotyczy takiego okresu, w którym oczekuje się zmian ilościowych </a:t>
            </a:r>
            <a:r>
              <a:rPr lang="pl-PL" dirty="0" smtClean="0"/>
              <a:t>i śladowych </a:t>
            </a:r>
            <a:r>
              <a:rPr lang="pl-PL" dirty="0"/>
              <a:t>zmian jakościowych, polegających na zmianie istotnych cech </a:t>
            </a:r>
            <a:r>
              <a:rPr lang="pl-PL" dirty="0" err="1" smtClean="0"/>
              <a:t>zjawiska,np</a:t>
            </a:r>
            <a:r>
              <a:rPr lang="pl-PL" dirty="0"/>
              <a:t>. zmiana postaci trendu, zmianie charakteru związków z innymi zmiennymi),</a:t>
            </a:r>
          </a:p>
          <a:p>
            <a:pPr marL="0" indent="0">
              <a:buNone/>
            </a:pPr>
            <a:r>
              <a:rPr lang="pl-PL" dirty="0"/>
              <a:t>– </a:t>
            </a:r>
            <a:r>
              <a:rPr lang="pl-PL" b="1" dirty="0"/>
              <a:t>długookresowa</a:t>
            </a:r>
            <a:r>
              <a:rPr lang="pl-PL" dirty="0"/>
              <a:t> (dotyczy okresu, w którym mogą wystąpić zmiany ilościowe, jak </a:t>
            </a:r>
            <a:r>
              <a:rPr lang="pl-PL" dirty="0" smtClean="0"/>
              <a:t>i znaczące </a:t>
            </a:r>
            <a:r>
              <a:rPr lang="pl-PL" dirty="0"/>
              <a:t>zmiany jakościowe</a:t>
            </a:r>
            <a:r>
              <a:rPr lang="pl-PL" dirty="0" smtClean="0"/>
              <a:t>).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9697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dirty="0" smtClean="0">
                <a:latin typeface="+mj-lt"/>
              </a:rPr>
              <a:t>Modelowanie makroekonomiczne jest dobrze sprawdzonym </a:t>
            </a:r>
            <a:r>
              <a:rPr lang="pl-PL" dirty="0">
                <a:latin typeface="+mj-lt"/>
              </a:rPr>
              <a:t>i uznanym narzędziem </a:t>
            </a:r>
            <a:r>
              <a:rPr lang="pl-PL" dirty="0" smtClean="0">
                <a:latin typeface="+mj-lt"/>
              </a:rPr>
              <a:t>używanym do </a:t>
            </a:r>
            <a:r>
              <a:rPr lang="pl-PL" dirty="0">
                <a:latin typeface="+mj-lt"/>
              </a:rPr>
              <a:t>prowadzenia badań rozwoju </a:t>
            </a:r>
            <a:r>
              <a:rPr lang="pl-PL" dirty="0" smtClean="0">
                <a:latin typeface="+mj-lt"/>
              </a:rPr>
              <a:t>społeczno-gospodarczego </a:t>
            </a:r>
            <a:r>
              <a:rPr lang="pl-PL" dirty="0">
                <a:latin typeface="+mj-lt"/>
              </a:rPr>
              <a:t>spójnych ekonomicznie obszarów</a:t>
            </a:r>
            <a:r>
              <a:rPr lang="pl-PL" dirty="0" smtClean="0">
                <a:latin typeface="+mj-lt"/>
              </a:rPr>
              <a:t>.</a:t>
            </a:r>
            <a:r>
              <a:rPr lang="pl-PL" dirty="0">
                <a:latin typeface="+mj-lt"/>
              </a:rPr>
              <a:t> modelowanie makroekonomiczne </a:t>
            </a:r>
            <a:r>
              <a:rPr lang="pl-PL" dirty="0" smtClean="0">
                <a:latin typeface="+mj-lt"/>
              </a:rPr>
              <a:t>jako narzędzie </a:t>
            </a:r>
            <a:r>
              <a:rPr lang="pl-PL" dirty="0">
                <a:latin typeface="+mj-lt"/>
              </a:rPr>
              <a:t>w pierwszej kolejności </a:t>
            </a:r>
            <a:r>
              <a:rPr lang="pl-PL" dirty="0" smtClean="0">
                <a:latin typeface="+mj-lt"/>
              </a:rPr>
              <a:t>wykorzystuje się </a:t>
            </a:r>
            <a:r>
              <a:rPr lang="pl-PL" dirty="0">
                <a:latin typeface="+mj-lt"/>
              </a:rPr>
              <a:t>w gospodarkach krajowych, które </a:t>
            </a:r>
            <a:r>
              <a:rPr lang="pl-PL" dirty="0" smtClean="0">
                <a:latin typeface="+mj-lt"/>
              </a:rPr>
              <a:t>spełniają podstawowe </a:t>
            </a:r>
            <a:r>
              <a:rPr lang="pl-PL" dirty="0">
                <a:latin typeface="+mj-lt"/>
              </a:rPr>
              <a:t>wymagania:</a:t>
            </a:r>
          </a:p>
          <a:p>
            <a:pPr marL="0" indent="0">
              <a:buNone/>
            </a:pPr>
            <a:r>
              <a:rPr lang="pl-PL" dirty="0">
                <a:latin typeface="+mj-lt"/>
              </a:rPr>
              <a:t>– stanowią dostatecznie duży spójny </a:t>
            </a:r>
            <a:r>
              <a:rPr lang="pl-PL" dirty="0" smtClean="0">
                <a:latin typeface="+mj-lt"/>
              </a:rPr>
              <a:t>obszar ekonomiczny</a:t>
            </a:r>
            <a:r>
              <a:rPr lang="pl-PL" dirty="0">
                <a:latin typeface="+mj-lt"/>
              </a:rPr>
              <a:t>,</a:t>
            </a:r>
          </a:p>
          <a:p>
            <a:pPr marL="0" indent="0">
              <a:buNone/>
            </a:pPr>
            <a:r>
              <a:rPr lang="pl-PL" dirty="0">
                <a:latin typeface="+mj-lt"/>
              </a:rPr>
              <a:t>– są dostępne dla nich najważniejsze dane </a:t>
            </a:r>
            <a:r>
              <a:rPr lang="pl-PL" dirty="0" smtClean="0">
                <a:latin typeface="+mj-lt"/>
              </a:rPr>
              <a:t>statystyczne charakteryzujące </a:t>
            </a:r>
            <a:r>
              <a:rPr lang="pl-PL" dirty="0">
                <a:latin typeface="+mj-lt"/>
              </a:rPr>
              <a:t>historyczne i </a:t>
            </a:r>
            <a:r>
              <a:rPr lang="pl-PL" dirty="0" smtClean="0">
                <a:latin typeface="+mj-lt"/>
              </a:rPr>
              <a:t>obecne wartości </a:t>
            </a:r>
            <a:r>
              <a:rPr lang="pl-PL" dirty="0">
                <a:latin typeface="+mj-lt"/>
              </a:rPr>
              <a:t>podstawowych zmiennych </a:t>
            </a:r>
            <a:r>
              <a:rPr lang="pl-PL" dirty="0" smtClean="0">
                <a:latin typeface="+mj-lt"/>
              </a:rPr>
              <a:t>niezbędnych do </a:t>
            </a:r>
            <a:r>
              <a:rPr lang="pl-PL" dirty="0">
                <a:latin typeface="+mj-lt"/>
              </a:rPr>
              <a:t>modelowania,</a:t>
            </a:r>
          </a:p>
          <a:p>
            <a:pPr marL="0" indent="0">
              <a:buNone/>
            </a:pPr>
            <a:r>
              <a:rPr lang="pl-PL" dirty="0">
                <a:latin typeface="+mj-lt"/>
              </a:rPr>
              <a:t>– funkcjonują w nich grupy specjalistów </a:t>
            </a:r>
            <a:r>
              <a:rPr lang="pl-PL" dirty="0" smtClean="0">
                <a:latin typeface="+mj-lt"/>
              </a:rPr>
              <a:t>modelowania makroekonomicznego posiadających dostateczne </a:t>
            </a:r>
            <a:r>
              <a:rPr lang="pl-PL" dirty="0">
                <a:latin typeface="+mj-lt"/>
              </a:rPr>
              <a:t>doświadczenie w </a:t>
            </a:r>
            <a:r>
              <a:rPr lang="pl-PL" dirty="0" smtClean="0">
                <a:latin typeface="+mj-lt"/>
              </a:rPr>
              <a:t>zakresie budowania </a:t>
            </a:r>
            <a:r>
              <a:rPr lang="pl-PL" dirty="0">
                <a:latin typeface="+mj-lt"/>
              </a:rPr>
              <a:t>i użytkowania modeli </a:t>
            </a:r>
            <a:r>
              <a:rPr lang="pl-PL" dirty="0" smtClean="0">
                <a:latin typeface="+mj-lt"/>
              </a:rPr>
              <a:t>makroekonomicznych, </a:t>
            </a:r>
            <a:br>
              <a:rPr lang="pl-PL" dirty="0" smtClean="0">
                <a:latin typeface="+mj-lt"/>
              </a:rPr>
            </a:br>
            <a:r>
              <a:rPr lang="pl-PL" dirty="0" smtClean="0">
                <a:latin typeface="+mj-lt"/>
              </a:rPr>
              <a:t>w </a:t>
            </a:r>
            <a:r>
              <a:rPr lang="pl-PL" dirty="0">
                <a:latin typeface="+mj-lt"/>
              </a:rPr>
              <a:t>połączeniu z wiedzą</a:t>
            </a:r>
          </a:p>
        </p:txBody>
      </p:sp>
    </p:spTree>
    <p:extLst>
      <p:ext uri="{BB962C8B-B14F-4D97-AF65-F5344CB8AC3E}">
        <p14:creationId xmlns:p14="http://schemas.microsoft.com/office/powerpoint/2010/main" val="354506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Programowanie- Model </a:t>
            </a:r>
            <a:r>
              <a:rPr lang="pl-PL" dirty="0"/>
              <a:t>HERMIN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Model HERMIN został pierwotnie zbudowany przez dr Johna Bradleya do modelowania </a:t>
            </a:r>
            <a:r>
              <a:rPr lang="pl-PL" dirty="0" smtClean="0"/>
              <a:t>gospodarki irlandzkiej</a:t>
            </a:r>
            <a:r>
              <a:rPr lang="pl-PL" dirty="0"/>
              <a:t>. </a:t>
            </a:r>
            <a:endParaRPr lang="pl-PL" dirty="0" smtClean="0"/>
          </a:p>
          <a:p>
            <a:r>
              <a:rPr lang="pl-PL" dirty="0" smtClean="0"/>
              <a:t>W </a:t>
            </a:r>
            <a:r>
              <a:rPr lang="pl-PL" dirty="0"/>
              <a:t>związku z tym, że konstrukcja modelu umożliwia również ewaluację wpływu funduszy </a:t>
            </a:r>
            <a:r>
              <a:rPr lang="pl-PL" dirty="0" smtClean="0"/>
              <a:t>pomocowych </a:t>
            </a:r>
            <a:r>
              <a:rPr lang="pl-PL" dirty="0"/>
              <a:t>UE na procesy gospodarcze, model HERMIN został następnie wykorzystany w szeregu krajów</a:t>
            </a:r>
            <a:r>
              <a:rPr lang="pl-PL" dirty="0" smtClean="0"/>
              <a:t>, zarówno </a:t>
            </a:r>
            <a:r>
              <a:rPr lang="pl-PL" dirty="0"/>
              <a:t>członkowskich, jak i kandydujących do UE.</a:t>
            </a:r>
          </a:p>
        </p:txBody>
      </p:sp>
    </p:spTree>
    <p:extLst>
      <p:ext uri="{BB962C8B-B14F-4D97-AF65-F5344CB8AC3E}">
        <p14:creationId xmlns:p14="http://schemas.microsoft.com/office/powerpoint/2010/main" val="360925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Model </a:t>
            </a:r>
            <a:r>
              <a:rPr lang="pl-PL" dirty="0"/>
              <a:t>HERMIN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/>
              <a:t>M</a:t>
            </a:r>
            <a:r>
              <a:rPr lang="pl-PL" dirty="0" smtClean="0"/>
              <a:t>odel </a:t>
            </a:r>
            <a:r>
              <a:rPr lang="pl-PL" dirty="0"/>
              <a:t>HERMIN dla polskiej gospodarki jest stale </a:t>
            </a:r>
            <a:r>
              <a:rPr lang="pl-PL" dirty="0" smtClean="0"/>
              <a:t>udoskonalany</a:t>
            </a:r>
            <a:r>
              <a:rPr lang="pl-PL" dirty="0"/>
              <a:t>, rozbudowywany i uszczegóławiany w ramach kolejnych projektów. </a:t>
            </a:r>
            <a:endParaRPr lang="pl-PL" dirty="0" smtClean="0"/>
          </a:p>
          <a:p>
            <a:r>
              <a:rPr lang="pl-PL" dirty="0" smtClean="0"/>
              <a:t>Ostatni </a:t>
            </a:r>
            <a:r>
              <a:rPr lang="pl-PL" dirty="0"/>
              <a:t>z nich, będący </a:t>
            </a:r>
            <a:r>
              <a:rPr lang="pl-PL" dirty="0" smtClean="0"/>
              <a:t>elementem </a:t>
            </a:r>
            <a:r>
              <a:rPr lang="pl-PL" dirty="0"/>
              <a:t>przygotowań do okresu programowania funduszy pomocowych UE w latach 2007-2013, był </a:t>
            </a:r>
            <a:r>
              <a:rPr lang="pl-PL" dirty="0" smtClean="0"/>
              <a:t>realizowany </a:t>
            </a:r>
            <a:r>
              <a:rPr lang="pl-PL" dirty="0"/>
              <a:t>w latach 2004-2005 na zlecenie Ministerstwa Gospodarki i Pracy i zakończył się przygotowaniem (</a:t>
            </a:r>
            <a:r>
              <a:rPr lang="pl-PL" dirty="0" smtClean="0"/>
              <a:t>we współpracy </a:t>
            </a:r>
            <a:r>
              <a:rPr lang="pl-PL" dirty="0"/>
              <a:t>z ekspertami z Akademii Ekonomicznej w Krakowie i Regionalnej Izby Obrachunkowej we </a:t>
            </a:r>
            <a:r>
              <a:rPr lang="pl-PL" dirty="0" smtClean="0"/>
              <a:t>Wrocławiu</a:t>
            </a:r>
            <a:r>
              <a:rPr lang="pl-PL" dirty="0"/>
              <a:t>) powiązanych ze zmodyfikowanym modelem krajowym 16 modeli regionalnych HERMIN dla </a:t>
            </a:r>
            <a:r>
              <a:rPr lang="pl-PL" dirty="0" smtClean="0"/>
              <a:t>polskich </a:t>
            </a:r>
            <a:r>
              <a:rPr lang="pl-PL" dirty="0"/>
              <a:t>województw. </a:t>
            </a:r>
            <a:endParaRPr lang="pl-PL" dirty="0" smtClean="0"/>
          </a:p>
          <a:p>
            <a:r>
              <a:rPr lang="pl-PL" dirty="0" smtClean="0"/>
              <a:t>W </a:t>
            </a:r>
            <a:r>
              <a:rPr lang="pl-PL" dirty="0"/>
              <a:t>ramach projektu powstała również rozbudowana baza danych, która umożliwia </a:t>
            </a:r>
            <a:r>
              <a:rPr lang="pl-PL" dirty="0" smtClean="0"/>
              <a:t>dokonywanie </a:t>
            </a:r>
            <a:r>
              <a:rPr lang="pl-PL" dirty="0"/>
              <a:t>szczegółowych analiz porównawczych pomiędzy regionami</a:t>
            </a:r>
            <a:r>
              <a:rPr lang="pl-PL" dirty="0" smtClean="0"/>
              <a:t>. Opracowane  </a:t>
            </a:r>
            <a:r>
              <a:rPr lang="pl-PL" dirty="0"/>
              <a:t>przez  zespół  WARR  modele  regionalne  są  pierwszymi  modelami  gospodarek  </a:t>
            </a:r>
            <a:r>
              <a:rPr lang="pl-PL" dirty="0" err="1"/>
              <a:t>polskichwojewództw</a:t>
            </a:r>
            <a:r>
              <a:rPr lang="pl-PL" dirty="0"/>
              <a:t> i mogą służyć władzom samorządowym województw jako instrument pomocniczy</a:t>
            </a:r>
          </a:p>
        </p:txBody>
      </p:sp>
    </p:spTree>
    <p:extLst>
      <p:ext uri="{BB962C8B-B14F-4D97-AF65-F5344CB8AC3E}">
        <p14:creationId xmlns:p14="http://schemas.microsoft.com/office/powerpoint/2010/main" val="11804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800" b="1" dirty="0"/>
              <a:t>Ustawa z dnia 20 kwietnia 2004 r. o Narodowym Planie Rozwoju (Dz.U.2018.478 j.t.)</a:t>
            </a:r>
            <a:br>
              <a:rPr lang="pl-PL" sz="2800" b="1" dirty="0"/>
            </a:b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6048672"/>
          </a:xfrm>
        </p:spPr>
        <p:txBody>
          <a:bodyPr>
            <a:normAutofit fontScale="40000" lnSpcReduction="20000"/>
          </a:bodyPr>
          <a:lstStyle/>
          <a:p>
            <a:endParaRPr lang="pl-PL" dirty="0"/>
          </a:p>
          <a:p>
            <a:pPr marL="0" indent="0">
              <a:buNone/>
            </a:pPr>
            <a:r>
              <a:rPr lang="pl-PL" sz="4500" dirty="0"/>
              <a:t>Ustawa określa sposób przygotowania i realizacji Narodowego Planu Rozwoju 2004-2006, w tym:</a:t>
            </a:r>
          </a:p>
          <a:p>
            <a:pPr marL="0" indent="0">
              <a:buNone/>
            </a:pPr>
            <a:r>
              <a:rPr lang="pl-PL" sz="4500" dirty="0"/>
              <a:t>1)   zasady koordynacji i współdziałania organów administracji rządowej, organów administracji samorządowej i partnerów społecznych i gospodarczych;</a:t>
            </a:r>
          </a:p>
          <a:p>
            <a:pPr marL="0" indent="0">
              <a:buNone/>
            </a:pPr>
            <a:r>
              <a:rPr lang="pl-PL" sz="4500" dirty="0"/>
              <a:t>2)   zasady współdziałania z instytucjami Wspólnot Europejskich oraz organizacjami międzynarodowymi;</a:t>
            </a:r>
          </a:p>
          <a:p>
            <a:pPr marL="0" indent="0">
              <a:buNone/>
            </a:pPr>
            <a:r>
              <a:rPr lang="pl-PL" sz="4500" dirty="0"/>
              <a:t>3)   instrumenty finansowe;</a:t>
            </a:r>
          </a:p>
          <a:p>
            <a:pPr marL="0" indent="0">
              <a:buNone/>
            </a:pPr>
            <a:r>
              <a:rPr lang="pl-PL" sz="4500" dirty="0"/>
              <a:t>4)   system instytucjonalny;</a:t>
            </a:r>
          </a:p>
          <a:p>
            <a:pPr marL="0" indent="0">
              <a:buNone/>
            </a:pPr>
            <a:r>
              <a:rPr lang="pl-PL" sz="4500" dirty="0"/>
              <a:t>5)   system programowania, monitorowania, sprawozdawczości, oceny i kontroli.</a:t>
            </a:r>
          </a:p>
          <a:p>
            <a:pPr marL="0" indent="0">
              <a:buNone/>
            </a:pPr>
            <a:r>
              <a:rPr lang="pl-PL" sz="4500" dirty="0"/>
              <a:t>regionalny program operacyjny - dokument służący realizacji Narodowego Planu Rozwoju, składający się ze spójnego zestawienia priorytetów operacyjnych i działań, odnoszący się do województwa albo województw, przygotowany przez zarząd województwa albo zarządy województw działające w porozumieniu, albo przez ministra właściwego do spraw rozwoju regionalnego;</a:t>
            </a:r>
          </a:p>
          <a:p>
            <a:pPr marL="0" indent="0">
              <a:buNone/>
            </a:pPr>
            <a:r>
              <a:rPr lang="pl-PL" sz="4500" dirty="0"/>
              <a:t>sektorowy program operacyjny - dokument służący realizacji Narodowego Planu Rozwoju, składający się ze spójnego zestawienia priorytetów operacyjnych i działań, odnoszący się do sektora gospodarki, przygotowany przez właściwego ministra;</a:t>
            </a:r>
          </a:p>
          <a:p>
            <a:pPr marL="0" indent="0">
              <a:buNone/>
            </a:pPr>
            <a:r>
              <a:rPr lang="pl-PL" sz="4500" dirty="0"/>
              <a:t>strategia wykorzystania Funduszu Spójności - dokument określający kierunki wydatkowania środków z Funduszu Spójności, uzgodniony z Komisją Europejską, przygotowany przez ministra właściwego do spraw rozwoju regionalnego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438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b="1" dirty="0"/>
              <a:t>Ustawa z dnia 6 grudnia 2006 r. o zasadach prowadzenia polityki rozwoju(Dz.U.2018.1307 j.t.)</a:t>
            </a:r>
            <a:br>
              <a:rPr lang="pl-PL" sz="2800" b="1" dirty="0"/>
            </a:b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l-PL" dirty="0" smtClean="0"/>
              <a:t>Art</a:t>
            </a:r>
            <a:r>
              <a:rPr lang="pl-PL" dirty="0"/>
              <a:t>. 1. 1. Ustawa określa zasady prowadzenia polityki rozwoju, podmioty prowadzące tę politykę oraz tryb współpracy między nimi.</a:t>
            </a:r>
          </a:p>
          <a:p>
            <a:pPr marL="0" indent="0">
              <a:buNone/>
            </a:pPr>
            <a:r>
              <a:rPr lang="pl-PL" dirty="0"/>
              <a:t>2. Ustawy nie stosuje się do programów realizowanych z wykorzystaniem środków Europejskiego Funduszu Rolnego na rzecz Rozwoju Obszarów Wiejskich oraz Europejskiego Funduszu Morskiego i Rybackiego, z wyłączeniem przepisów rozdziałów 1, 2, 2b i 7 oraz przepisów art. 14e, art. 14f, art. 14g ust. 1, 2 i 4, art. 14h, art. 14j i art. 14l, a w przypadku programu realizowanego z wykorzystaniem środków:</a:t>
            </a:r>
          </a:p>
          <a:p>
            <a:pPr marL="0" indent="0">
              <a:buNone/>
            </a:pPr>
            <a:r>
              <a:rPr lang="pl-PL" dirty="0"/>
              <a:t>1)   Europejskiego Funduszu Rolnego na rzecz Rozwoju Obszarów Wiejskich - także z wyłączeniem art. 14kc i art. 14kd;</a:t>
            </a:r>
          </a:p>
          <a:p>
            <a:pPr marL="514350" indent="-514350">
              <a:buAutoNum type="arabicParenR" startAt="2"/>
            </a:pPr>
            <a:r>
              <a:rPr lang="pl-PL" dirty="0" smtClean="0"/>
              <a:t>Europejskiego </a:t>
            </a:r>
            <a:r>
              <a:rPr lang="pl-PL" dirty="0"/>
              <a:t>Funduszu Morskiego i Rybackiego - także z wyłączeniem art. 14ke i art. 14kf</a:t>
            </a:r>
            <a:r>
              <a:rPr lang="pl-PL" dirty="0" smtClean="0"/>
              <a:t>.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Art. 2. Przez </a:t>
            </a:r>
            <a:r>
              <a:rPr lang="pl-PL" b="1" dirty="0"/>
              <a:t>politykę rozwoju </a:t>
            </a:r>
            <a:r>
              <a:rPr lang="pl-PL" dirty="0"/>
              <a:t>rozumie się zespół wzajemnie powiązanych działań podejmowanych i realizowanych w celu zapewnienia trwałego i zrównoważonego rozwoju kraju, spójności społeczno-gospodarczej, regionalnej i przestrzennej, podnoszenia konkurencyjności gospodarki oraz tworzenia nowych miejsc pracy w skali krajowej, regionalnej lub lokalnej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1785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b="1" dirty="0"/>
              <a:t>Minister właściwy do spraw rozwoju regionalnego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b="1" dirty="0"/>
              <a:t>K</a:t>
            </a:r>
            <a:r>
              <a:rPr lang="pl-PL" sz="2000" b="1" dirty="0" smtClean="0"/>
              <a:t>oordynuje </a:t>
            </a:r>
            <a:r>
              <a:rPr lang="pl-PL" sz="2000" b="1" dirty="0"/>
              <a:t>realizację strategii rozwoju </a:t>
            </a:r>
            <a:r>
              <a:rPr lang="pl-PL" sz="2000" dirty="0"/>
              <a:t>współfinansowanych ze środków budżetu państwa lub środków rozwojowych pochodzących z Unii Europejskiej lub z innych źródeł </a:t>
            </a:r>
            <a:r>
              <a:rPr lang="pl-PL" sz="2000" dirty="0" smtClean="0"/>
              <a:t>zagranicznych. Zadania:</a:t>
            </a:r>
            <a:endParaRPr lang="pl-PL" sz="2000" dirty="0"/>
          </a:p>
          <a:p>
            <a:pPr marL="0" indent="0">
              <a:buNone/>
            </a:pPr>
            <a:r>
              <a:rPr lang="pl-PL" sz="2000" dirty="0"/>
              <a:t>1)    </a:t>
            </a:r>
            <a:r>
              <a:rPr lang="pl-PL" sz="2000" b="1" dirty="0"/>
              <a:t>koordynacja oraz programowanie strategiczne</a:t>
            </a:r>
            <a:r>
              <a:rPr lang="pl-PL" sz="2000" dirty="0"/>
              <a:t>, a także podejmowanie inicjatyw w zakresie polityki rozwoju, obejmujących wymiar społeczny, gospodarczy i przestrzenny;</a:t>
            </a:r>
          </a:p>
          <a:p>
            <a:pPr marL="0" indent="0">
              <a:buNone/>
            </a:pPr>
            <a:r>
              <a:rPr lang="pl-PL" sz="2000" dirty="0"/>
              <a:t>1a)  </a:t>
            </a:r>
            <a:r>
              <a:rPr lang="pl-PL" sz="2000" b="1" dirty="0"/>
              <a:t>podejmowanie inicjatyw, opracowywanie lub koordynowanie opracowywania i negocjowanie</a:t>
            </a:r>
            <a:r>
              <a:rPr lang="pl-PL" sz="2000" dirty="0"/>
              <a:t>, o ile ustawa nie stanowi inaczej, dokumentów programowych dotyczących okresów programowania Unii Europejskiej;</a:t>
            </a:r>
          </a:p>
          <a:p>
            <a:pPr marL="0" indent="0">
              <a:buNone/>
            </a:pPr>
            <a:r>
              <a:rPr lang="pl-PL" sz="2000" dirty="0"/>
              <a:t>1b)  podejmowanie inicjatyw, opracowywanie, negocjowanie i podpisywanie programów współfinansowanych z udziałem niepodlegających zwrotowi środków z pomocy udzielanej przez państwa członkowskie Europejskiego Porozumienia o Wolnym Handlu (EFTA);</a:t>
            </a:r>
          </a:p>
          <a:p>
            <a:pPr marL="0" indent="0">
              <a:buNone/>
            </a:pPr>
            <a:r>
              <a:rPr lang="pl-PL" sz="2000" dirty="0"/>
              <a:t>1c)  wykonywanie, o ile ustawa nie stanowi inaczej, zadań państwa członkowskiego Unii Europejskiej określonych w przepisach Unii Europejskiej dotyczących funduszy strukturalnych i Funduszu Spójności oraz w umowie partnerstwa</a:t>
            </a:r>
            <a:r>
              <a:rPr lang="pl-PL" sz="2000" dirty="0" smtClean="0"/>
              <a:t>;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98733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b="1" dirty="0"/>
              <a:t>Minister właściwy do spraw rozwoju regionalnego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 smtClean="0"/>
              <a:t>2)   </a:t>
            </a:r>
            <a:r>
              <a:rPr lang="pl-PL" sz="2000" b="1" dirty="0" smtClean="0"/>
              <a:t>programowanie i realizację polityki regionalnej;</a:t>
            </a:r>
          </a:p>
          <a:p>
            <a:pPr marL="0" indent="0">
              <a:buNone/>
            </a:pPr>
            <a:r>
              <a:rPr lang="pl-PL" sz="2000" b="1" dirty="0" smtClean="0"/>
              <a:t>3)   okresową ocenę realizacji strategii, </a:t>
            </a:r>
            <a:r>
              <a:rPr lang="pl-PL" sz="2000" dirty="0" smtClean="0"/>
              <a:t>o których mowa w art. 9, w odniesieniu do celów i priorytetów średniookresowej strategii rozwoju kraju, oraz przedstawianie opinii o zgodności strategii i programów ze średniookresową strategią rozwoju kraju;</a:t>
            </a:r>
          </a:p>
          <a:p>
            <a:pPr marL="0" indent="0">
              <a:buNone/>
            </a:pPr>
            <a:r>
              <a:rPr lang="pl-PL" sz="2000" dirty="0" smtClean="0"/>
              <a:t>3b)  podejmowanie inicjatyw, programowanie i prowadzenie polityki miejskiej;</a:t>
            </a:r>
          </a:p>
          <a:p>
            <a:pPr marL="0" indent="0">
              <a:buNone/>
            </a:pPr>
            <a:r>
              <a:rPr lang="pl-PL" sz="2000" dirty="0" smtClean="0"/>
              <a:t>4)   monitorowanie i ocenę rozwoju kraju w ujęciu regionalnym i przestrzennym oraz przedstawianie Radzie Ministrów rekomendacji w tym zakresie;</a:t>
            </a:r>
          </a:p>
          <a:p>
            <a:pPr marL="0" indent="0">
              <a:buNone/>
            </a:pPr>
            <a:r>
              <a:rPr lang="pl-PL" sz="2000" dirty="0" smtClean="0"/>
              <a:t>4a)  koordynowanie i realizację procesu ewaluacji polityki rozwoju;</a:t>
            </a:r>
          </a:p>
          <a:p>
            <a:pPr marL="0" indent="0">
              <a:buNone/>
            </a:pPr>
            <a:r>
              <a:rPr lang="pl-PL" sz="2000" dirty="0" smtClean="0"/>
              <a:t>5)   </a:t>
            </a:r>
            <a:r>
              <a:rPr lang="pl-PL" sz="2000" b="1" dirty="0" smtClean="0"/>
              <a:t>opracowywanie raportu o rozwoju społeczno-gospodarczym</a:t>
            </a:r>
            <a:r>
              <a:rPr lang="pl-PL" sz="2000" dirty="0" smtClean="0"/>
              <a:t>, regionalnym oraz przestrzennym, o którym mowa w art. 35b, wraz z rekomendacjami dla polityki rozwoju;</a:t>
            </a:r>
          </a:p>
          <a:p>
            <a:pPr marL="0" indent="0">
              <a:buNone/>
            </a:pPr>
            <a:r>
              <a:rPr lang="pl-PL" sz="2000" dirty="0" smtClean="0"/>
              <a:t>6)  (uchylony);</a:t>
            </a:r>
          </a:p>
          <a:p>
            <a:pPr marL="0" indent="0">
              <a:buNone/>
            </a:pPr>
            <a:r>
              <a:rPr lang="pl-PL" sz="2000" dirty="0" smtClean="0"/>
              <a:t>7)   inne instrumenty określone w odrębnych ustawach. </a:t>
            </a:r>
          </a:p>
          <a:p>
            <a:pPr marL="0" indent="0">
              <a:buNone/>
            </a:pP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401782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 smtClean="0"/>
              <a:t>Trzy </a:t>
            </a:r>
            <a:r>
              <a:rPr lang="pl-PL" sz="3600" dirty="0"/>
              <a:t>podstawowe funkcje Państwa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w </a:t>
            </a:r>
            <a:r>
              <a:rPr lang="pl-PL" sz="3600" dirty="0"/>
              <a:t>gospodarce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83264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dirty="0"/>
              <a:t/>
            </a:r>
            <a:br>
              <a:rPr lang="pl-PL" dirty="0"/>
            </a:br>
            <a:r>
              <a:rPr lang="pl-PL" dirty="0"/>
              <a:t>F</a:t>
            </a:r>
            <a:r>
              <a:rPr lang="pl-PL" b="1" dirty="0" smtClean="0"/>
              <a:t>unkcja alokacyjna</a:t>
            </a:r>
            <a:r>
              <a:rPr lang="pl-PL" dirty="0" smtClean="0"/>
              <a:t>: podejmowanie działań </a:t>
            </a:r>
            <a:r>
              <a:rPr lang="pl-PL" dirty="0"/>
              <a:t>sprzyjających optymalnej alokacji zasobów </a:t>
            </a:r>
            <a:r>
              <a:rPr lang="pl-PL" dirty="0" smtClean="0"/>
              <a:t>gospodarczych, celem </a:t>
            </a:r>
            <a:r>
              <a:rPr lang="pl-PL" dirty="0"/>
              <a:t>jest stymulowanie rozwoju gospodarczego </a:t>
            </a:r>
            <a:r>
              <a:rPr lang="pl-PL" dirty="0" smtClean="0"/>
              <a:t>przez: rozbudowę </a:t>
            </a:r>
            <a:r>
              <a:rPr lang="pl-PL" dirty="0"/>
              <a:t>infrastruktury ekonomicznej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społecznej, </a:t>
            </a:r>
            <a:r>
              <a:rPr lang="pl-PL" dirty="0" smtClean="0"/>
              <a:t>politykę strukturalną politykę </a:t>
            </a:r>
            <a:r>
              <a:rPr lang="pl-PL" dirty="0"/>
              <a:t>prewencyjną w zakresie ochrony </a:t>
            </a:r>
            <a:r>
              <a:rPr lang="pl-PL" dirty="0" smtClean="0"/>
              <a:t>środowiska</a:t>
            </a:r>
            <a:endParaRPr lang="pl-PL" dirty="0"/>
          </a:p>
          <a:p>
            <a:pPr marL="0" indent="0">
              <a:buNone/>
            </a:pPr>
            <a:r>
              <a:rPr lang="pl-PL" dirty="0"/>
              <a:t/>
            </a:r>
            <a:br>
              <a:rPr lang="pl-PL" dirty="0"/>
            </a:br>
            <a:r>
              <a:rPr lang="pl-PL" dirty="0"/>
              <a:t>F</a:t>
            </a:r>
            <a:r>
              <a:rPr lang="pl-PL" b="1" dirty="0" smtClean="0"/>
              <a:t>unkcja redystrybucyjna</a:t>
            </a:r>
            <a:r>
              <a:rPr lang="pl-PL" dirty="0" smtClean="0"/>
              <a:t>: działania </a:t>
            </a:r>
            <a:r>
              <a:rPr lang="pl-PL" dirty="0"/>
              <a:t>w sferze zabezpieczenia społecznego oraz inne mające na celu zmniejszenie nierówności wynikających z działania czynników rynkowych w zakresie majątkowym i </a:t>
            </a:r>
            <a:r>
              <a:rPr lang="pl-PL" dirty="0" smtClean="0"/>
              <a:t>dochodowym. Narzędzia </a:t>
            </a:r>
            <a:r>
              <a:rPr lang="pl-PL" dirty="0"/>
              <a:t>za pomocą których państwo dokonuje redystrybucji dochodu narodowego są: </a:t>
            </a:r>
            <a:r>
              <a:rPr lang="pl-PL" dirty="0" smtClean="0"/>
              <a:t>system podatkowy, wydatki </a:t>
            </a:r>
            <a:br>
              <a:rPr lang="pl-PL" dirty="0" smtClean="0"/>
            </a:br>
            <a:r>
              <a:rPr lang="pl-PL" dirty="0" smtClean="0"/>
              <a:t>z budżetu,  </a:t>
            </a:r>
            <a:r>
              <a:rPr lang="pl-PL" dirty="0"/>
              <a:t>składki na ubezpieczenia </a:t>
            </a:r>
            <a:r>
              <a:rPr lang="pl-PL" dirty="0" smtClean="0"/>
              <a:t>społeczne, oddziaływanie </a:t>
            </a:r>
            <a:br>
              <a:rPr lang="pl-PL" dirty="0" smtClean="0"/>
            </a:br>
            <a:r>
              <a:rPr lang="pl-PL" dirty="0" smtClean="0"/>
              <a:t>na </a:t>
            </a:r>
            <a:r>
              <a:rPr lang="pl-PL" dirty="0"/>
              <a:t>system cen, </a:t>
            </a:r>
            <a:r>
              <a:rPr lang="pl-PL" dirty="0" smtClean="0"/>
              <a:t>opłat</a:t>
            </a:r>
          </a:p>
          <a:p>
            <a:pPr marL="0" indent="0">
              <a:buNone/>
            </a:pPr>
            <a:r>
              <a:rPr lang="pl-PL" dirty="0"/>
              <a:t/>
            </a:r>
            <a:br>
              <a:rPr lang="pl-PL" dirty="0"/>
            </a:br>
            <a:r>
              <a:rPr lang="pl-PL" dirty="0"/>
              <a:t>F</a:t>
            </a:r>
            <a:r>
              <a:rPr lang="pl-PL" b="1" dirty="0" smtClean="0"/>
              <a:t>unkcja stabilizacyjna</a:t>
            </a:r>
            <a:r>
              <a:rPr lang="pl-PL" dirty="0" smtClean="0"/>
              <a:t>: podejmowaniu </a:t>
            </a:r>
            <a:r>
              <a:rPr lang="pl-PL" dirty="0"/>
              <a:t>działań ograniczających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lub </a:t>
            </a:r>
            <a:r>
              <a:rPr lang="pl-PL" dirty="0"/>
              <a:t>eliminujących </a:t>
            </a:r>
            <a:r>
              <a:rPr lang="pl-PL" dirty="0" smtClean="0"/>
              <a:t>inflację, ograniczaniu bezrobocia, osiąganiu </a:t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utrzymywaniu w dłuższym okresie wysokiego tempa wzrostu </a:t>
            </a:r>
            <a:r>
              <a:rPr lang="pl-PL" dirty="0" smtClean="0"/>
              <a:t>gospodarczego, zmniejszaniu </a:t>
            </a:r>
            <a:r>
              <a:rPr lang="pl-PL" dirty="0"/>
              <a:t>amplitudy wahań </a:t>
            </a:r>
            <a:r>
              <a:rPr lang="pl-PL" dirty="0" smtClean="0"/>
              <a:t>koniunkturalnych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0099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128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Ustawa </a:t>
            </a:r>
            <a:r>
              <a:rPr lang="pl-PL" sz="2400" b="1" dirty="0"/>
              <a:t>z dnia 11 lipca 2014 r. o zasadach realizacji programów 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w </a:t>
            </a:r>
            <a:r>
              <a:rPr lang="pl-PL" sz="2400" b="1" dirty="0"/>
              <a:t>zakresie polityki spójności finansowanych w perspektywie finansowej </a:t>
            </a:r>
            <a:r>
              <a:rPr lang="pl-PL" sz="2400" b="1" dirty="0" smtClean="0"/>
              <a:t>2014-2020 (</a:t>
            </a:r>
            <a:r>
              <a:rPr lang="pl-PL" sz="2400" b="1" dirty="0"/>
              <a:t>Dz.U.2018.1431 j.t.)</a:t>
            </a:r>
            <a:br>
              <a:rPr lang="pl-PL" sz="2400" b="1" dirty="0"/>
            </a:br>
            <a:r>
              <a:rPr lang="pl-PL" sz="2400" b="1" dirty="0"/>
              <a:t/>
            </a:r>
            <a:br>
              <a:rPr lang="pl-PL" sz="2400" b="1" dirty="0"/>
            </a:br>
            <a:endParaRPr lang="pl-PL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dirty="0"/>
              <a:t>Ustawa określa zasady realizacji programów w zakresie polityki spójności finansowanych w perspektywie finansowej 2014-2020, podmioty uczestniczące w realizacji tych programów i polityki oraz tryb współpracy między nimi.</a:t>
            </a:r>
          </a:p>
          <a:p>
            <a:pPr marL="0" indent="0">
              <a:buNone/>
            </a:pPr>
            <a:r>
              <a:rPr lang="pl-PL" sz="1600" dirty="0"/>
              <a:t>2. Ustawę stosuje się również do Inicjatywy na rzecz zatrudnienia ludzi młodych, o której mowa w art. 16 rozporządzenia Parlamentu Europejskiego i Rady (UE) nr 1304/2013 z dnia 17 grudnia 2013 r. w sprawie Europejskiego Funduszu Społecznego i uchylającego rozporządzenie Rady (WE) nr 1081/2006 (Dz. Urz. UE L 347 z 20.12.2013, str. 470).</a:t>
            </a:r>
          </a:p>
          <a:p>
            <a:pPr marL="0" indent="0">
              <a:buNone/>
            </a:pPr>
            <a:r>
              <a:rPr lang="pl-PL" sz="1600" dirty="0"/>
              <a:t>3. Ustawy nie stosuje się do programów, o których mowa w art. 15 ust. 4 ustawy z dnia 6 grudnia 2006 r. o zasadach prowadzenia polityki rozwoju (Dz. U. z 2017 r. poz. 1376 i 1475). </a:t>
            </a:r>
            <a:endParaRPr lang="pl-PL" sz="1600" dirty="0" smtClean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r>
              <a:rPr lang="pl-PL" sz="1600" dirty="0" smtClean="0"/>
              <a:t>Kluczowa rola </a:t>
            </a:r>
            <a:r>
              <a:rPr lang="pl-PL" sz="1600" dirty="0"/>
              <a:t>ministra właściwego ds. rozwoju regionalnego w procesie wdrażania funduszy unijnych w Polsce. Ustanawia on domniemanie prawne, zgodnie z którym, o ile ustawa wdrożeniowa nie stanowi inaczej, minister ds. rozwoju regionalnego wykonuje w imieniu Skarbu Państwa zadania państwa członkowskiego określone w przepisach rozporządzenia ogólnego. W konsekwencji każde odwołanie do państwa członkowskiego w przepisach rozporządzenia ogólnego oznacza, że odpowiedzialność za wykonanie wynikających z nich zobowiązań w imieniu Polski ponosi minister właściwy ds. rozwoju regionalnego</a:t>
            </a:r>
          </a:p>
          <a:p>
            <a:pPr marL="0" indent="0">
              <a:buNone/>
            </a:pP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93210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pl-PL" sz="2800" b="1" dirty="0"/>
              <a:t>Zasady opracowywania projektów aktów normatywnych </a:t>
            </a: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>z </a:t>
            </a:r>
            <a:r>
              <a:rPr lang="pl-PL" sz="2800" b="1" dirty="0"/>
              <a:t>zakresu prawa gospodarczego oraz oceny ich </a:t>
            </a:r>
            <a:r>
              <a:rPr lang="pl-PL" sz="2800" b="1" dirty="0" smtClean="0"/>
              <a:t>funkcjonowania (prawo przedsiębiorców)</a:t>
            </a:r>
            <a:r>
              <a:rPr lang="pl-PL" sz="2800" b="1" dirty="0"/>
              <a:t/>
            </a:r>
            <a:br>
              <a:rPr lang="pl-PL" sz="2800" b="1" dirty="0"/>
            </a:b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496541"/>
            <a:ext cx="8229600" cy="53614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600" dirty="0" smtClean="0"/>
              <a:t>Art</a:t>
            </a:r>
            <a:r>
              <a:rPr lang="pl-PL" sz="1600" dirty="0"/>
              <a:t>. 66. 1. Przed rozpoczęciem prac nad opracowaniem projektu aktu normatywnego określającego zasady podejmowania, wykonywania lub zakończenia działalności gospodarczej dokonuje się:</a:t>
            </a:r>
          </a:p>
          <a:p>
            <a:pPr marL="0" indent="0">
              <a:buNone/>
            </a:pPr>
            <a:r>
              <a:rPr lang="pl-PL" sz="1600" dirty="0" smtClean="0"/>
              <a:t>1)analizy </a:t>
            </a:r>
            <a:r>
              <a:rPr lang="pl-PL" sz="1600" dirty="0"/>
              <a:t>możliwości osiągnięcia celu tego aktu normatywnego za pomocą innych środków;</a:t>
            </a:r>
          </a:p>
          <a:p>
            <a:pPr marL="0" indent="0">
              <a:buNone/>
            </a:pPr>
            <a:r>
              <a:rPr lang="pl-PL" sz="1600" dirty="0" smtClean="0"/>
              <a:t>2)oceny </a:t>
            </a:r>
            <a:r>
              <a:rPr lang="pl-PL" sz="1600" dirty="0"/>
              <a:t>przewidywanych skutków społeczno-gospodarczych, w tym oceny wpływu na </a:t>
            </a:r>
            <a:r>
              <a:rPr lang="pl-PL" sz="1600" dirty="0" err="1"/>
              <a:t>mikroprzedsiębiorców</a:t>
            </a:r>
            <a:r>
              <a:rPr lang="pl-PL" sz="1600" dirty="0"/>
              <a:t>, małych i średnich przedsiębiorców oraz analizy zgodności projektowanych regulacji z przepisami ustawy.</a:t>
            </a:r>
          </a:p>
          <a:p>
            <a:pPr marL="0" indent="0">
              <a:buNone/>
            </a:pPr>
            <a:r>
              <a:rPr lang="pl-PL" sz="1600" dirty="0"/>
              <a:t>2. Wyniki oceny i analiz, o których mowa w ust. 1, zamieszcza się w uzasadnieniu do projektu aktu normatywnego lub w ocenie skutków regulacji, stanowiącej odrębną część uzasadnienia projektu aktu normatywnego.</a:t>
            </a:r>
          </a:p>
          <a:p>
            <a:pPr marL="0" indent="0">
              <a:buNone/>
            </a:pPr>
            <a:r>
              <a:rPr lang="pl-PL" sz="1600" dirty="0"/>
              <a:t>Art. 67. Opracowując projekt aktu normatywnego określającego zasady podejmowania, wykonywania lub zakończenia działalności gospodarczej, </a:t>
            </a:r>
            <a:r>
              <a:rPr lang="pl-PL" sz="1600" b="1" dirty="0"/>
              <a:t>należy kierować się zasadami proporcjonalności i adekwatności</a:t>
            </a:r>
            <a:r>
              <a:rPr lang="pl-PL" sz="1600" dirty="0"/>
              <a:t>, a w szczególności:</a:t>
            </a:r>
          </a:p>
          <a:p>
            <a:pPr marL="0" indent="0">
              <a:buNone/>
            </a:pPr>
            <a:r>
              <a:rPr lang="pl-PL" sz="1600" dirty="0" smtClean="0"/>
              <a:t>1)dążyć </a:t>
            </a:r>
            <a:r>
              <a:rPr lang="pl-PL" sz="1600" dirty="0"/>
              <a:t>do nienakładania nowych obowiązków administracyjnych, a jeżeli nie jest to możliwe, dążyć do ich nakładania jedynie w stopniu koniecznym do osiągnięcia ich celów;</a:t>
            </a:r>
          </a:p>
          <a:p>
            <a:pPr marL="0" indent="0">
              <a:buNone/>
            </a:pPr>
            <a:r>
              <a:rPr lang="pl-PL" sz="1600" dirty="0" smtClean="0"/>
              <a:t>2)dążyć </a:t>
            </a:r>
            <a:r>
              <a:rPr lang="pl-PL" sz="1600" dirty="0"/>
              <a:t>do ograniczenia obowiązków informacyjnych, zwłaszcza gdy wymagane informacje są przekazywane przez obowiązanych organom władzy publicznej na podstawie obowiązujących przepisów</a:t>
            </a:r>
            <a:r>
              <a:rPr lang="pl-PL" sz="1600" dirty="0" smtClean="0"/>
              <a:t>;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7269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b="1" dirty="0"/>
              <a:t>Zasady opracowywania projektów aktów normatywnych </a:t>
            </a:r>
            <a:br>
              <a:rPr lang="pl-PL" sz="2400" b="1" dirty="0"/>
            </a:br>
            <a:r>
              <a:rPr lang="pl-PL" sz="2400" b="1" dirty="0"/>
              <a:t>z zakresu prawa gospodarczego oraz oceny ich funkcjonowania (prawo przedsiębiorców)</a:t>
            </a:r>
            <a:br>
              <a:rPr lang="pl-PL" sz="2400" b="1" dirty="0"/>
            </a:br>
            <a:endParaRPr lang="pl-PL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pl-PL" sz="4000" dirty="0"/>
              <a:t>3)dążyć do umożliwienia realizacji obowiązków informacyjnych w postaci elektronicznej;</a:t>
            </a:r>
          </a:p>
          <a:p>
            <a:pPr marL="0" indent="0">
              <a:buNone/>
            </a:pPr>
            <a:r>
              <a:rPr lang="pl-PL" sz="4000" dirty="0"/>
              <a:t>4)implementując prawo Unii Europejskiej i prawo międzynarodowe, dążyć do nakładania wyłącznie obowiązków administracyjnych niezbędnych do osiągnięcia celów implementowanych przepisów.</a:t>
            </a:r>
          </a:p>
          <a:p>
            <a:pPr marL="0" indent="0">
              <a:buNone/>
            </a:pPr>
            <a:r>
              <a:rPr lang="pl-PL" sz="4000" dirty="0" smtClean="0"/>
              <a:t>Art</a:t>
            </a:r>
            <a:r>
              <a:rPr lang="pl-PL" sz="4000" dirty="0"/>
              <a:t>. 68. W przypadku stwierdzenia wpływu projektu aktu normatywnego na </a:t>
            </a:r>
            <a:r>
              <a:rPr lang="pl-PL" sz="4000" dirty="0" err="1"/>
              <a:t>mikroprzedsiębiorców</a:t>
            </a:r>
            <a:r>
              <a:rPr lang="pl-PL" sz="4000" dirty="0"/>
              <a:t>, małych i średnich przedsiębiorców, przy opracowaniu projektu aktu normatywnego dąży się do proporcjonalnego ograniczania obowiązków administracyjnych wobec tych przedsiębiorców albo uzasadnia brak możliwości zastosowania takich ograniczeń.</a:t>
            </a:r>
          </a:p>
          <a:p>
            <a:pPr marL="0" indent="0">
              <a:buNone/>
            </a:pPr>
            <a:r>
              <a:rPr lang="pl-PL" sz="4000" dirty="0"/>
              <a:t>Art. 69. 1. Jeżeli w związku ze stosowaniem aktu normatywnego określającego zasady podejmowania, wykonywania lub zakończenia działalności gospodarczej ujawnią się istotne rozbieżności w wykładni prawa lub znaczne ryzyko, że ten akt normatywny powoduje istotne negatywne skutki gospodarcze lub społeczne, Rzecznik Małych i Średnich Przedsiębiorców może skierować do właściwego ministra lub organu upoważnionego ustawowo do opracowywania i wnoszenia do rozpatrzenia przez Radę Ministrów projektów aktów normatywnych wniosek o przygotowanie oceny funkcjonowania tego aktu normatywnego lub jego części, wraz z uzasadnieniem.</a:t>
            </a:r>
          </a:p>
          <a:p>
            <a:pPr marL="0" indent="0">
              <a:buNone/>
            </a:pPr>
            <a:r>
              <a:rPr lang="pl-PL" sz="4000" dirty="0"/>
              <a:t>2. Organ, do którego Rzecznik Małych i Średnich Przedsiębiorców skierował wniosek, o którym mowa w ust. 1, przygotowuje ocenę funkcjonowania właściwego aktu normatywnego lub jego części albo uzasadnia niecelowość przygotowania takiej oceny.</a:t>
            </a:r>
          </a:p>
          <a:p>
            <a:pPr marL="0" indent="0">
              <a:buNone/>
            </a:pPr>
            <a:r>
              <a:rPr lang="pl-PL" sz="4000" dirty="0"/>
              <a:t>Art. 70. Ministrowie kierujący działami administracji rządowej dokonują, w zakresie swojej właściwości, bieżącego przeglądu funkcjonowania aktów normatywnych określających zasady podejmowania, wykonywania lub zakończenia działalności gospodarczej, kierując się w szczególności zasadami określonymi w art. 67, oraz przedkładają Radzie Ministrów corocznie, w terminie do dnia 30 czerwca, informację o działaniach podjętych w poprzednim roku kalendarzowym w wyniku dokonania tego przeglądu.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3697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>
                <a:solidFill>
                  <a:prstClr val="black"/>
                </a:solidFill>
              </a:rPr>
              <a:t>Przewidywanie  społeczno-gospodarczych  skutków  projektowanych  regulacji (OSR)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55000" lnSpcReduction="20000"/>
          </a:bodyPr>
          <a:lstStyle/>
          <a:p>
            <a:r>
              <a:rPr lang="pl-PL" dirty="0" smtClean="0"/>
              <a:t>W </a:t>
            </a:r>
            <a:r>
              <a:rPr lang="pl-PL" b="1" dirty="0" smtClean="0"/>
              <a:t>Strategii innowacyjności </a:t>
            </a:r>
            <a:r>
              <a:rPr lang="pl-PL" dirty="0" smtClean="0"/>
              <a:t>i efektywności gospodarki „Dynamiczna Polska 2020” przyjętej uchwałą nr 7 Rady Ministrów z 15 stycznia 2013 r. wśród kierunków działań wskazano m.in. </a:t>
            </a:r>
            <a:r>
              <a:rPr lang="pl-PL" b="1" dirty="0" smtClean="0"/>
              <a:t>wzmocnienie i usprawnienie systemu przeprowadzania oceny skutków społeczno-gospodarczych </a:t>
            </a:r>
            <a:r>
              <a:rPr lang="pl-PL" dirty="0" smtClean="0"/>
              <a:t>na odpowiednio wczesnym etapie prac, ze szczególnym uwzględnieniem analizy wpływu na przedsiębiorczość i konkurencyjność gospodarki.  M.P. poz. 882.7  M.P. poz. 73.8  Program stanowi załącznik do uchwały nr 13/2013 Rady Ministrów z 22.1.2013</a:t>
            </a:r>
          </a:p>
          <a:p>
            <a:r>
              <a:rPr lang="pl-PL" dirty="0" smtClean="0"/>
              <a:t>Prawidłowo </a:t>
            </a:r>
            <a:r>
              <a:rPr lang="pl-PL" b="1" dirty="0" smtClean="0"/>
              <a:t>przeprowadzona analiza miała stanowić mechanizm zapobiegania przyjmowaniu niedopracowanych, niepotrzebnych, niekiedy wręcz szkodliwych dla gospodarki regulacji oraz umożliwić wprowadzenie okresowego monitoringu prawa gospodarczego </a:t>
            </a:r>
            <a:r>
              <a:rPr lang="pl-PL" dirty="0" smtClean="0"/>
              <a:t>(OSR ex post) zapewniającego analizę i przegląd faktycznych korzyści i kosztów związanych z uchwaleniem danego aktu prawnego, stanowiący podstawę dalszych prac. </a:t>
            </a:r>
          </a:p>
          <a:p>
            <a:r>
              <a:rPr lang="pl-PL" dirty="0" smtClean="0"/>
              <a:t>Realizując rekomendacje zawarte w wymienionych dokumentach strategicznych, a także zalecenia OECD dotyczące wzmocnienia systemu oceny wpływu, Polska przyjęła w roku 2013 program „</a:t>
            </a:r>
            <a:r>
              <a:rPr lang="pl-PL" b="1" dirty="0" smtClean="0"/>
              <a:t>Lepsze Regulacje 2015”</a:t>
            </a:r>
            <a:r>
              <a:rPr lang="pl-PL" dirty="0" smtClean="0"/>
              <a:t>. Dokument ten określił zadania dotyczące kontynuacji reformy procesu stanowienia prawa i optymalizacji przepisów w okresie kolejnych czterech lat (2012–2015). Jednym z wielu zadań programu, wpisującym się w realizację celu „Przejrzyste tworzenie prawa skutecznie rozwiązującego rzeczywiste problemy”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8595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pl-PL" sz="2800" dirty="0" smtClean="0"/>
              <a:t>Ministerstwo Przedsiębiorczości i Technologii, </a:t>
            </a:r>
            <a:r>
              <a:rPr lang="pl-PL" sz="2800" dirty="0"/>
              <a:t>Departament Analiz </a:t>
            </a:r>
            <a:r>
              <a:rPr lang="pl-PL" sz="2800" dirty="0" smtClean="0"/>
              <a:t>Gospodarczych https</a:t>
            </a:r>
            <a:r>
              <a:rPr lang="pl-PL" sz="2800" dirty="0"/>
              <a:t>://www.gov.pl/web/przedsiebiorczosc-technologia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6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22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-10368"/>
            <a:ext cx="8229600" cy="1143000"/>
          </a:xfrm>
        </p:spPr>
        <p:txBody>
          <a:bodyPr>
            <a:noAutofit/>
          </a:bodyPr>
          <a:lstStyle/>
          <a:p>
            <a:r>
              <a:rPr lang="pl-PL" sz="2400" dirty="0"/>
              <a:t>https://www.gov.pl/web/przedsiebiorczosc-technologia/sytuacja-gospodarcza-polski</a:t>
            </a:r>
            <a:br>
              <a:rPr lang="pl-PL" sz="2400" dirty="0"/>
            </a:br>
            <a:endParaRPr lang="pl-PL" sz="2400" dirty="0"/>
          </a:p>
        </p:txBody>
      </p:sp>
      <p:pic>
        <p:nvPicPr>
          <p:cNvPr id="717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908720"/>
            <a:ext cx="9252520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22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721080" cy="710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63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Ministerstwo Finansów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16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Narodowy Bank Polski (NBP)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dirty="0"/>
              <a:t>Ustawa z 29 sierpnia 1997 r (Dz.U.2017.1373 -j.t. )</a:t>
            </a:r>
          </a:p>
          <a:p>
            <a:r>
              <a:rPr lang="pl-PL" dirty="0" smtClean="0"/>
              <a:t>„</a:t>
            </a:r>
            <a:r>
              <a:rPr lang="pl-PL" dirty="0"/>
              <a:t>NBP odpowiada za wartość polskiego pieniądza”. </a:t>
            </a:r>
            <a:r>
              <a:rPr lang="pl-PL" dirty="0" smtClean="0"/>
              <a:t>Organy </a:t>
            </a:r>
            <a:r>
              <a:rPr lang="pl-PL" dirty="0"/>
              <a:t>Narodowego Banku Polskiego: Prezes NBP, Rada Polityki Pieniężnej (wkład której wchodzi prezes NBP na zasadach </a:t>
            </a:r>
            <a:r>
              <a:rPr lang="pl-PL" dirty="0" err="1"/>
              <a:t>primus</a:t>
            </a:r>
            <a:r>
              <a:rPr lang="pl-PL" dirty="0"/>
              <a:t> </a:t>
            </a:r>
            <a:r>
              <a:rPr lang="pl-PL" dirty="0" err="1"/>
              <a:t>inter</a:t>
            </a:r>
            <a:r>
              <a:rPr lang="pl-PL" dirty="0"/>
              <a:t> </a:t>
            </a:r>
            <a:r>
              <a:rPr lang="pl-PL" dirty="0" err="1"/>
              <a:t>pares</a:t>
            </a:r>
            <a:r>
              <a:rPr lang="pl-PL" dirty="0"/>
              <a:t>)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Zarząd Banku</a:t>
            </a:r>
            <a:r>
              <a:rPr lang="pl-PL" dirty="0" smtClean="0"/>
              <a:t>.</a:t>
            </a:r>
            <a:endParaRPr lang="pl-PL" dirty="0"/>
          </a:p>
          <a:p>
            <a:r>
              <a:rPr lang="pl-PL" dirty="0" smtClean="0"/>
              <a:t>Ustawa o NBP </a:t>
            </a:r>
            <a:r>
              <a:rPr lang="pl-PL" dirty="0"/>
              <a:t>wart. 3 ust. 1. określiła cel nadrzędny </a:t>
            </a:r>
            <a:r>
              <a:rPr lang="pl-PL" dirty="0" smtClean="0"/>
              <a:t>polityki </a:t>
            </a:r>
            <a:r>
              <a:rPr lang="pl-PL" dirty="0"/>
              <a:t>pieniężnej, którym jest „utrzymywanie stabilnego poziomu cen”. </a:t>
            </a:r>
            <a:endParaRPr lang="pl-PL" dirty="0" smtClean="0"/>
          </a:p>
          <a:p>
            <a:r>
              <a:rPr lang="pl-PL" dirty="0" smtClean="0"/>
              <a:t>Ten </a:t>
            </a:r>
            <a:r>
              <a:rPr lang="pl-PL" dirty="0"/>
              <a:t>zapis </a:t>
            </a:r>
            <a:r>
              <a:rPr lang="pl-PL" dirty="0" smtClean="0"/>
              <a:t>oznacza </a:t>
            </a:r>
            <a:r>
              <a:rPr lang="pl-PL" dirty="0"/>
              <a:t>zakaz angażowania zasobów NBP do zaspokojenia potrzeb pożyczkowych rządu, samorządów oraz kredytowania podmiotów gospodarczych. </a:t>
            </a:r>
            <a:endParaRPr lang="pl-PL" dirty="0" smtClean="0"/>
          </a:p>
          <a:p>
            <a:r>
              <a:rPr lang="pl-PL" dirty="0" smtClean="0"/>
              <a:t>Niezależność </a:t>
            </a:r>
            <a:r>
              <a:rPr lang="pl-PL" dirty="0"/>
              <a:t>banku </a:t>
            </a:r>
            <a:r>
              <a:rPr lang="pl-PL" dirty="0" smtClean="0"/>
              <a:t>centralnego </a:t>
            </a:r>
            <a:r>
              <a:rPr lang="pl-PL" dirty="0"/>
              <a:t>od administracji państwowej </a:t>
            </a:r>
            <a:r>
              <a:rPr lang="pl-PL" dirty="0" smtClean="0"/>
              <a:t>akcentuje </a:t>
            </a:r>
            <a:r>
              <a:rPr lang="pl-PL" dirty="0"/>
              <a:t>także art. 15 ustawy </a:t>
            </a:r>
            <a:r>
              <a:rPr lang="pl-PL" dirty="0" smtClean="0"/>
              <a:t>o NBP</a:t>
            </a:r>
            <a:r>
              <a:rPr lang="pl-PL" dirty="0"/>
              <a:t>, który dotyczy założeń </a:t>
            </a:r>
            <a:r>
              <a:rPr lang="pl-PL" dirty="0" smtClean="0"/>
              <a:t>i sprawozdań z wykonania </a:t>
            </a:r>
            <a:r>
              <a:rPr lang="pl-PL" dirty="0"/>
              <a:t>polityki pieniężnej. </a:t>
            </a:r>
            <a:endParaRPr lang="pl-PL" dirty="0" smtClean="0"/>
          </a:p>
          <a:p>
            <a:r>
              <a:rPr lang="pl-PL" dirty="0" smtClean="0"/>
              <a:t>Przygotowane </a:t>
            </a:r>
            <a:r>
              <a:rPr lang="pl-PL" dirty="0"/>
              <a:t>przez RPP </a:t>
            </a:r>
            <a:r>
              <a:rPr lang="pl-PL" dirty="0" smtClean="0"/>
              <a:t>dokumenty z tego </a:t>
            </a:r>
            <a:r>
              <a:rPr lang="pl-PL" dirty="0"/>
              <a:t>zakresu są jedynie </a:t>
            </a:r>
            <a:r>
              <a:rPr lang="pl-PL" dirty="0" smtClean="0"/>
              <a:t>przedkładane </a:t>
            </a:r>
            <a:r>
              <a:rPr lang="pl-PL" dirty="0"/>
              <a:t>Sejmowi </a:t>
            </a:r>
            <a:r>
              <a:rPr lang="pl-PL" dirty="0" smtClean="0"/>
              <a:t>i rządowi </a:t>
            </a:r>
            <a:r>
              <a:rPr lang="pl-PL" dirty="0"/>
              <a:t>do wiadomości (</a:t>
            </a:r>
            <a:r>
              <a:rPr lang="pl-PL" dirty="0" smtClean="0"/>
              <a:t>a nie </a:t>
            </a:r>
            <a:r>
              <a:rPr lang="pl-PL" dirty="0"/>
              <a:t>– jak było dawniej – do akceptacji). 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76879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/>
              <a:t>Z funkcją stabilizacyjną </a:t>
            </a:r>
            <a:r>
              <a:rPr lang="pl-PL" sz="3600" dirty="0" smtClean="0"/>
              <a:t>państwa </a:t>
            </a:r>
            <a:br>
              <a:rPr lang="pl-PL" sz="3600" dirty="0" smtClean="0"/>
            </a:br>
            <a:r>
              <a:rPr lang="pl-PL" sz="3600" dirty="0" smtClean="0"/>
              <a:t>w gospodarce związane są: 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558924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sz="4500" dirty="0" smtClean="0"/>
              <a:t>Oddziaływania </a:t>
            </a:r>
            <a:r>
              <a:rPr lang="pl-PL" sz="4500" dirty="0"/>
              <a:t>władz publicznych (władz państwowych oraz władz lokalnych) na taki </a:t>
            </a:r>
            <a:r>
              <a:rPr lang="pl-PL" sz="4500" b="1" dirty="0"/>
              <a:t>ład ekonomiczny</a:t>
            </a:r>
            <a:r>
              <a:rPr lang="pl-PL" sz="4500" dirty="0"/>
              <a:t>, który charakteryzowałby się odpowiednio wysokim i </a:t>
            </a:r>
            <a:r>
              <a:rPr lang="pl-PL" sz="4500" b="1" dirty="0"/>
              <a:t>stabilnym ładem gospodarczym w długim okresie</a:t>
            </a:r>
            <a:r>
              <a:rPr lang="pl-PL" sz="4500" dirty="0"/>
              <a:t>, co z kolei umożliwiałoby wzrost dochodów indywidualnych i </a:t>
            </a:r>
            <a:r>
              <a:rPr lang="pl-PL" sz="4500" dirty="0" smtClean="0"/>
              <a:t>zbiorowych.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Parametry systemu gospodarczego</a:t>
            </a:r>
            <a:r>
              <a:rPr lang="pl-PL" dirty="0"/>
              <a:t>:</a:t>
            </a:r>
            <a:r>
              <a:rPr lang="pl-PL" dirty="0" smtClean="0"/>
              <a:t> </a:t>
            </a:r>
            <a:r>
              <a:rPr lang="pl-PL" dirty="0"/>
              <a:t>ukształtowanie inflacji i stopy bezrobocia na jak najniższym poziomie, osiągnięcie co najmniej 3% rocznego wzrostu PKB, zapewnienie stabilności kursów walutowych oraz równowagi bilansu płatniczego i budżetu państwa. </a:t>
            </a:r>
            <a:endParaRPr lang="pl-PL" b="1" dirty="0" smtClean="0"/>
          </a:p>
          <a:p>
            <a:pPr marL="0" indent="0">
              <a:buNone/>
            </a:pPr>
            <a:r>
              <a:rPr lang="pl-PL" b="1" dirty="0" smtClean="0"/>
              <a:t>Cel </a:t>
            </a:r>
            <a:r>
              <a:rPr lang="pl-PL" b="1" dirty="0"/>
              <a:t>tej funkcji to stabilizacja koniunktury gospodarczej w długim horyzoncie czasowym </a:t>
            </a:r>
            <a:r>
              <a:rPr lang="pl-PL" b="1" dirty="0" smtClean="0"/>
              <a:t>za </a:t>
            </a:r>
            <a:r>
              <a:rPr lang="pl-PL" b="1" dirty="0"/>
              <a:t>pomocą instrumentów</a:t>
            </a:r>
            <a:r>
              <a:rPr lang="pl-PL" dirty="0"/>
              <a:t> takich </a:t>
            </a:r>
            <a:r>
              <a:rPr lang="pl-PL" dirty="0" smtClean="0"/>
              <a:t>jak:</a:t>
            </a:r>
          </a:p>
          <a:p>
            <a:r>
              <a:rPr lang="pl-PL" dirty="0" smtClean="0"/>
              <a:t> </a:t>
            </a:r>
            <a:r>
              <a:rPr lang="pl-PL" dirty="0"/>
              <a:t>wysokość stopy procentowej, podatków, czy ilość pieniądza w obiegu. </a:t>
            </a:r>
            <a:endParaRPr lang="pl-PL" b="1" dirty="0" smtClean="0"/>
          </a:p>
        </p:txBody>
      </p:sp>
    </p:spTree>
    <p:extLst>
      <p:ext uri="{BB962C8B-B14F-4D97-AF65-F5344CB8AC3E}">
        <p14:creationId xmlns:p14="http://schemas.microsoft.com/office/powerpoint/2010/main" val="146337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Narodowy Bank Polski (NBP)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pl-PL" b="1" dirty="0" smtClean="0"/>
          </a:p>
          <a:p>
            <a:pPr marL="0" indent="0">
              <a:buNone/>
            </a:pPr>
            <a:r>
              <a:rPr lang="pl-PL" b="1" dirty="0" smtClean="0"/>
              <a:t>Analizom </a:t>
            </a:r>
            <a:r>
              <a:rPr lang="pl-PL" b="1" dirty="0"/>
              <a:t>i badaniom podlegają zagadnienia:</a:t>
            </a:r>
          </a:p>
          <a:p>
            <a:pPr marL="0" indent="0">
              <a:buNone/>
            </a:pPr>
            <a:r>
              <a:rPr lang="pl-PL" dirty="0"/>
              <a:t>•o charakterze bardziej ogólnym, w tym sformalizowane metody analizy polityki pieniężnej, polityka makroekonomiczna w warunkach niepewności oraz optymalne i odporne reguły polityki pieniężnej;</a:t>
            </a:r>
          </a:p>
          <a:p>
            <a:pPr marL="0" indent="0">
              <a:buNone/>
            </a:pPr>
            <a:r>
              <a:rPr lang="pl-PL" dirty="0"/>
              <a:t>•o charakterze międzynarodowym, m.in. międzynarodowy system finansowy i sytuacja gospodarcza w krajach Unii Europejskiej;</a:t>
            </a:r>
          </a:p>
          <a:p>
            <a:pPr marL="0" indent="0">
              <a:buNone/>
            </a:pPr>
            <a:r>
              <a:rPr lang="pl-PL" dirty="0"/>
              <a:t>•bezpośrednio wiążące się z przystąpieniem Polski do strefy euro, głównie dotyczące dostosowania instrumentów polityki </a:t>
            </a:r>
            <a:r>
              <a:rPr lang="pl-PL" dirty="0" smtClean="0"/>
              <a:t>pieniężnej, </a:t>
            </a:r>
            <a:r>
              <a:rPr lang="pl-PL" dirty="0"/>
              <a:t>warunków udziału Polski w systemie </a:t>
            </a:r>
            <a:r>
              <a:rPr lang="pl-PL" dirty="0" smtClean="0"/>
              <a:t>kursowym, </a:t>
            </a:r>
            <a:r>
              <a:rPr lang="pl-PL" dirty="0"/>
              <a:t>kursu złotego oraz polityki kursowej w procesie dochodzenia do strefy </a:t>
            </a:r>
            <a:r>
              <a:rPr lang="pl-PL" dirty="0" smtClean="0"/>
              <a:t>euro sytuacjami </a:t>
            </a:r>
            <a:r>
              <a:rPr lang="pl-PL" dirty="0"/>
              <a:t>zagrażającymi stabilności systemu finansowego i całej gospodarki.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3461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Narodowy Bank Polski (NBP</a:t>
            </a:r>
            <a:r>
              <a:rPr lang="pl-PL" dirty="0" smtClean="0"/>
              <a:t>)</a:t>
            </a:r>
            <a:endParaRPr lang="pl-PL" sz="27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="1" dirty="0" smtClean="0"/>
              <a:t>Działalność analityczno-badawcza </a:t>
            </a:r>
            <a:endParaRPr lang="pl-PL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l-PL" sz="2400" dirty="0" smtClean="0"/>
          </a:p>
          <a:p>
            <a:pPr marL="0" indent="0">
              <a:buNone/>
            </a:pPr>
            <a:endParaRPr lang="pl-PL" sz="2400" dirty="0"/>
          </a:p>
        </p:txBody>
      </p:sp>
      <p:sp>
        <p:nvSpPr>
          <p:cNvPr id="4" name="Prostokąt 3"/>
          <p:cNvSpPr/>
          <p:nvPr/>
        </p:nvSpPr>
        <p:spPr>
          <a:xfrm>
            <a:off x="372899" y="1988840"/>
            <a:ext cx="84249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obejmuje </a:t>
            </a:r>
            <a:r>
              <a:rPr lang="pl-PL" sz="2400" dirty="0"/>
              <a:t>również </a:t>
            </a:r>
            <a:r>
              <a:rPr lang="pl-PL" sz="2400" b="1" dirty="0"/>
              <a:t>polski system finansowy</a:t>
            </a:r>
            <a:r>
              <a:rPr lang="pl-PL" sz="2400" dirty="0"/>
              <a:t>, który tworzą instytucje i rynki finansowe, a także regulacje prawne określające zasady ich funkcjonowania oraz powiązania między nimi. Przedmiotem analiz są przede wszystkim </a:t>
            </a:r>
            <a:r>
              <a:rPr lang="pl-PL" sz="2400" b="1" dirty="0"/>
              <a:t>rozwój oraz stabilność systemu finansowego</a:t>
            </a:r>
            <a:r>
              <a:rPr lang="pl-PL" sz="2400" dirty="0"/>
              <a:t>. Rozpoznawane są także możliwe </a:t>
            </a:r>
            <a:r>
              <a:rPr lang="pl-PL" sz="2400" b="1" dirty="0"/>
              <a:t>zagrożenia stabilności systemu finansowego </a:t>
            </a:r>
            <a:r>
              <a:rPr lang="pl-PL" sz="2400" dirty="0"/>
              <a:t>oraz ich skutki.</a:t>
            </a:r>
          </a:p>
          <a:p>
            <a:r>
              <a:rPr lang="pl-PL" sz="2400" dirty="0"/>
              <a:t>Ważnym przedmiotem badań jest wzajemne </a:t>
            </a:r>
            <a:r>
              <a:rPr lang="pl-PL" sz="2400" b="1" dirty="0"/>
              <a:t>oddziaływanie między sytuacją instytucji finansowych (zwłaszcza banków) a polityką pieniężną </a:t>
            </a:r>
            <a:r>
              <a:rPr lang="pl-PL" sz="2400" dirty="0"/>
              <a:t>prowadzoną przez Narodowy Bank Polski. </a:t>
            </a:r>
          </a:p>
          <a:p>
            <a:r>
              <a:rPr lang="pl-PL" sz="2400" dirty="0"/>
              <a:t>Analizuje się m.in. oczekiwania rynków finansowych wobec polityki stóp procentowych NBP oraz kursu walutowego. Wyniki tych analiz </a:t>
            </a:r>
            <a:r>
              <a:rPr lang="pl-PL" sz="2400" b="1" dirty="0"/>
              <a:t>NBP wykorzystuje do tworzenia systemu wczesnego ostrzegania przed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75591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2048"/>
            <a:ext cx="8229600" cy="1143000"/>
          </a:xfrm>
        </p:spPr>
        <p:txBody>
          <a:bodyPr/>
          <a:lstStyle/>
          <a:p>
            <a:r>
              <a:rPr lang="pl-PL" dirty="0" smtClean="0"/>
              <a:t>Zadania </a:t>
            </a:r>
            <a:r>
              <a:rPr lang="pl-PL" dirty="0"/>
              <a:t>statystyczne NBP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dirty="0"/>
              <a:t>O</a:t>
            </a:r>
            <a:r>
              <a:rPr lang="pl-PL" dirty="0" smtClean="0"/>
              <a:t>bejmują </a:t>
            </a:r>
            <a:r>
              <a:rPr lang="pl-PL" dirty="0"/>
              <a:t>gromadzenie, przetwarzanie oraz bieżącą analizę danych z zakresu: </a:t>
            </a:r>
            <a:endParaRPr lang="pl-PL" dirty="0" smtClean="0"/>
          </a:p>
          <a:p>
            <a:r>
              <a:rPr lang="pl-PL" dirty="0" smtClean="0"/>
              <a:t>bilansu </a:t>
            </a:r>
            <a:r>
              <a:rPr lang="pl-PL" dirty="0"/>
              <a:t>płatniczego, </a:t>
            </a:r>
            <a:endParaRPr lang="pl-PL" dirty="0" smtClean="0"/>
          </a:p>
          <a:p>
            <a:r>
              <a:rPr lang="pl-PL" dirty="0" smtClean="0"/>
              <a:t>zadłużenia </a:t>
            </a:r>
            <a:r>
              <a:rPr lang="pl-PL" dirty="0"/>
              <a:t>zagranicznego i międzynarodowej pozycji inwestycyjnej, </a:t>
            </a:r>
            <a:endParaRPr lang="pl-PL" dirty="0" smtClean="0"/>
          </a:p>
          <a:p>
            <a:r>
              <a:rPr lang="pl-PL" dirty="0" smtClean="0"/>
              <a:t>informacji </a:t>
            </a:r>
            <a:r>
              <a:rPr lang="pl-PL" dirty="0"/>
              <a:t>zawartych w bilansach banków, wykorzystywanych w prowadzeniu polityki pieniężnej oraz nadzorze nad bankami, </a:t>
            </a:r>
            <a:endParaRPr lang="pl-PL" dirty="0" smtClean="0"/>
          </a:p>
          <a:p>
            <a:r>
              <a:rPr lang="pl-PL" dirty="0" smtClean="0"/>
              <a:t>stóp </a:t>
            </a:r>
            <a:r>
              <a:rPr lang="pl-PL" dirty="0"/>
              <a:t>procentowych stosowanych przez banki, </a:t>
            </a:r>
            <a:endParaRPr lang="pl-PL" dirty="0" smtClean="0"/>
          </a:p>
          <a:p>
            <a:r>
              <a:rPr lang="pl-PL" dirty="0" smtClean="0"/>
              <a:t>sytuacji </a:t>
            </a:r>
            <a:r>
              <a:rPr lang="pl-PL" dirty="0"/>
              <a:t>ekonomicznej przedsiębiorstw, w tym koniunktury gospodarczej i mechanizmów transmisji polityki pieniężnej oraz </a:t>
            </a:r>
            <a:endParaRPr lang="pl-PL" dirty="0" smtClean="0"/>
          </a:p>
          <a:p>
            <a:r>
              <a:rPr lang="pl-PL" dirty="0" smtClean="0"/>
              <a:t>prace </a:t>
            </a:r>
            <a:r>
              <a:rPr lang="pl-PL" dirty="0"/>
              <a:t>nad metodyką opracowywania i prezentacji statystyki monetarnej oraz bilansu płatniczego. 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Dane po odpowiednim opracowaniu przekazywane są organizacjom międzynarodowym, takim </a:t>
            </a:r>
            <a:r>
              <a:rPr lang="pl-PL" dirty="0" smtClean="0"/>
              <a:t>jak </a:t>
            </a:r>
            <a:r>
              <a:rPr lang="pl-PL" b="1" dirty="0" smtClean="0"/>
              <a:t>Międzynarodowy Fundusz Walutowy, Bank Światowy, Organizacja Współpracy Gospodarczej i Rozwoju oraz Bank Rozrachunków Międzynarodowych</a:t>
            </a:r>
            <a:r>
              <a:rPr lang="pl-PL" dirty="0" smtClean="0"/>
              <a:t>. </a:t>
            </a:r>
            <a:r>
              <a:rPr lang="pl-PL" dirty="0"/>
              <a:t>Szczególnie intensywna jest współpraca z Europejskim Bankiem Centralnym, wynikająca z uczestnictwa NBP w Europejskim Systemie Banków Centralnych. </a:t>
            </a:r>
          </a:p>
        </p:txBody>
      </p:sp>
    </p:spTree>
    <p:extLst>
      <p:ext uri="{BB962C8B-B14F-4D97-AF65-F5344CB8AC3E}">
        <p14:creationId xmlns:p14="http://schemas.microsoft.com/office/powerpoint/2010/main" val="298254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Najwyższa Izba Kontroli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800" dirty="0"/>
              <a:t>Punkt wyjścia </a:t>
            </a:r>
            <a:r>
              <a:rPr lang="pl-PL" sz="2800" dirty="0" smtClean="0"/>
              <a:t>do planowania kontroli NIK jest „Analiza wskazująca </a:t>
            </a:r>
            <a:r>
              <a:rPr lang="pl-PL" sz="2800" dirty="0"/>
              <a:t>obszary wymagające kontroli obecnie, jak również w najbliższych </a:t>
            </a:r>
            <a:r>
              <a:rPr lang="pl-PL" sz="2800" dirty="0" smtClean="0"/>
              <a:t>latach</a:t>
            </a:r>
          </a:p>
          <a:p>
            <a:pPr marL="0" indent="0">
              <a:buNone/>
            </a:pPr>
            <a:r>
              <a:rPr lang="pl-PL" sz="2800" dirty="0" smtClean="0"/>
              <a:t>Jest ona </a:t>
            </a:r>
            <a:r>
              <a:rPr lang="pl-PL" sz="2800" dirty="0"/>
              <a:t>poprzedzona opisem celów </a:t>
            </a:r>
            <a:r>
              <a:rPr lang="pl-PL" sz="2800" dirty="0" smtClean="0"/>
              <a:t>społeczno-gospodarczych </a:t>
            </a:r>
            <a:r>
              <a:rPr lang="pl-PL" sz="2800" dirty="0"/>
              <a:t>wynikających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z obowiązującego </a:t>
            </a:r>
            <a:r>
              <a:rPr lang="pl-PL" sz="2800" dirty="0"/>
              <a:t>prawa oraz z oficjalnych dokumentów określających założenia polityki państwa. </a:t>
            </a:r>
            <a:endParaRPr lang="pl-PL" sz="2800" dirty="0" smtClean="0"/>
          </a:p>
          <a:p>
            <a:pPr marL="0" indent="0">
              <a:buNone/>
            </a:pPr>
            <a:r>
              <a:rPr lang="pl-PL" sz="2800" dirty="0" smtClean="0"/>
              <a:t>Dla </a:t>
            </a:r>
            <a:r>
              <a:rPr lang="pl-PL" sz="2800" dirty="0"/>
              <a:t>każdego zagadnienia tak sformułowaną analizę uzupełniono dodatkowo o obszary kontroli sugerowane przez właściwe </a:t>
            </a:r>
            <a:r>
              <a:rPr lang="pl-PL" sz="2800" dirty="0" smtClean="0"/>
              <a:t>merytorycznie </a:t>
            </a:r>
            <a:r>
              <a:rPr lang="pl-PL" sz="2800" dirty="0"/>
              <a:t>departamenty NIK, </a:t>
            </a:r>
            <a:endParaRPr lang="pl-PL" sz="2800" dirty="0" smtClean="0"/>
          </a:p>
          <a:p>
            <a:pPr marL="0" indent="0">
              <a:buNone/>
            </a:pPr>
            <a:r>
              <a:rPr lang="pl-PL" sz="2800" dirty="0"/>
              <a:t>D</a:t>
            </a:r>
            <a:r>
              <a:rPr lang="pl-PL" sz="2800" dirty="0" smtClean="0"/>
              <a:t>okument </a:t>
            </a:r>
            <a:r>
              <a:rPr lang="pl-PL" sz="2800" dirty="0"/>
              <a:t>pn. „Sytuacja </a:t>
            </a:r>
            <a:r>
              <a:rPr lang="pl-PL" sz="2800" dirty="0" smtClean="0"/>
              <a:t>społeczno-gospodarcza</a:t>
            </a:r>
            <a:r>
              <a:rPr lang="pl-PL" sz="2800" dirty="0"/>
              <a:t>. Analiza </a:t>
            </a:r>
            <a:r>
              <a:rPr lang="pl-PL" sz="2800" dirty="0" err="1"/>
              <a:t>ryzyk</a:t>
            </a:r>
            <a:r>
              <a:rPr lang="pl-PL" sz="2800" dirty="0"/>
              <a:t>”. </a:t>
            </a:r>
            <a:endParaRPr lang="pl-PL" sz="2800" dirty="0" smtClean="0"/>
          </a:p>
        </p:txBody>
      </p:sp>
    </p:spTree>
    <p:extLst>
      <p:ext uri="{BB962C8B-B14F-4D97-AF65-F5344CB8AC3E}">
        <p14:creationId xmlns:p14="http://schemas.microsoft.com/office/powerpoint/2010/main" val="19661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Najwyższa Izba Kontroli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dirty="0"/>
              <a:t>Opracowanie zawiera syntetyczną ocenę aktualnej sytuacji społecznej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gospodarczej </a:t>
            </a:r>
            <a:r>
              <a:rPr lang="pl-PL" dirty="0" smtClean="0"/>
              <a:t> w </a:t>
            </a:r>
            <a:r>
              <a:rPr lang="pl-PL" dirty="0"/>
              <a:t>2017 r 31 dziedzinach, pogrupowanych w cztery pod-stawowe </a:t>
            </a:r>
            <a:r>
              <a:rPr lang="pl-PL" dirty="0" smtClean="0"/>
              <a:t>obszary, a </a:t>
            </a:r>
            <a:r>
              <a:rPr lang="pl-PL" dirty="0"/>
              <a:t>mianowicie:</a:t>
            </a:r>
          </a:p>
          <a:p>
            <a:pPr marL="0" indent="0">
              <a:buNone/>
            </a:pPr>
            <a:r>
              <a:rPr lang="pl-PL" dirty="0"/>
              <a:t>• państwo i jego funkcje,</a:t>
            </a:r>
          </a:p>
          <a:p>
            <a:pPr marL="0" indent="0">
              <a:buNone/>
            </a:pPr>
            <a:r>
              <a:rPr lang="pl-PL" dirty="0"/>
              <a:t>• społeczeństwo – warunki i jakość życia,</a:t>
            </a:r>
          </a:p>
          <a:p>
            <a:pPr marL="0" indent="0">
              <a:buNone/>
            </a:pPr>
            <a:r>
              <a:rPr lang="pl-PL" dirty="0"/>
              <a:t>• gospodarka,</a:t>
            </a:r>
          </a:p>
          <a:p>
            <a:pPr marL="0" indent="0">
              <a:buNone/>
            </a:pPr>
            <a:r>
              <a:rPr lang="pl-PL" dirty="0"/>
              <a:t>• finanse państwa. </a:t>
            </a:r>
          </a:p>
          <a:p>
            <a:pPr marL="0" indent="0">
              <a:buNone/>
            </a:pPr>
            <a:r>
              <a:rPr lang="pl-PL" dirty="0"/>
              <a:t>• niską jakość usług publicznych,</a:t>
            </a:r>
          </a:p>
          <a:p>
            <a:pPr marL="0" indent="0">
              <a:buNone/>
            </a:pPr>
            <a:r>
              <a:rPr lang="pl-PL" dirty="0"/>
              <a:t>• niezrównoważenie finansów publicznych</a:t>
            </a:r>
          </a:p>
          <a:p>
            <a:pPr marL="0" indent="0">
              <a:buNone/>
            </a:pPr>
            <a:r>
              <a:rPr lang="pl-PL" dirty="0"/>
              <a:t>,• niska konkurencyjność i innowacyjność polskiej gospodarki,</a:t>
            </a:r>
          </a:p>
          <a:p>
            <a:pPr marL="0" indent="0">
              <a:buNone/>
            </a:pPr>
            <a:r>
              <a:rPr lang="pl-PL" dirty="0"/>
              <a:t>• negatywne zmiany społeczno-gospodarcze,</a:t>
            </a:r>
          </a:p>
          <a:p>
            <a:pPr marL="0" indent="0">
              <a:buNone/>
            </a:pPr>
            <a:r>
              <a:rPr lang="pl-PL" dirty="0"/>
              <a:t>• niską jakość stanowionego prawa i nie-dostateczne jego egzekwowanie,</a:t>
            </a:r>
          </a:p>
          <a:p>
            <a:pPr marL="0" indent="0">
              <a:buNone/>
            </a:pPr>
            <a:r>
              <a:rPr lang="pl-PL" dirty="0"/>
              <a:t>• wzrost zagrożeń dla bezpieczeństwa państwa.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8357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pl-PL" dirty="0" smtClean="0"/>
          </a:p>
          <a:p>
            <a:endParaRPr lang="pl-PL" dirty="0"/>
          </a:p>
          <a:p>
            <a:r>
              <a:rPr lang="pl-PL" dirty="0" smtClean="0"/>
              <a:t>Ustawy wymienione w treści slajdów </a:t>
            </a:r>
          </a:p>
          <a:p>
            <a:r>
              <a:rPr lang="pl-PL" dirty="0" smtClean="0">
                <a:hlinkClick r:id="rId2"/>
              </a:rPr>
              <a:t>https</a:t>
            </a:r>
            <a:r>
              <a:rPr lang="pl-PL" dirty="0">
                <a:hlinkClick r:id="rId2"/>
              </a:rPr>
              <a:t>://</a:t>
            </a:r>
            <a:r>
              <a:rPr lang="pl-PL" dirty="0" smtClean="0">
                <a:hlinkClick r:id="rId2"/>
              </a:rPr>
              <a:t>www.bfg.pl</a:t>
            </a:r>
            <a:endParaRPr lang="pl-PL" dirty="0" smtClean="0"/>
          </a:p>
          <a:p>
            <a:r>
              <a:rPr lang="pl-PL" dirty="0">
                <a:hlinkClick r:id="rId3"/>
              </a:rPr>
              <a:t>https://</a:t>
            </a:r>
            <a:r>
              <a:rPr lang="pl-PL" dirty="0" smtClean="0">
                <a:hlinkClick r:id="rId3"/>
              </a:rPr>
              <a:t>www.gov.pl/web/przedsiebiorczosc-technologia/ulatwienia-dla-firm</a:t>
            </a:r>
            <a:endParaRPr lang="pl-PL" dirty="0" smtClean="0"/>
          </a:p>
          <a:p>
            <a:r>
              <a:rPr lang="pl-PL" dirty="0" smtClean="0"/>
              <a:t>Strony internetowe Urzędów Centralnych </a:t>
            </a:r>
          </a:p>
          <a:p>
            <a:r>
              <a:rPr lang="pl-PL" dirty="0"/>
              <a:t> Polityka gospodarcza, pod red. Bolesława Winiarskiego, Wydawnictwo Naukowe PWN, Warszawa 1999 </a:t>
            </a:r>
          </a:p>
        </p:txBody>
      </p:sp>
    </p:spTree>
    <p:extLst>
      <p:ext uri="{BB962C8B-B14F-4D97-AF65-F5344CB8AC3E}">
        <p14:creationId xmlns:p14="http://schemas.microsoft.com/office/powerpoint/2010/main" val="423921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Zadania państwa w zakresie analizy i oceny funkcjonowania gospodarki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844824"/>
            <a:ext cx="8280920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/>
              <a:t>Funkcja stabilizacyjna polityki gospodarczej uzasadnia konieczność interwencjonizmu władz publicznych w procesy rynkowe ze względu na niedoskonałość rynku, która przejawia się m.in. w występowaniu niedoskonałej konkurencji czy praktyk monopolistycznych. </a:t>
            </a:r>
          </a:p>
          <a:p>
            <a:pPr marL="0" indent="0">
              <a:buNone/>
            </a:pPr>
            <a:r>
              <a:rPr lang="pl-PL" sz="2000" b="1" dirty="0" smtClean="0"/>
              <a:t>Czynne podmioty prawa gospodarczego odpowiedzialne za analizy i oceny gospodarki</a:t>
            </a:r>
            <a:r>
              <a:rPr lang="pl-PL" sz="2000" dirty="0" smtClean="0"/>
              <a:t> to</a:t>
            </a:r>
            <a:r>
              <a:rPr lang="pl-PL" sz="2000" dirty="0"/>
              <a:t>: </a:t>
            </a:r>
            <a:r>
              <a:rPr lang="pl-PL" sz="2000" dirty="0" smtClean="0"/>
              <a:t>Rada </a:t>
            </a:r>
            <a:r>
              <a:rPr lang="pl-PL" sz="2000" dirty="0"/>
              <a:t>Ministrów, </a:t>
            </a:r>
            <a:r>
              <a:rPr lang="pl-PL" sz="2000" dirty="0" smtClean="0"/>
              <a:t>Ministerstwo Gospodarki (Przedsiębiorczości i Technologii) , Ministerstwo </a:t>
            </a:r>
            <a:r>
              <a:rPr lang="pl-PL" sz="2000" dirty="0"/>
              <a:t>Finansów, </a:t>
            </a:r>
            <a:r>
              <a:rPr lang="pl-PL" sz="2000" dirty="0" smtClean="0"/>
              <a:t>Narodowy Bank Polski , Komisja </a:t>
            </a:r>
            <a:r>
              <a:rPr lang="pl-PL" sz="2000" dirty="0"/>
              <a:t>Nadzoru Finansowego, </a:t>
            </a:r>
            <a:r>
              <a:rPr lang="pl-PL" sz="2000" dirty="0" smtClean="0"/>
              <a:t>Narodowy </a:t>
            </a:r>
            <a:r>
              <a:rPr lang="pl-PL" sz="2000" dirty="0"/>
              <a:t>Bank Polski oraz </a:t>
            </a:r>
            <a:r>
              <a:rPr lang="pl-PL" sz="2000" dirty="0" smtClean="0"/>
              <a:t>Bankowy </a:t>
            </a:r>
            <a:r>
              <a:rPr lang="pl-PL" sz="2000" dirty="0"/>
              <a:t>Fundusz </a:t>
            </a:r>
            <a:r>
              <a:rPr lang="pl-PL" sz="2000" dirty="0" smtClean="0"/>
              <a:t>Gwarancyjny, GUS, NIK.</a:t>
            </a:r>
          </a:p>
          <a:p>
            <a:pPr marL="0" indent="0">
              <a:buNone/>
            </a:pPr>
            <a:r>
              <a:rPr lang="pl-PL" sz="2000" dirty="0" smtClean="0"/>
              <a:t>Głównym </a:t>
            </a:r>
            <a:r>
              <a:rPr lang="pl-PL" sz="2000" dirty="0"/>
              <a:t>narzędziem procesów regulacyjnych w polityce gospodarczej jest pieniądz </a:t>
            </a:r>
            <a:r>
              <a:rPr lang="pl-PL" sz="2000" dirty="0" smtClean="0"/>
              <a:t>i </a:t>
            </a:r>
            <a:r>
              <a:rPr lang="pl-PL" sz="2000" dirty="0"/>
              <a:t>jego przepływy, zaś do instytucji regulacyjnych zaliczamy m.in. bank centralny i banki komercyjne, fundusze ubezpieczeniowe i sądy. W ramach funkcji stabilizacyjnej wyróżnia się politykę makro- i mikroekonomiczną</a:t>
            </a:r>
          </a:p>
          <a:p>
            <a:pPr marL="0" indent="0"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2476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08520" y="19348"/>
            <a:ext cx="9433048" cy="1143000"/>
          </a:xfrm>
        </p:spPr>
        <p:txBody>
          <a:bodyPr>
            <a:noAutofit/>
          </a:bodyPr>
          <a:lstStyle/>
          <a:p>
            <a:r>
              <a:rPr lang="pl-PL" sz="3200" b="1" dirty="0" smtClean="0"/>
              <a:t>Czynne podmioty prawa publicznego w sferze gospodarki </a:t>
            </a: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94928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Tradycyjnie </a:t>
            </a:r>
            <a:r>
              <a:rPr lang="pl-PL" dirty="0"/>
              <a:t>uznaje się, że </a:t>
            </a:r>
            <a:r>
              <a:rPr lang="pl-PL" dirty="0" smtClean="0"/>
              <a:t>pojęcie </a:t>
            </a:r>
            <a:r>
              <a:rPr lang="pl-PL" b="1" dirty="0" smtClean="0"/>
              <a:t>Interesu publicznego pełni </a:t>
            </a:r>
            <a:r>
              <a:rPr lang="pl-PL" b="1" dirty="0"/>
              <a:t>funkcję legitymacyjną dla wszelkich działań władzy publicznej</a:t>
            </a:r>
            <a:r>
              <a:rPr lang="pl-PL" dirty="0"/>
              <a:t>, w tym działań w </a:t>
            </a:r>
            <a:r>
              <a:rPr lang="pl-PL" b="1" dirty="0"/>
              <a:t>sferze gospodarki</a:t>
            </a:r>
            <a:r>
              <a:rPr lang="pl-PL" dirty="0"/>
              <a:t>, będąc jednocześnie podstawowym kryterium ich oceny. </a:t>
            </a:r>
            <a:endParaRPr lang="pl-PL" dirty="0" smtClean="0"/>
          </a:p>
          <a:p>
            <a:pPr marL="0" indent="0">
              <a:buNone/>
            </a:pPr>
            <a:r>
              <a:rPr lang="pl-PL" dirty="0"/>
              <a:t>I</a:t>
            </a:r>
            <a:r>
              <a:rPr lang="pl-PL" dirty="0" smtClean="0"/>
              <a:t>nteres </a:t>
            </a:r>
            <a:r>
              <a:rPr lang="pl-PL" dirty="0"/>
              <a:t>publiczny nie doczekał się nigdy na gruncie prawa uniwersalnej definicji </a:t>
            </a:r>
            <a:r>
              <a:rPr lang="pl-PL" dirty="0" smtClean="0"/>
              <a:t>legalnej.</a:t>
            </a:r>
            <a:endParaRPr lang="pl-PL" dirty="0"/>
          </a:p>
          <a:p>
            <a:pPr marL="0" indent="0">
              <a:buNone/>
            </a:pPr>
            <a:r>
              <a:rPr lang="pl-PL" dirty="0" smtClean="0"/>
              <a:t>Istota </a:t>
            </a:r>
            <a:r>
              <a:rPr lang="pl-PL" b="1" dirty="0" smtClean="0"/>
              <a:t>prawa publicznego gospodarczego</a:t>
            </a:r>
            <a:r>
              <a:rPr lang="pl-PL" dirty="0" smtClean="0"/>
              <a:t>, jego treść i zakres, a także swoiste konstrukcje są wynikiem jego funkcji tworzenia podstaw dla realizacji interesu publicznego. </a:t>
            </a:r>
          </a:p>
          <a:p>
            <a:pPr marL="0" indent="0">
              <a:buNone/>
            </a:pPr>
            <a:r>
              <a:rPr lang="pl-PL" dirty="0" smtClean="0"/>
              <a:t>Z postanowień przepisów tego prawa wynikają szczególne kompetencje organów administracji publicznej, wyposażające je we władztwo administracyjne, stanowiące z jednej strony skuteczny instrument realizacji dobra publicznego. </a:t>
            </a:r>
          </a:p>
        </p:txBody>
      </p:sp>
    </p:spTree>
    <p:extLst>
      <p:ext uri="{BB962C8B-B14F-4D97-AF65-F5344CB8AC3E}">
        <p14:creationId xmlns:p14="http://schemas.microsoft.com/office/powerpoint/2010/main" val="381586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 Czynne podmioty prawa publicznego w sferze gospodarki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Publiczne </a:t>
            </a:r>
            <a:r>
              <a:rPr lang="pl-PL" dirty="0"/>
              <a:t>prawo gospodarcze kształtuje także </a:t>
            </a:r>
            <a:r>
              <a:rPr lang="pl-PL" b="1" dirty="0"/>
              <a:t>zasady działania oraz określa funkcje organów administracji publicznej na obszarze prawa prywatnego</a:t>
            </a:r>
            <a:r>
              <a:rPr lang="pl-PL" dirty="0"/>
              <a:t>. Odnosi się to w  szczególności do sposobu wykonywania zarządu mieniem publicznym i wykonywania praw majątkowych państwa oraz innych podmiotów publicznych zgodnie z celami, jakim majątek ten ma służyć. </a:t>
            </a:r>
          </a:p>
          <a:p>
            <a:r>
              <a:rPr lang="pl-PL" dirty="0"/>
              <a:t>Z drugiej zaś strony stwarza mechanizm ochrony praw, wolności i interesów przedsiębiorców.</a:t>
            </a:r>
          </a:p>
          <a:p>
            <a:r>
              <a:rPr lang="pl-PL" dirty="0" smtClean="0"/>
              <a:t>Ma </a:t>
            </a:r>
            <a:r>
              <a:rPr lang="pl-PL" dirty="0"/>
              <a:t>to istotne znaczenie dla podstaw do powierzania wykonywania zadań publicznych podmiotom prywatnym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92395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GUS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00141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dirty="0" smtClean="0"/>
              <a:t>Ustawa </a:t>
            </a:r>
            <a:r>
              <a:rPr lang="pl-PL" dirty="0"/>
              <a:t>z dnia 29 czerwca 1995 r. o statystyce publicznej (Dz. U. z 2016 r. poz. </a:t>
            </a:r>
            <a:r>
              <a:rPr lang="pl-PL" dirty="0" smtClean="0"/>
              <a:t>1068 ze </a:t>
            </a:r>
            <a:r>
              <a:rPr lang="pl-PL" dirty="0" err="1" smtClean="0"/>
              <a:t>zm</a:t>
            </a:r>
            <a:r>
              <a:rPr lang="pl-PL" dirty="0" smtClean="0"/>
              <a:t>)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b="1" dirty="0" smtClean="0"/>
              <a:t>Art. 23 ust.1 </a:t>
            </a:r>
            <a:r>
              <a:rPr lang="pl-PL" dirty="0" smtClean="0"/>
              <a:t>Centralnym organem administracji rządowej właściwym w sprawach statystyki jest Prezes Głównego Urzędu Statystycznego wykonujący swoje zadania przy pomocy służb statystyki publicznej.</a:t>
            </a:r>
          </a:p>
          <a:p>
            <a:pPr marL="0" indent="0">
              <a:buNone/>
            </a:pPr>
            <a:r>
              <a:rPr lang="pl-PL" dirty="0" smtClean="0"/>
              <a:t>2. Nadzór nad Prezesem Głównego Urzędu Statystycznego sprawuje Prezes Rady Ministrów.</a:t>
            </a:r>
          </a:p>
          <a:p>
            <a:pPr marL="0" indent="0">
              <a:buNone/>
            </a:pPr>
            <a:r>
              <a:rPr lang="pl-PL" dirty="0" smtClean="0"/>
              <a:t>3. Organizację Głównego Urzędu Statystycznego określa statut nadany, w drodze rozporządzenia, przez Prezesa Rady Ministrów.</a:t>
            </a:r>
          </a:p>
          <a:p>
            <a:pPr marL="0" indent="0">
              <a:buNone/>
            </a:pPr>
            <a:r>
              <a:rPr lang="pl-PL" dirty="0" smtClean="0"/>
              <a:t>ROZPORZĄDZENIE </a:t>
            </a:r>
            <a:r>
              <a:rPr lang="pl-PL" dirty="0"/>
              <a:t>PREZESA RADY MINISTRÓW z dnia 24 kwietnia 2018 r. w sprawie nadania statutu Głównemu Urzędowi Statystycznemu (Dz. U. z dnia 2 maja 2018 r.) Na podstawie art. 23 ust. 3 ustawy z dnia 29 czerwca 1995 r. o statystyce publicznej (Dz. U. z 2016 r. poz. 1068, z 2017 r. poz. 60 oraz z 2018 r. poz. 650) 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403658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pl-PL" dirty="0" smtClean="0"/>
              <a:t>GUS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6021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b="1" dirty="0"/>
              <a:t>Art. </a:t>
            </a:r>
            <a:r>
              <a:rPr lang="pl-PL" sz="2000" b="1" dirty="0" smtClean="0"/>
              <a:t>30 </a:t>
            </a:r>
            <a:r>
              <a:rPr lang="pl-PL" sz="2000" b="1" dirty="0"/>
              <a:t>Podmioty gospodarki narodowej są obowiązane </a:t>
            </a:r>
            <a:r>
              <a:rPr lang="pl-PL" sz="2000" dirty="0"/>
              <a:t>do:</a:t>
            </a:r>
          </a:p>
          <a:p>
            <a:pPr marL="0" indent="0">
              <a:buNone/>
            </a:pPr>
            <a:r>
              <a:rPr lang="pl-PL" sz="2000" dirty="0"/>
              <a:t>1)   </a:t>
            </a:r>
            <a:r>
              <a:rPr lang="pl-PL" sz="2000" b="1" dirty="0"/>
              <a:t>posiadania numeru identyfikacyjnego krajowego rejestru urzędowego podmiotów gospodarki narodowej</a:t>
            </a:r>
            <a:r>
              <a:rPr lang="pl-PL" sz="2000" dirty="0"/>
              <a:t>, o którym mowa w art. 41 ust. 1 pkt 1, i posługiwania się nim przy przekazywaniu danych wykorzystywanych dla celów statystycznych;</a:t>
            </a:r>
          </a:p>
          <a:p>
            <a:pPr marL="0" indent="0">
              <a:buNone/>
            </a:pPr>
            <a:r>
              <a:rPr lang="pl-PL" sz="2000" dirty="0"/>
              <a:t>2)   </a:t>
            </a:r>
            <a:r>
              <a:rPr lang="pl-PL" sz="2000" b="1" dirty="0"/>
              <a:t>stosowania w prowadzonej ewidencji, dokumentacji oraz rachunkowości standardów klasyfikacyjnych</a:t>
            </a:r>
            <a:r>
              <a:rPr lang="pl-PL" sz="2000" dirty="0"/>
              <a:t>, o których mowa w rozdziale 6;</a:t>
            </a:r>
          </a:p>
          <a:p>
            <a:pPr marL="0" indent="0">
              <a:buNone/>
            </a:pPr>
            <a:r>
              <a:rPr lang="pl-PL" sz="2000" dirty="0"/>
              <a:t>3)   </a:t>
            </a:r>
            <a:r>
              <a:rPr lang="pl-PL" sz="2000" b="1" dirty="0"/>
              <a:t>przekazania nieodpłatnie danych </a:t>
            </a:r>
            <a:r>
              <a:rPr lang="pl-PL" sz="2000" dirty="0"/>
              <a:t>dotyczących prowadzonej działalności i jej wyników zgodnie z programem badań statystycznych statystyki publicznej oraz w formacie udostępnionym zgodnie z art. 18a ust. </a:t>
            </a:r>
            <a:r>
              <a:rPr lang="pl-PL" sz="2000" dirty="0" smtClean="0"/>
              <a:t>3. Przekazywanie </a:t>
            </a:r>
            <a:r>
              <a:rPr lang="pl-PL" sz="2000" dirty="0"/>
              <a:t>danych, o których mowa w ust. 1 pkt 3, odbywa się:</a:t>
            </a:r>
          </a:p>
          <a:p>
            <a:pPr marL="0" indent="0">
              <a:buNone/>
            </a:pPr>
            <a:r>
              <a:rPr lang="pl-PL" sz="2000" dirty="0"/>
              <a:t>1)   w postaci elektronicznej, w szczególności za pośrednictwem elektronicznej platformy gromadzenia danych statystycznych, a w przypadkach wskazanych w programie badań statystycznych statystyki publicznej - w innej formie lub postaci;</a:t>
            </a:r>
          </a:p>
          <a:p>
            <a:pPr marL="0" indent="0">
              <a:buNone/>
            </a:pPr>
            <a:r>
              <a:rPr lang="pl-PL" sz="2000" dirty="0"/>
              <a:t>2)   w postaci wywiadu przeprowadzanego przez ankietera statystycznego metodą wywiadu bezpośredniego lub wywiadu telefonicznego</a:t>
            </a:r>
            <a:r>
              <a:rPr lang="pl-PL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019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pl-PL" dirty="0" smtClean="0"/>
              <a:t>GUS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0014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b="1" dirty="0" err="1" smtClean="0"/>
              <a:t>Intrastat</a:t>
            </a:r>
            <a:r>
              <a:rPr lang="pl-PL" sz="2000" b="1" dirty="0" smtClean="0"/>
              <a:t> </a:t>
            </a:r>
            <a:r>
              <a:rPr lang="pl-PL" sz="2000" dirty="0"/>
              <a:t>– wprowadzony w Polsce 1 maja 2004, a funkcjonujący w Unii Europejskiej od 1993 system statystyki handlu towarami pomiędzy państwami członkowskimi Unii Europejskiej. jest to system statystyki obrotów towarowych pomiędzy państwami członkowskimi Unii Europejskiej, umożliwiający przyjmowanie, analizę i gromadzenie informacji od podmiotów objętych obowiązkiem sprawozdawczym o zrealizowanych przez nie wywozach lup przywozach towarów w obrocie z krajami członkowskimi </a:t>
            </a:r>
            <a:r>
              <a:rPr lang="pl-PL" sz="2000" dirty="0" smtClean="0"/>
              <a:t>UE.</a:t>
            </a:r>
          </a:p>
          <a:p>
            <a:pPr marL="0" indent="0">
              <a:buNone/>
            </a:pPr>
            <a:r>
              <a:rPr lang="pl-PL" sz="2000" dirty="0" smtClean="0"/>
              <a:t>Organem </a:t>
            </a:r>
            <a:r>
              <a:rPr lang="pl-PL" sz="2000" dirty="0"/>
              <a:t>Krajowej Administracji Skarbowej  właściwym miejscowo w sprawach zgłoszeń INTRASTAT, w tym w zakresie wezwań, upomnień i postępowań w sprawach kar pieniężnych jest </a:t>
            </a:r>
            <a:r>
              <a:rPr lang="pl-PL" sz="2000" b="1" dirty="0"/>
              <a:t>Dyrektor Izby Administracji Skarbowej w </a:t>
            </a:r>
            <a:r>
              <a:rPr lang="pl-PL" sz="2000" b="1" dirty="0" smtClean="0"/>
              <a:t>Szczecinie</a:t>
            </a:r>
            <a:r>
              <a:rPr lang="pl-PL" sz="2000" dirty="0" smtClean="0"/>
              <a:t>. Nie </a:t>
            </a:r>
            <a:r>
              <a:rPr lang="pl-PL" sz="2000" dirty="0"/>
              <a:t>cały obrót podlega </a:t>
            </a:r>
            <a:r>
              <a:rPr lang="pl-PL" sz="2000" dirty="0" smtClean="0"/>
              <a:t>zgłoszeniu, rejestracji </a:t>
            </a:r>
            <a:r>
              <a:rPr lang="pl-PL" sz="2000" dirty="0"/>
              <a:t>podlega wyłącznie obrót realizowany przez podmioty, które osiągnęły w danym kierunku handlu określony przepisami prawa poziom wartości obrotów,(podstawowy próg statystyczny). </a:t>
            </a:r>
          </a:p>
          <a:p>
            <a:pPr marL="0" indent="0">
              <a:buNone/>
            </a:pPr>
            <a:r>
              <a:rPr lang="pl-PL" sz="2000" dirty="0"/>
              <a:t>Są to wartości obrotów towarowych z krajami UE, których przekroczenie (liczone narastająco od początku roku) powoduje objęcie podmiotu obowiązkiem sprawozdawczym w systemie INTRASTAT począwszy od miesiąca, w którym nastąpiło przekroczenie progu.</a:t>
            </a:r>
          </a:p>
        </p:txBody>
      </p:sp>
    </p:spTree>
    <p:extLst>
      <p:ext uri="{BB962C8B-B14F-4D97-AF65-F5344CB8AC3E}">
        <p14:creationId xmlns:p14="http://schemas.microsoft.com/office/powerpoint/2010/main" val="182581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4775</TotalTime>
  <Words>4144</Words>
  <Application>Microsoft Office PowerPoint</Application>
  <PresentationFormat>Pokaz na ekranie (4:3)</PresentationFormat>
  <Paragraphs>219</Paragraphs>
  <Slides>35</Slides>
  <Notes>9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36" baseType="lpstr">
      <vt:lpstr>Motyw pakietu Office</vt:lpstr>
      <vt:lpstr>Prezentacja programu PowerPoint</vt:lpstr>
      <vt:lpstr>Trzy podstawowe funkcje Państwa  w gospodarce</vt:lpstr>
      <vt:lpstr>Z funkcją stabilizacyjną państwa  w gospodarce związane są: </vt:lpstr>
      <vt:lpstr>Zadania państwa w zakresie analizy i oceny funkcjonowania gospodarki  </vt:lpstr>
      <vt:lpstr>Czynne podmioty prawa publicznego w sferze gospodarki </vt:lpstr>
      <vt:lpstr> Czynne podmioty prawa publicznego w sferze gospodarki </vt:lpstr>
      <vt:lpstr>GUS</vt:lpstr>
      <vt:lpstr>GUS</vt:lpstr>
      <vt:lpstr>GUS</vt:lpstr>
      <vt:lpstr>Planowanie </vt:lpstr>
      <vt:lpstr>Prezentacja programu PowerPoint</vt:lpstr>
      <vt:lpstr>Prognozowanie (predykcja) </vt:lpstr>
      <vt:lpstr>Prezentacja programu PowerPoint</vt:lpstr>
      <vt:lpstr>Programowanie- Model HERMIN </vt:lpstr>
      <vt:lpstr>Model HERMIN </vt:lpstr>
      <vt:lpstr>Ustawa z dnia 20 kwietnia 2004 r. o Narodowym Planie Rozwoju (Dz.U.2018.478 j.t.) </vt:lpstr>
      <vt:lpstr>Ustawa z dnia 6 grudnia 2006 r. o zasadach prowadzenia polityki rozwoju(Dz.U.2018.1307 j.t.) </vt:lpstr>
      <vt:lpstr>Minister właściwy do spraw rozwoju regionalnego </vt:lpstr>
      <vt:lpstr>Minister właściwy do spraw rozwoju regionalnego </vt:lpstr>
      <vt:lpstr>Prezentacja programu PowerPoint</vt:lpstr>
      <vt:lpstr> Ustawa z dnia 11 lipca 2014 r. o zasadach realizacji programów  w zakresie polityki spójności finansowanych w perspektywie finansowej 2014-2020 (Dz.U.2018.1431 j.t.)  </vt:lpstr>
      <vt:lpstr>Zasady opracowywania projektów aktów normatywnych  z zakresu prawa gospodarczego oraz oceny ich funkcjonowania (prawo przedsiębiorców) </vt:lpstr>
      <vt:lpstr>Zasady opracowywania projektów aktów normatywnych  z zakresu prawa gospodarczego oraz oceny ich funkcjonowania (prawo przedsiębiorców) </vt:lpstr>
      <vt:lpstr>Przewidywanie  społeczno-gospodarczych  skutków  projektowanych  regulacji (OSR)</vt:lpstr>
      <vt:lpstr>Ministerstwo Przedsiębiorczości i Technologii, Departament Analiz Gospodarczych https://www.gov.pl/web/przedsiebiorczosc-technologia</vt:lpstr>
      <vt:lpstr>https://www.gov.pl/web/przedsiebiorczosc-technologia/sytuacja-gospodarcza-polski </vt:lpstr>
      <vt:lpstr>Prezentacja programu PowerPoint</vt:lpstr>
      <vt:lpstr>Ministerstwo Finansów</vt:lpstr>
      <vt:lpstr>Narodowy Bank Polski (NBP) </vt:lpstr>
      <vt:lpstr>Narodowy Bank Polski (NBP) </vt:lpstr>
      <vt:lpstr>Narodowy Bank Polski (NBP)</vt:lpstr>
      <vt:lpstr>Zadania statystyczne NBP </vt:lpstr>
      <vt:lpstr>Najwyższa Izba Kontroli</vt:lpstr>
      <vt:lpstr>Najwyższa Izba Kontroli</vt:lpstr>
      <vt:lpstr>Prezentacja programu PowerPoint</vt:lpstr>
    </vt:vector>
  </TitlesOfParts>
  <Company>Najwyższa Izba Kontroli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Czynne podmioty publicznego prawa gospodarczego - regulacja prawna realizacji funkcji państwa wobec gospodarki:  1. Zadania państwa w zakresie analizy i oceny funkcjonowania gospodarki oraz czynne podmioty publicznego prawa gospodarczego wykonujące te zadania (funkcja 1).  2. Funkcja prognozowania, programowania i planowania makroekonomicznego (funkcja 2).  Wprowadzenie do zagadnień ochrony przed nieuczciwością przedsiębiorców oraz ochrony konkurencji  Przygotowuj prezentacje sukcesywnie i wysyłaj mi z wyprzedzeniem do sprawdzenia i ewentualnej korekty.  Pozdrawiam,</dc:title>
  <dc:creator>admin</dc:creator>
  <cp:lastModifiedBy>AP</cp:lastModifiedBy>
  <cp:revision>102</cp:revision>
  <dcterms:created xsi:type="dcterms:W3CDTF">2019-03-26T10:36:02Z</dcterms:created>
  <dcterms:modified xsi:type="dcterms:W3CDTF">2019-04-11T20:52:24Z</dcterms:modified>
</cp:coreProperties>
</file>