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25" r:id="rId1"/>
  </p:sldMasterIdLst>
  <p:notesMasterIdLst>
    <p:notesMasterId r:id="rId419"/>
  </p:notesMasterIdLst>
  <p:sldIdLst>
    <p:sldId id="256" r:id="rId2"/>
    <p:sldId id="1239" r:id="rId3"/>
    <p:sldId id="1240" r:id="rId4"/>
    <p:sldId id="1241" r:id="rId5"/>
    <p:sldId id="1175" r:id="rId6"/>
    <p:sldId id="694" r:id="rId7"/>
    <p:sldId id="695" r:id="rId8"/>
    <p:sldId id="697" r:id="rId9"/>
    <p:sldId id="699" r:id="rId10"/>
    <p:sldId id="700" r:id="rId11"/>
    <p:sldId id="1192" r:id="rId12"/>
    <p:sldId id="701" r:id="rId13"/>
    <p:sldId id="702" r:id="rId14"/>
    <p:sldId id="703" r:id="rId15"/>
    <p:sldId id="704" r:id="rId16"/>
    <p:sldId id="705" r:id="rId17"/>
    <p:sldId id="706" r:id="rId18"/>
    <p:sldId id="707" r:id="rId19"/>
    <p:sldId id="708" r:id="rId20"/>
    <p:sldId id="1188" r:id="rId21"/>
    <p:sldId id="1189" r:id="rId22"/>
    <p:sldId id="710" r:id="rId23"/>
    <p:sldId id="711" r:id="rId24"/>
    <p:sldId id="1089" r:id="rId25"/>
    <p:sldId id="1090" r:id="rId26"/>
    <p:sldId id="712" r:id="rId27"/>
    <p:sldId id="713" r:id="rId28"/>
    <p:sldId id="714" r:id="rId29"/>
    <p:sldId id="715" r:id="rId30"/>
    <p:sldId id="716" r:id="rId31"/>
    <p:sldId id="717" r:id="rId32"/>
    <p:sldId id="718" r:id="rId33"/>
    <p:sldId id="1194" r:id="rId34"/>
    <p:sldId id="719" r:id="rId35"/>
    <p:sldId id="721" r:id="rId36"/>
    <p:sldId id="722" r:id="rId37"/>
    <p:sldId id="723" r:id="rId38"/>
    <p:sldId id="725" r:id="rId39"/>
    <p:sldId id="726" r:id="rId40"/>
    <p:sldId id="727" r:id="rId41"/>
    <p:sldId id="728" r:id="rId42"/>
    <p:sldId id="729" r:id="rId43"/>
    <p:sldId id="730" r:id="rId44"/>
    <p:sldId id="731" r:id="rId45"/>
    <p:sldId id="733" r:id="rId46"/>
    <p:sldId id="734" r:id="rId47"/>
    <p:sldId id="735" r:id="rId48"/>
    <p:sldId id="1190" r:id="rId49"/>
    <p:sldId id="736" r:id="rId50"/>
    <p:sldId id="1193" r:id="rId51"/>
    <p:sldId id="1078" r:id="rId52"/>
    <p:sldId id="1065" r:id="rId53"/>
    <p:sldId id="737" r:id="rId54"/>
    <p:sldId id="738" r:id="rId55"/>
    <p:sldId id="739" r:id="rId56"/>
    <p:sldId id="1091" r:id="rId57"/>
    <p:sldId id="740" r:id="rId58"/>
    <p:sldId id="741" r:id="rId59"/>
    <p:sldId id="742" r:id="rId60"/>
    <p:sldId id="743" r:id="rId61"/>
    <p:sldId id="744" r:id="rId62"/>
    <p:sldId id="745" r:id="rId63"/>
    <p:sldId id="746" r:id="rId64"/>
    <p:sldId id="748" r:id="rId65"/>
    <p:sldId id="749" r:id="rId66"/>
    <p:sldId id="1094" r:id="rId67"/>
    <p:sldId id="1096" r:id="rId68"/>
    <p:sldId id="750" r:id="rId69"/>
    <p:sldId id="751" r:id="rId70"/>
    <p:sldId id="1066" r:id="rId71"/>
    <p:sldId id="1180" r:id="rId72"/>
    <p:sldId id="752" r:id="rId73"/>
    <p:sldId id="753" r:id="rId74"/>
    <p:sldId id="754" r:id="rId75"/>
    <p:sldId id="755" r:id="rId76"/>
    <p:sldId id="756" r:id="rId77"/>
    <p:sldId id="1038" r:id="rId78"/>
    <p:sldId id="1195" r:id="rId79"/>
    <p:sldId id="1196" r:id="rId80"/>
    <p:sldId id="758" r:id="rId81"/>
    <p:sldId id="759" r:id="rId82"/>
    <p:sldId id="1191" r:id="rId83"/>
    <p:sldId id="1105" r:id="rId84"/>
    <p:sldId id="1039" r:id="rId85"/>
    <p:sldId id="1063" r:id="rId86"/>
    <p:sldId id="1064" r:id="rId87"/>
    <p:sldId id="760" r:id="rId88"/>
    <p:sldId id="761" r:id="rId89"/>
    <p:sldId id="1197" r:id="rId90"/>
    <p:sldId id="1068" r:id="rId91"/>
    <p:sldId id="1199" r:id="rId92"/>
    <p:sldId id="1198" r:id="rId93"/>
    <p:sldId id="1069" r:id="rId94"/>
    <p:sldId id="762" r:id="rId95"/>
    <p:sldId id="1103" r:id="rId96"/>
    <p:sldId id="1104" r:id="rId97"/>
    <p:sldId id="763" r:id="rId98"/>
    <p:sldId id="764" r:id="rId99"/>
    <p:sldId id="765" r:id="rId100"/>
    <p:sldId id="766" r:id="rId101"/>
    <p:sldId id="1200" r:id="rId102"/>
    <p:sldId id="1204" r:id="rId103"/>
    <p:sldId id="767" r:id="rId104"/>
    <p:sldId id="768" r:id="rId105"/>
    <p:sldId id="1106" r:id="rId106"/>
    <p:sldId id="769" r:id="rId107"/>
    <p:sldId id="1201" r:id="rId108"/>
    <p:sldId id="770" r:id="rId109"/>
    <p:sldId id="771" r:id="rId110"/>
    <p:sldId id="772" r:id="rId111"/>
    <p:sldId id="773" r:id="rId112"/>
    <p:sldId id="1202" r:id="rId113"/>
    <p:sldId id="774" r:id="rId114"/>
    <p:sldId id="776" r:id="rId115"/>
    <p:sldId id="777" r:id="rId116"/>
    <p:sldId id="1047" r:id="rId117"/>
    <p:sldId id="779" r:id="rId118"/>
    <p:sldId id="780" r:id="rId119"/>
    <p:sldId id="1100" r:id="rId120"/>
    <p:sldId id="781" r:id="rId121"/>
    <p:sldId id="782" r:id="rId122"/>
    <p:sldId id="783" r:id="rId123"/>
    <p:sldId id="784" r:id="rId124"/>
    <p:sldId id="1205" r:id="rId125"/>
    <p:sldId id="785" r:id="rId126"/>
    <p:sldId id="786" r:id="rId127"/>
    <p:sldId id="787" r:id="rId128"/>
    <p:sldId id="788" r:id="rId129"/>
    <p:sldId id="1207" r:id="rId130"/>
    <p:sldId id="1113" r:id="rId131"/>
    <p:sldId id="789" r:id="rId132"/>
    <p:sldId id="1108" r:id="rId133"/>
    <p:sldId id="1070" r:id="rId134"/>
    <p:sldId id="790" r:id="rId135"/>
    <p:sldId id="791" r:id="rId136"/>
    <p:sldId id="792" r:id="rId137"/>
    <p:sldId id="793" r:id="rId138"/>
    <p:sldId id="794" r:id="rId139"/>
    <p:sldId id="796" r:id="rId140"/>
    <p:sldId id="795" r:id="rId141"/>
    <p:sldId id="797" r:id="rId142"/>
    <p:sldId id="798" r:id="rId143"/>
    <p:sldId id="799" r:id="rId144"/>
    <p:sldId id="804" r:id="rId145"/>
    <p:sldId id="1109" r:id="rId146"/>
    <p:sldId id="805" r:id="rId147"/>
    <p:sldId id="806" r:id="rId148"/>
    <p:sldId id="807" r:id="rId149"/>
    <p:sldId id="808" r:id="rId150"/>
    <p:sldId id="1029" r:id="rId151"/>
    <p:sldId id="1110" r:id="rId152"/>
    <p:sldId id="1114" r:id="rId153"/>
    <p:sldId id="1030" r:id="rId154"/>
    <p:sldId id="1111" r:id="rId155"/>
    <p:sldId id="810" r:id="rId156"/>
    <p:sldId id="811" r:id="rId157"/>
    <p:sldId id="812" r:id="rId158"/>
    <p:sldId id="813" r:id="rId159"/>
    <p:sldId id="814" r:id="rId160"/>
    <p:sldId id="815" r:id="rId161"/>
    <p:sldId id="1215" r:id="rId162"/>
    <p:sldId id="818" r:id="rId163"/>
    <p:sldId id="819" r:id="rId164"/>
    <p:sldId id="820" r:id="rId165"/>
    <p:sldId id="821" r:id="rId166"/>
    <p:sldId id="822" r:id="rId167"/>
    <p:sldId id="1182" r:id="rId168"/>
    <p:sldId id="1183" r:id="rId169"/>
    <p:sldId id="1218" r:id="rId170"/>
    <p:sldId id="1048" r:id="rId171"/>
    <p:sldId id="823" r:id="rId172"/>
    <p:sldId id="824" r:id="rId173"/>
    <p:sldId id="825" r:id="rId174"/>
    <p:sldId id="826" r:id="rId175"/>
    <p:sldId id="827" r:id="rId176"/>
    <p:sldId id="1209" r:id="rId177"/>
    <p:sldId id="828" r:id="rId178"/>
    <p:sldId id="829" r:id="rId179"/>
    <p:sldId id="1210" r:id="rId180"/>
    <p:sldId id="1123" r:id="rId181"/>
    <p:sldId id="1211" r:id="rId182"/>
    <p:sldId id="1212" r:id="rId183"/>
    <p:sldId id="830" r:id="rId184"/>
    <p:sldId id="831" r:id="rId185"/>
    <p:sldId id="1184" r:id="rId186"/>
    <p:sldId id="833" r:id="rId187"/>
    <p:sldId id="834" r:id="rId188"/>
    <p:sldId id="835" r:id="rId189"/>
    <p:sldId id="836" r:id="rId190"/>
    <p:sldId id="837" r:id="rId191"/>
    <p:sldId id="838" r:id="rId192"/>
    <p:sldId id="839" r:id="rId193"/>
    <p:sldId id="1116" r:id="rId194"/>
    <p:sldId id="1117" r:id="rId195"/>
    <p:sldId id="1115" r:id="rId196"/>
    <p:sldId id="1049" r:id="rId197"/>
    <p:sldId id="841" r:id="rId198"/>
    <p:sldId id="1213" r:id="rId199"/>
    <p:sldId id="1219" r:id="rId200"/>
    <p:sldId id="842" r:id="rId201"/>
    <p:sldId id="843" r:id="rId202"/>
    <p:sldId id="1026" r:id="rId203"/>
    <p:sldId id="844" r:id="rId204"/>
    <p:sldId id="1052" r:id="rId205"/>
    <p:sldId id="1054" r:id="rId206"/>
    <p:sldId id="1122" r:id="rId207"/>
    <p:sldId id="1055" r:id="rId208"/>
    <p:sldId id="1056" r:id="rId209"/>
    <p:sldId id="1246" r:id="rId210"/>
    <p:sldId id="846" r:id="rId211"/>
    <p:sldId id="1071" r:id="rId212"/>
    <p:sldId id="1120" r:id="rId213"/>
    <p:sldId id="1119" r:id="rId214"/>
    <p:sldId id="847" r:id="rId215"/>
    <p:sldId id="1072" r:id="rId216"/>
    <p:sldId id="848" r:id="rId217"/>
    <p:sldId id="849" r:id="rId218"/>
    <p:sldId id="850" r:id="rId219"/>
    <p:sldId id="851" r:id="rId220"/>
    <p:sldId id="853" r:id="rId221"/>
    <p:sldId id="1127" r:id="rId222"/>
    <p:sldId id="1074" r:id="rId223"/>
    <p:sldId id="854" r:id="rId224"/>
    <p:sldId id="855" r:id="rId225"/>
    <p:sldId id="856" r:id="rId226"/>
    <p:sldId id="857" r:id="rId227"/>
    <p:sldId id="858" r:id="rId228"/>
    <p:sldId id="859" r:id="rId229"/>
    <p:sldId id="860" r:id="rId230"/>
    <p:sldId id="863" r:id="rId231"/>
    <p:sldId id="1145" r:id="rId232"/>
    <p:sldId id="1144" r:id="rId233"/>
    <p:sldId id="866" r:id="rId234"/>
    <p:sldId id="867" r:id="rId235"/>
    <p:sldId id="868" r:id="rId236"/>
    <p:sldId id="869" r:id="rId237"/>
    <p:sldId id="870" r:id="rId238"/>
    <p:sldId id="1085" r:id="rId239"/>
    <p:sldId id="1023" r:id="rId240"/>
    <p:sldId id="1147" r:id="rId241"/>
    <p:sldId id="1040" r:id="rId242"/>
    <p:sldId id="871" r:id="rId243"/>
    <p:sldId id="1084" r:id="rId244"/>
    <p:sldId id="873" r:id="rId245"/>
    <p:sldId id="874" r:id="rId246"/>
    <p:sldId id="875" r:id="rId247"/>
    <p:sldId id="876" r:id="rId248"/>
    <p:sldId id="1041" r:id="rId249"/>
    <p:sldId id="1129" r:id="rId250"/>
    <p:sldId id="877" r:id="rId251"/>
    <p:sldId id="1027" r:id="rId252"/>
    <p:sldId id="878" r:id="rId253"/>
    <p:sldId id="879" r:id="rId254"/>
    <p:sldId id="880" r:id="rId255"/>
    <p:sldId id="1223" r:id="rId256"/>
    <p:sldId id="1088" r:id="rId257"/>
    <p:sldId id="882" r:id="rId258"/>
    <p:sldId id="883" r:id="rId259"/>
    <p:sldId id="884" r:id="rId260"/>
    <p:sldId id="1157" r:id="rId261"/>
    <p:sldId id="1154" r:id="rId262"/>
    <p:sldId id="885" r:id="rId263"/>
    <p:sldId id="1028" r:id="rId264"/>
    <p:sldId id="886" r:id="rId265"/>
    <p:sldId id="887" r:id="rId266"/>
    <p:sldId id="888" r:id="rId267"/>
    <p:sldId id="891" r:id="rId268"/>
    <p:sldId id="892" r:id="rId269"/>
    <p:sldId id="893" r:id="rId270"/>
    <p:sldId id="1153" r:id="rId271"/>
    <p:sldId id="894" r:id="rId272"/>
    <p:sldId id="1057" r:id="rId273"/>
    <p:sldId id="895" r:id="rId274"/>
    <p:sldId id="896" r:id="rId275"/>
    <p:sldId id="897" r:id="rId276"/>
    <p:sldId id="898" r:id="rId277"/>
    <p:sldId id="1076" r:id="rId278"/>
    <p:sldId id="899" r:id="rId279"/>
    <p:sldId id="900" r:id="rId280"/>
    <p:sldId id="901" r:id="rId281"/>
    <p:sldId id="1081" r:id="rId282"/>
    <p:sldId id="1045" r:id="rId283"/>
    <p:sldId id="1086" r:id="rId284"/>
    <p:sldId id="1128" r:id="rId285"/>
    <p:sldId id="902" r:id="rId286"/>
    <p:sldId id="903" r:id="rId287"/>
    <p:sldId id="904" r:id="rId288"/>
    <p:sldId id="905" r:id="rId289"/>
    <p:sldId id="1225" r:id="rId290"/>
    <p:sldId id="906" r:id="rId291"/>
    <p:sldId id="907" r:id="rId292"/>
    <p:sldId id="908" r:id="rId293"/>
    <p:sldId id="909" r:id="rId294"/>
    <p:sldId id="910" r:id="rId295"/>
    <p:sldId id="911" r:id="rId296"/>
    <p:sldId id="912" r:id="rId297"/>
    <p:sldId id="913" r:id="rId298"/>
    <p:sldId id="914" r:id="rId299"/>
    <p:sldId id="915" r:id="rId300"/>
    <p:sldId id="1155" r:id="rId301"/>
    <p:sldId id="916" r:id="rId302"/>
    <p:sldId id="917" r:id="rId303"/>
    <p:sldId id="918" r:id="rId304"/>
    <p:sldId id="1248" r:id="rId305"/>
    <p:sldId id="921" r:id="rId306"/>
    <p:sldId id="922" r:id="rId307"/>
    <p:sldId id="923" r:id="rId308"/>
    <p:sldId id="1043" r:id="rId309"/>
    <p:sldId id="924" r:id="rId310"/>
    <p:sldId id="925" r:id="rId311"/>
    <p:sldId id="926" r:id="rId312"/>
    <p:sldId id="927" r:id="rId313"/>
    <p:sldId id="928" r:id="rId314"/>
    <p:sldId id="929" r:id="rId315"/>
    <p:sldId id="930" r:id="rId316"/>
    <p:sldId id="931" r:id="rId317"/>
    <p:sldId id="932" r:id="rId318"/>
    <p:sldId id="933" r:id="rId319"/>
    <p:sldId id="934" r:id="rId320"/>
    <p:sldId id="935" r:id="rId321"/>
    <p:sldId id="936" r:id="rId322"/>
    <p:sldId id="937" r:id="rId323"/>
    <p:sldId id="938" r:id="rId324"/>
    <p:sldId id="939" r:id="rId325"/>
    <p:sldId id="940" r:id="rId326"/>
    <p:sldId id="941" r:id="rId327"/>
    <p:sldId id="942" r:id="rId328"/>
    <p:sldId id="943" r:id="rId329"/>
    <p:sldId id="944" r:id="rId330"/>
    <p:sldId id="945" r:id="rId331"/>
    <p:sldId id="946" r:id="rId332"/>
    <p:sldId id="947" r:id="rId333"/>
    <p:sldId id="948" r:id="rId334"/>
    <p:sldId id="949" r:id="rId335"/>
    <p:sldId id="950" r:id="rId336"/>
    <p:sldId id="1174" r:id="rId337"/>
    <p:sldId id="952" r:id="rId338"/>
    <p:sldId id="953" r:id="rId339"/>
    <p:sldId id="954" r:id="rId340"/>
    <p:sldId id="955" r:id="rId341"/>
    <p:sldId id="956" r:id="rId342"/>
    <p:sldId id="957" r:id="rId343"/>
    <p:sldId id="958" r:id="rId344"/>
    <p:sldId id="1249" r:id="rId345"/>
    <p:sldId id="959" r:id="rId346"/>
    <p:sldId id="960" r:id="rId347"/>
    <p:sldId id="961" r:id="rId348"/>
    <p:sldId id="962" r:id="rId349"/>
    <p:sldId id="963" r:id="rId350"/>
    <p:sldId id="965" r:id="rId351"/>
    <p:sldId id="964" r:id="rId352"/>
    <p:sldId id="966" r:id="rId353"/>
    <p:sldId id="967" r:id="rId354"/>
    <p:sldId id="968" r:id="rId355"/>
    <p:sldId id="969" r:id="rId356"/>
    <p:sldId id="1232" r:id="rId357"/>
    <p:sldId id="1060" r:id="rId358"/>
    <p:sldId id="971" r:id="rId359"/>
    <p:sldId id="972" r:id="rId360"/>
    <p:sldId id="973" r:id="rId361"/>
    <p:sldId id="1251" r:id="rId362"/>
    <p:sldId id="974" r:id="rId363"/>
    <p:sldId id="975" r:id="rId364"/>
    <p:sldId id="1229" r:id="rId365"/>
    <p:sldId id="977" r:id="rId366"/>
    <p:sldId id="978" r:id="rId367"/>
    <p:sldId id="979" r:id="rId368"/>
    <p:sldId id="1233" r:id="rId369"/>
    <p:sldId id="980" r:id="rId370"/>
    <p:sldId id="981" r:id="rId371"/>
    <p:sldId id="982" r:id="rId372"/>
    <p:sldId id="1234" r:id="rId373"/>
    <p:sldId id="983" r:id="rId374"/>
    <p:sldId id="984" r:id="rId375"/>
    <p:sldId id="985" r:id="rId376"/>
    <p:sldId id="986" r:id="rId377"/>
    <p:sldId id="1231" r:id="rId378"/>
    <p:sldId id="987" r:id="rId379"/>
    <p:sldId id="1235" r:id="rId380"/>
    <p:sldId id="1236" r:id="rId381"/>
    <p:sldId id="988" r:id="rId382"/>
    <p:sldId id="989" r:id="rId383"/>
    <p:sldId id="990" r:id="rId384"/>
    <p:sldId id="991" r:id="rId385"/>
    <p:sldId id="993" r:id="rId386"/>
    <p:sldId id="1059" r:id="rId387"/>
    <p:sldId id="994" r:id="rId388"/>
    <p:sldId id="1237" r:id="rId389"/>
    <p:sldId id="995" r:id="rId390"/>
    <p:sldId id="996" r:id="rId391"/>
    <p:sldId id="997" r:id="rId392"/>
    <p:sldId id="998" r:id="rId393"/>
    <p:sldId id="999" r:id="rId394"/>
    <p:sldId id="1000" r:id="rId395"/>
    <p:sldId id="1001" r:id="rId396"/>
    <p:sldId id="1002" r:id="rId397"/>
    <p:sldId id="1003" r:id="rId398"/>
    <p:sldId id="1004" r:id="rId399"/>
    <p:sldId id="1005" r:id="rId400"/>
    <p:sldId id="1006" r:id="rId401"/>
    <p:sldId id="1007" r:id="rId402"/>
    <p:sldId id="1008" r:id="rId403"/>
    <p:sldId id="1009" r:id="rId404"/>
    <p:sldId id="1010" r:id="rId405"/>
    <p:sldId id="1011" r:id="rId406"/>
    <p:sldId id="1012" r:id="rId407"/>
    <p:sldId id="1013" r:id="rId408"/>
    <p:sldId id="1014" r:id="rId409"/>
    <p:sldId id="1015" r:id="rId410"/>
    <p:sldId id="1148" r:id="rId411"/>
    <p:sldId id="1016" r:id="rId412"/>
    <p:sldId id="1017" r:id="rId413"/>
    <p:sldId id="1018" r:id="rId414"/>
    <p:sldId id="1019" r:id="rId415"/>
    <p:sldId id="1020" r:id="rId416"/>
    <p:sldId id="1021" r:id="rId417"/>
    <p:sldId id="1022" r:id="rId418"/>
  </p:sldIdLst>
  <p:sldSz cx="9144000" cy="6858000" type="screen4x3"/>
  <p:notesSz cx="6858000" cy="9144000"/>
  <p:defaultTextStyle>
    <a:defPPr>
      <a:defRPr lang="pl-PL"/>
    </a:defPPr>
    <a:lvl1pPr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6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AFAFA"/>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4660"/>
  </p:normalViewPr>
  <p:slideViewPr>
    <p:cSldViewPr>
      <p:cViewPr varScale="1">
        <p:scale>
          <a:sx n="65" d="100"/>
          <a:sy n="65" d="100"/>
        </p:scale>
        <p:origin x="122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232" Type="http://schemas.openxmlformats.org/officeDocument/2006/relationships/slide" Target="slides/slide231.xml"/><Relationship Id="rId274" Type="http://schemas.openxmlformats.org/officeDocument/2006/relationships/slide" Target="slides/slide273.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notesMaster" Target="notesMasters/notesMaster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viewProps" Target="viewProp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theme" Target="theme/theme1.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tableStyles" Target="tableStyles.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795E01-1B95-4BA0-8617-49FC7FD16599}"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lang="pl-PL"/>
        </a:p>
      </dgm:t>
    </dgm:pt>
    <dgm:pt modelId="{2D25DECF-95AA-4A5B-BFA1-8FF9C6E1C659}">
      <dgm:prSet phldrT="[Tekst]"/>
      <dgm:spPr/>
      <dgm:t>
        <a:bodyPr/>
        <a:lstStyle/>
        <a:p>
          <a:r>
            <a:rPr lang="pl-PL" dirty="0">
              <a:latin typeface="Palatino Linotype"/>
              <a:cs typeface="Palatino Linotype"/>
            </a:rPr>
            <a:t>Podatki</a:t>
          </a:r>
        </a:p>
      </dgm:t>
    </dgm:pt>
    <dgm:pt modelId="{B02CF5B4-F745-41F6-8D70-B0100A4D22B4}" type="parTrans" cxnId="{021434E9-CDA8-4BC3-84EF-E1514124E135}">
      <dgm:prSet/>
      <dgm:spPr/>
      <dgm:t>
        <a:bodyPr/>
        <a:lstStyle/>
        <a:p>
          <a:endParaRPr lang="pl-PL"/>
        </a:p>
      </dgm:t>
    </dgm:pt>
    <dgm:pt modelId="{4B3ED4F2-1920-4164-BB17-716D19C34F39}" type="sibTrans" cxnId="{021434E9-CDA8-4BC3-84EF-E1514124E135}">
      <dgm:prSet/>
      <dgm:spPr/>
      <dgm:t>
        <a:bodyPr/>
        <a:lstStyle/>
        <a:p>
          <a:endParaRPr lang="pl-PL">
            <a:latin typeface="Palatino Linotype"/>
            <a:cs typeface="Palatino Linotype"/>
          </a:endParaRPr>
        </a:p>
      </dgm:t>
    </dgm:pt>
    <dgm:pt modelId="{DA683428-AFC5-461F-BCC0-BC50EC9DE182}">
      <dgm:prSet phldrT="[Tekst]" custT="1"/>
      <dgm:spPr/>
      <dgm:t>
        <a:bodyPr/>
        <a:lstStyle/>
        <a:p>
          <a:r>
            <a:rPr lang="pl-PL" sz="2800" dirty="0">
              <a:latin typeface="Palatino Linotype"/>
              <a:cs typeface="Palatino Linotype"/>
            </a:rPr>
            <a:t>II. Podatki stanowiące DOCHÓD BUDŻETU GMINY</a:t>
          </a:r>
        </a:p>
      </dgm:t>
    </dgm:pt>
    <dgm:pt modelId="{406C1842-594D-48B7-823F-FC2C2CBDD987}" type="parTrans" cxnId="{E7C33EF0-25A4-4551-8FD8-551D9FBFD4B2}">
      <dgm:prSet/>
      <dgm:spPr/>
      <dgm:t>
        <a:bodyPr/>
        <a:lstStyle/>
        <a:p>
          <a:endParaRPr lang="pl-PL"/>
        </a:p>
      </dgm:t>
    </dgm:pt>
    <dgm:pt modelId="{A34E330C-8FFD-4813-B65A-9A246EF63912}" type="sibTrans" cxnId="{E7C33EF0-25A4-4551-8FD8-551D9FBFD4B2}">
      <dgm:prSet/>
      <dgm:spPr/>
      <dgm:t>
        <a:bodyPr/>
        <a:lstStyle/>
        <a:p>
          <a:endParaRPr lang="pl-PL">
            <a:latin typeface="Palatino Linotype"/>
            <a:cs typeface="Palatino Linotype"/>
          </a:endParaRPr>
        </a:p>
      </dgm:t>
    </dgm:pt>
    <dgm:pt modelId="{2C99F3F4-184D-41A9-B8A5-EFE9B69A3CA4}">
      <dgm:prSet phldrT="[Tekst]" custT="1"/>
      <dgm:spPr/>
      <dgm:t>
        <a:bodyPr/>
        <a:lstStyle/>
        <a:p>
          <a:r>
            <a:rPr lang="pl-PL" sz="2800" dirty="0">
              <a:latin typeface="Palatino Linotype"/>
              <a:cs typeface="Palatino Linotype"/>
            </a:rPr>
            <a:t>I. Podatki stanowiące DOCHÓD BUDŻETU PAŃSTWA</a:t>
          </a:r>
        </a:p>
      </dgm:t>
    </dgm:pt>
    <dgm:pt modelId="{3ED4B7E2-2528-4738-ABD4-753D40FD2D99}" type="parTrans" cxnId="{5B3A0BAD-5C26-4D3F-AE0A-42AE4E7C24A9}">
      <dgm:prSet/>
      <dgm:spPr/>
      <dgm:t>
        <a:bodyPr/>
        <a:lstStyle/>
        <a:p>
          <a:endParaRPr lang="pl-PL"/>
        </a:p>
      </dgm:t>
    </dgm:pt>
    <dgm:pt modelId="{B63F46DB-A65A-42AE-9DD2-548ABB598BB6}" type="sibTrans" cxnId="{5B3A0BAD-5C26-4D3F-AE0A-42AE4E7C24A9}">
      <dgm:prSet/>
      <dgm:spPr/>
      <dgm:t>
        <a:bodyPr/>
        <a:lstStyle/>
        <a:p>
          <a:endParaRPr lang="pl-PL">
            <a:latin typeface="Palatino Linotype"/>
            <a:cs typeface="Palatino Linotype"/>
          </a:endParaRPr>
        </a:p>
      </dgm:t>
    </dgm:pt>
    <dgm:pt modelId="{3C999A33-C823-4159-A8B8-083DA4F61FD7}" type="pres">
      <dgm:prSet presAssocID="{C4795E01-1B95-4BA0-8617-49FC7FD16599}" presName="Name0" presStyleCnt="0">
        <dgm:presLayoutVars>
          <dgm:dir/>
          <dgm:resizeHandles val="exact"/>
        </dgm:presLayoutVars>
      </dgm:prSet>
      <dgm:spPr/>
      <dgm:t>
        <a:bodyPr/>
        <a:lstStyle/>
        <a:p>
          <a:endParaRPr lang="pl-PL"/>
        </a:p>
      </dgm:t>
    </dgm:pt>
    <dgm:pt modelId="{6C91F9C8-D8A8-483D-836F-0CEE9BC319BA}" type="pres">
      <dgm:prSet presAssocID="{2D25DECF-95AA-4A5B-BFA1-8FF9C6E1C659}" presName="node" presStyleLbl="node1" presStyleIdx="0" presStyleCnt="3" custScaleX="181591" custRadScaleRad="99219" custRadScaleInc="5532">
        <dgm:presLayoutVars>
          <dgm:bulletEnabled val="1"/>
        </dgm:presLayoutVars>
      </dgm:prSet>
      <dgm:spPr/>
      <dgm:t>
        <a:bodyPr/>
        <a:lstStyle/>
        <a:p>
          <a:endParaRPr lang="pl-PL"/>
        </a:p>
      </dgm:t>
    </dgm:pt>
    <dgm:pt modelId="{B131F288-CDED-442F-8BF8-177A3A993905}" type="pres">
      <dgm:prSet presAssocID="{4B3ED4F2-1920-4164-BB17-716D19C34F39}" presName="sibTrans" presStyleLbl="sibTrans2D1" presStyleIdx="0" presStyleCnt="3" custScaleX="177912" custLinFactNeighborX="96324" custLinFactNeighborY="-943"/>
      <dgm:spPr/>
      <dgm:t>
        <a:bodyPr/>
        <a:lstStyle/>
        <a:p>
          <a:endParaRPr lang="pl-PL"/>
        </a:p>
      </dgm:t>
    </dgm:pt>
    <dgm:pt modelId="{95041D1F-D1D9-42F0-80CD-149C9297C255}" type="pres">
      <dgm:prSet presAssocID="{4B3ED4F2-1920-4164-BB17-716D19C34F39}" presName="connectorText" presStyleLbl="sibTrans2D1" presStyleIdx="0" presStyleCnt="3"/>
      <dgm:spPr/>
      <dgm:t>
        <a:bodyPr/>
        <a:lstStyle/>
        <a:p>
          <a:endParaRPr lang="pl-PL"/>
        </a:p>
      </dgm:t>
    </dgm:pt>
    <dgm:pt modelId="{8D823DD4-7B79-4B57-932E-7F04F2607231}" type="pres">
      <dgm:prSet presAssocID="{DA683428-AFC5-461F-BCC0-BC50EC9DE182}" presName="node" presStyleLbl="node1" presStyleIdx="1" presStyleCnt="3" custScaleX="121834" custScaleY="169942" custRadScaleRad="89019" custRadScaleInc="-30721">
        <dgm:presLayoutVars>
          <dgm:bulletEnabled val="1"/>
        </dgm:presLayoutVars>
      </dgm:prSet>
      <dgm:spPr/>
      <dgm:t>
        <a:bodyPr/>
        <a:lstStyle/>
        <a:p>
          <a:endParaRPr lang="pl-PL"/>
        </a:p>
      </dgm:t>
    </dgm:pt>
    <dgm:pt modelId="{76745EFA-8564-461C-8919-37083F225903}" type="pres">
      <dgm:prSet presAssocID="{A34E330C-8FFD-4813-B65A-9A246EF63912}" presName="sibTrans" presStyleLbl="sibTrans2D1" presStyleIdx="1" presStyleCnt="3" custAng="17891070" custScaleX="171200" custLinFactX="-84387" custLinFactY="-170613" custLinFactNeighborX="-100000" custLinFactNeighborY="-200000"/>
      <dgm:spPr/>
      <dgm:t>
        <a:bodyPr/>
        <a:lstStyle/>
        <a:p>
          <a:endParaRPr lang="pl-PL"/>
        </a:p>
      </dgm:t>
    </dgm:pt>
    <dgm:pt modelId="{59931BA6-E35F-4E43-9EEB-561F1A4402B3}" type="pres">
      <dgm:prSet presAssocID="{A34E330C-8FFD-4813-B65A-9A246EF63912}" presName="connectorText" presStyleLbl="sibTrans2D1" presStyleIdx="1" presStyleCnt="3"/>
      <dgm:spPr/>
      <dgm:t>
        <a:bodyPr/>
        <a:lstStyle/>
        <a:p>
          <a:endParaRPr lang="pl-PL"/>
        </a:p>
      </dgm:t>
    </dgm:pt>
    <dgm:pt modelId="{2464303F-712A-4A8E-9FA1-14AEA9B5B678}" type="pres">
      <dgm:prSet presAssocID="{2C99F3F4-184D-41A9-B8A5-EFE9B69A3CA4}" presName="node" presStyleLbl="node1" presStyleIdx="2" presStyleCnt="3" custScaleX="135333" custScaleY="171005" custRadScaleRad="86966" custRadScaleInc="30260">
        <dgm:presLayoutVars>
          <dgm:bulletEnabled val="1"/>
        </dgm:presLayoutVars>
      </dgm:prSet>
      <dgm:spPr/>
      <dgm:t>
        <a:bodyPr/>
        <a:lstStyle/>
        <a:p>
          <a:endParaRPr lang="pl-PL"/>
        </a:p>
      </dgm:t>
    </dgm:pt>
    <dgm:pt modelId="{FED6B312-F0A8-416C-8E8B-E0D8A668FA72}" type="pres">
      <dgm:prSet presAssocID="{B63F46DB-A65A-42AE-9DD2-548ABB598BB6}" presName="sibTrans" presStyleLbl="sibTrans2D1" presStyleIdx="2" presStyleCnt="3" custLinFactY="127065" custLinFactNeighborX="15823" custLinFactNeighborY="200000"/>
      <dgm:spPr/>
      <dgm:t>
        <a:bodyPr/>
        <a:lstStyle/>
        <a:p>
          <a:endParaRPr lang="pl-PL"/>
        </a:p>
      </dgm:t>
    </dgm:pt>
    <dgm:pt modelId="{E88F4DD1-4FA5-4335-B076-EDFAA570C4F9}" type="pres">
      <dgm:prSet presAssocID="{B63F46DB-A65A-42AE-9DD2-548ABB598BB6}" presName="connectorText" presStyleLbl="sibTrans2D1" presStyleIdx="2" presStyleCnt="3"/>
      <dgm:spPr/>
      <dgm:t>
        <a:bodyPr/>
        <a:lstStyle/>
        <a:p>
          <a:endParaRPr lang="pl-PL"/>
        </a:p>
      </dgm:t>
    </dgm:pt>
  </dgm:ptLst>
  <dgm:cxnLst>
    <dgm:cxn modelId="{9D8CF647-DB2F-E944-9081-0E7A4F8E709E}" type="presOf" srcId="{2D25DECF-95AA-4A5B-BFA1-8FF9C6E1C659}" destId="{6C91F9C8-D8A8-483D-836F-0CEE9BC319BA}" srcOrd="0" destOrd="0" presId="urn:microsoft.com/office/officeart/2005/8/layout/cycle7"/>
    <dgm:cxn modelId="{E7C33EF0-25A4-4551-8FD8-551D9FBFD4B2}" srcId="{C4795E01-1B95-4BA0-8617-49FC7FD16599}" destId="{DA683428-AFC5-461F-BCC0-BC50EC9DE182}" srcOrd="1" destOrd="0" parTransId="{406C1842-594D-48B7-823F-FC2C2CBDD987}" sibTransId="{A34E330C-8FFD-4813-B65A-9A246EF63912}"/>
    <dgm:cxn modelId="{435B5D64-CACA-F847-ACB9-8FBADAF2EB78}" type="presOf" srcId="{C4795E01-1B95-4BA0-8617-49FC7FD16599}" destId="{3C999A33-C823-4159-A8B8-083DA4F61FD7}" srcOrd="0" destOrd="0" presId="urn:microsoft.com/office/officeart/2005/8/layout/cycle7"/>
    <dgm:cxn modelId="{99B31740-6FAA-9044-ACB0-1B2BB4610465}" type="presOf" srcId="{A34E330C-8FFD-4813-B65A-9A246EF63912}" destId="{76745EFA-8564-461C-8919-37083F225903}" srcOrd="0" destOrd="0" presId="urn:microsoft.com/office/officeart/2005/8/layout/cycle7"/>
    <dgm:cxn modelId="{18DFDEDE-12C5-064A-BCFC-80832A891655}" type="presOf" srcId="{4B3ED4F2-1920-4164-BB17-716D19C34F39}" destId="{95041D1F-D1D9-42F0-80CD-149C9297C255}" srcOrd="1" destOrd="0" presId="urn:microsoft.com/office/officeart/2005/8/layout/cycle7"/>
    <dgm:cxn modelId="{99FDB86B-4839-9840-91C6-9A9A837B387D}" type="presOf" srcId="{DA683428-AFC5-461F-BCC0-BC50EC9DE182}" destId="{8D823DD4-7B79-4B57-932E-7F04F2607231}" srcOrd="0" destOrd="0" presId="urn:microsoft.com/office/officeart/2005/8/layout/cycle7"/>
    <dgm:cxn modelId="{5147246E-8D3F-0F41-BFFF-3AFCFA0CACBD}" type="presOf" srcId="{B63F46DB-A65A-42AE-9DD2-548ABB598BB6}" destId="{E88F4DD1-4FA5-4335-B076-EDFAA570C4F9}" srcOrd="1" destOrd="0" presId="urn:microsoft.com/office/officeart/2005/8/layout/cycle7"/>
    <dgm:cxn modelId="{021434E9-CDA8-4BC3-84EF-E1514124E135}" srcId="{C4795E01-1B95-4BA0-8617-49FC7FD16599}" destId="{2D25DECF-95AA-4A5B-BFA1-8FF9C6E1C659}" srcOrd="0" destOrd="0" parTransId="{B02CF5B4-F745-41F6-8D70-B0100A4D22B4}" sibTransId="{4B3ED4F2-1920-4164-BB17-716D19C34F39}"/>
    <dgm:cxn modelId="{7E904632-4060-BE4C-BD8D-2611E43DE1F7}" type="presOf" srcId="{2C99F3F4-184D-41A9-B8A5-EFE9B69A3CA4}" destId="{2464303F-712A-4A8E-9FA1-14AEA9B5B678}" srcOrd="0" destOrd="0" presId="urn:microsoft.com/office/officeart/2005/8/layout/cycle7"/>
    <dgm:cxn modelId="{DF498F89-B0A8-0C4D-8E79-BEF7356A2CFC}" type="presOf" srcId="{B63F46DB-A65A-42AE-9DD2-548ABB598BB6}" destId="{FED6B312-F0A8-416C-8E8B-E0D8A668FA72}" srcOrd="0" destOrd="0" presId="urn:microsoft.com/office/officeart/2005/8/layout/cycle7"/>
    <dgm:cxn modelId="{FD011268-F0AF-1148-9F2A-065ACD9BCE8B}" type="presOf" srcId="{A34E330C-8FFD-4813-B65A-9A246EF63912}" destId="{59931BA6-E35F-4E43-9EEB-561F1A4402B3}" srcOrd="1" destOrd="0" presId="urn:microsoft.com/office/officeart/2005/8/layout/cycle7"/>
    <dgm:cxn modelId="{5B3A0BAD-5C26-4D3F-AE0A-42AE4E7C24A9}" srcId="{C4795E01-1B95-4BA0-8617-49FC7FD16599}" destId="{2C99F3F4-184D-41A9-B8A5-EFE9B69A3CA4}" srcOrd="2" destOrd="0" parTransId="{3ED4B7E2-2528-4738-ABD4-753D40FD2D99}" sibTransId="{B63F46DB-A65A-42AE-9DD2-548ABB598BB6}"/>
    <dgm:cxn modelId="{EDFD0B5E-E51E-9942-A743-799594884BC7}" type="presOf" srcId="{4B3ED4F2-1920-4164-BB17-716D19C34F39}" destId="{B131F288-CDED-442F-8BF8-177A3A993905}" srcOrd="0" destOrd="0" presId="urn:microsoft.com/office/officeart/2005/8/layout/cycle7"/>
    <dgm:cxn modelId="{CA04E186-4564-EB41-8D9D-E7AD86C889C3}" type="presParOf" srcId="{3C999A33-C823-4159-A8B8-083DA4F61FD7}" destId="{6C91F9C8-D8A8-483D-836F-0CEE9BC319BA}" srcOrd="0" destOrd="0" presId="urn:microsoft.com/office/officeart/2005/8/layout/cycle7"/>
    <dgm:cxn modelId="{16BDCF9E-E1D4-594B-9F2B-7229F277F440}" type="presParOf" srcId="{3C999A33-C823-4159-A8B8-083DA4F61FD7}" destId="{B131F288-CDED-442F-8BF8-177A3A993905}" srcOrd="1" destOrd="0" presId="urn:microsoft.com/office/officeart/2005/8/layout/cycle7"/>
    <dgm:cxn modelId="{D2AB9250-9313-FF4B-8747-4CCD1687DFD7}" type="presParOf" srcId="{B131F288-CDED-442F-8BF8-177A3A993905}" destId="{95041D1F-D1D9-42F0-80CD-149C9297C255}" srcOrd="0" destOrd="0" presId="urn:microsoft.com/office/officeart/2005/8/layout/cycle7"/>
    <dgm:cxn modelId="{E9171D2F-FD0F-1E4F-B10B-C3683B5F38CB}" type="presParOf" srcId="{3C999A33-C823-4159-A8B8-083DA4F61FD7}" destId="{8D823DD4-7B79-4B57-932E-7F04F2607231}" srcOrd="2" destOrd="0" presId="urn:microsoft.com/office/officeart/2005/8/layout/cycle7"/>
    <dgm:cxn modelId="{FF3CE103-6DDE-DF47-9C6B-75040009F09D}" type="presParOf" srcId="{3C999A33-C823-4159-A8B8-083DA4F61FD7}" destId="{76745EFA-8564-461C-8919-37083F225903}" srcOrd="3" destOrd="0" presId="urn:microsoft.com/office/officeart/2005/8/layout/cycle7"/>
    <dgm:cxn modelId="{FD6BB0EA-4BA4-7B41-B272-420B64194CAB}" type="presParOf" srcId="{76745EFA-8564-461C-8919-37083F225903}" destId="{59931BA6-E35F-4E43-9EEB-561F1A4402B3}" srcOrd="0" destOrd="0" presId="urn:microsoft.com/office/officeart/2005/8/layout/cycle7"/>
    <dgm:cxn modelId="{5E2B4424-BC9F-5949-BCF3-7275C9C7E5B8}" type="presParOf" srcId="{3C999A33-C823-4159-A8B8-083DA4F61FD7}" destId="{2464303F-712A-4A8E-9FA1-14AEA9B5B678}" srcOrd="4" destOrd="0" presId="urn:microsoft.com/office/officeart/2005/8/layout/cycle7"/>
    <dgm:cxn modelId="{FA48CDF9-BFB6-2D49-9F2B-6DFB99121EC7}" type="presParOf" srcId="{3C999A33-C823-4159-A8B8-083DA4F61FD7}" destId="{FED6B312-F0A8-416C-8E8B-E0D8A668FA72}" srcOrd="5" destOrd="0" presId="urn:microsoft.com/office/officeart/2005/8/layout/cycle7"/>
    <dgm:cxn modelId="{D9DC6EDF-04E1-8449-BE99-99BF0AD3E44C}" type="presParOf" srcId="{FED6B312-F0A8-416C-8E8B-E0D8A668FA72}" destId="{E88F4DD1-4FA5-4335-B076-EDFAA570C4F9}"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1816CFC-8D0D-C04B-82A3-668C631A04EB}" type="doc">
      <dgm:prSet loTypeId="urn:microsoft.com/office/officeart/2008/layout/LinedList" loCatId="" qsTypeId="urn:microsoft.com/office/officeart/2005/8/quickstyle/simple2" qsCatId="simple" csTypeId="urn:microsoft.com/office/officeart/2005/8/colors/colorful4" csCatId="colorful" phldr="1"/>
      <dgm:spPr/>
      <dgm:t>
        <a:bodyPr/>
        <a:lstStyle/>
        <a:p>
          <a:endParaRPr lang="en-US"/>
        </a:p>
      </dgm:t>
    </dgm:pt>
    <dgm:pt modelId="{818101AA-84CC-204B-8686-F11550E07D36}">
      <dgm:prSet phldrT="[Text]"/>
      <dgm:spPr/>
      <dgm:t>
        <a:bodyPr/>
        <a:lstStyle/>
        <a:p>
          <a:r>
            <a:rPr lang="pl-PL" b="1" noProof="0" dirty="0">
              <a:latin typeface="Palatino Linotype"/>
              <a:cs typeface="Palatino Linotype"/>
            </a:rPr>
            <a:t>Zgłoszenie rejestracyjne </a:t>
          </a:r>
        </a:p>
      </dgm:t>
    </dgm:pt>
    <dgm:pt modelId="{596A1DFE-F2BB-5D49-AC80-39803AEDC372}" type="parTrans" cxnId="{4D2E4BEF-D803-9F45-A945-D667D3779EBD}">
      <dgm:prSet/>
      <dgm:spPr/>
      <dgm:t>
        <a:bodyPr/>
        <a:lstStyle/>
        <a:p>
          <a:endParaRPr lang="en-US">
            <a:latin typeface="Palatino Linotype"/>
            <a:cs typeface="Palatino Linotype"/>
          </a:endParaRPr>
        </a:p>
      </dgm:t>
    </dgm:pt>
    <dgm:pt modelId="{676F1228-43FC-0D44-9A6A-4CD0120611B7}" type="sibTrans" cxnId="{4D2E4BEF-D803-9F45-A945-D667D3779EBD}">
      <dgm:prSet/>
      <dgm:spPr/>
      <dgm:t>
        <a:bodyPr/>
        <a:lstStyle/>
        <a:p>
          <a:endParaRPr lang="en-US">
            <a:latin typeface="Palatino Linotype"/>
            <a:cs typeface="Palatino Linotype"/>
          </a:endParaRPr>
        </a:p>
      </dgm:t>
    </dgm:pt>
    <dgm:pt modelId="{85B9FCF7-B251-854A-B9A0-397B42BF1FC8}">
      <dgm:prSet phldrT="[Text]" custT="1"/>
      <dgm:spPr/>
      <dgm:t>
        <a:bodyPr/>
        <a:lstStyle/>
        <a:p>
          <a:r>
            <a:rPr lang="pl-PL" sz="1600" u="none" noProof="0" dirty="0">
              <a:latin typeface="Palatino Linotype"/>
              <a:cs typeface="Palatino Linotype"/>
            </a:rPr>
            <a:t>Podatnicy podatku od towarów i usług są zobowiązani, przed dokonaniem pierwszej czynności podlegającej opodatkowaniu podatkiem VAT, złożyć naczelnikowi urzędu skarbowego </a:t>
          </a:r>
          <a:r>
            <a:rPr lang="pl-PL" sz="1600" b="1" u="none" noProof="0" dirty="0">
              <a:latin typeface="Palatino Linotype"/>
              <a:cs typeface="Palatino Linotype"/>
            </a:rPr>
            <a:t>zgłoszenie rejestracyjne </a:t>
          </a:r>
          <a:r>
            <a:rPr lang="pl-PL" sz="1600" u="none" noProof="0" dirty="0">
              <a:latin typeface="Palatino Linotype"/>
              <a:cs typeface="Palatino Linotype"/>
            </a:rPr>
            <a:t>(art. 96 ustawy o VAT). Zgłoszenie rejestracyjne może być złożone przez podatnika zwolnionego od podatku, nie jest to jednak jego obowiązek </a:t>
          </a:r>
        </a:p>
      </dgm:t>
    </dgm:pt>
    <dgm:pt modelId="{E3C5D99D-028A-5046-9764-4150B3D49216}" type="parTrans" cxnId="{7623A544-3AD6-5A40-BAFD-1D35F7E563F0}">
      <dgm:prSet/>
      <dgm:spPr/>
      <dgm:t>
        <a:bodyPr/>
        <a:lstStyle/>
        <a:p>
          <a:endParaRPr lang="en-US">
            <a:latin typeface="Palatino Linotype"/>
            <a:cs typeface="Palatino Linotype"/>
          </a:endParaRPr>
        </a:p>
      </dgm:t>
    </dgm:pt>
    <dgm:pt modelId="{B871FCFB-21BB-9F40-AB3D-EFA5AF7B77EE}" type="sibTrans" cxnId="{7623A544-3AD6-5A40-BAFD-1D35F7E563F0}">
      <dgm:prSet/>
      <dgm:spPr/>
      <dgm:t>
        <a:bodyPr/>
        <a:lstStyle/>
        <a:p>
          <a:endParaRPr lang="en-US">
            <a:latin typeface="Palatino Linotype"/>
            <a:cs typeface="Palatino Linotype"/>
          </a:endParaRPr>
        </a:p>
      </dgm:t>
    </dgm:pt>
    <dgm:pt modelId="{EC7E57FE-0D63-1B49-B571-57D8308B681C}">
      <dgm:prSet phldrT="[Text]" custT="1"/>
      <dgm:spPr/>
      <dgm:t>
        <a:bodyPr/>
        <a:lstStyle/>
        <a:p>
          <a:r>
            <a:rPr lang="pl-PL" sz="1600" noProof="0" dirty="0">
              <a:latin typeface="Palatino Linotype"/>
              <a:cs typeface="Palatino Linotype"/>
            </a:rPr>
            <a:t>W wyniku tego zgłoszenia podatnik zostaje zarejestrowany odpowiednio jako „</a:t>
          </a:r>
          <a:r>
            <a:rPr lang="pl-PL" sz="1600" b="1" i="1" noProof="0" dirty="0">
              <a:latin typeface="Palatino Linotype"/>
              <a:cs typeface="Palatino Linotype"/>
            </a:rPr>
            <a:t>podatnik VAT czynny</a:t>
          </a:r>
          <a:r>
            <a:rPr lang="pl-PL" sz="1600" noProof="0" dirty="0">
              <a:latin typeface="Palatino Linotype"/>
              <a:cs typeface="Palatino Linotype"/>
            </a:rPr>
            <a:t>”, -który jest zobowiązany umieszczać nr NIP na fakturach oraz w ofertach, lub jako „</a:t>
          </a:r>
          <a:r>
            <a:rPr lang="pl-PL" sz="1600" b="1" i="1" noProof="0" dirty="0">
              <a:latin typeface="Palatino Linotype"/>
              <a:cs typeface="Palatino Linotype"/>
            </a:rPr>
            <a:t>podatnik VAT zwolniony</a:t>
          </a:r>
          <a:r>
            <a:rPr lang="pl-PL" sz="1600" noProof="0" dirty="0">
              <a:latin typeface="Palatino Linotype"/>
              <a:cs typeface="Palatino Linotype"/>
            </a:rPr>
            <a:t>”. </a:t>
          </a:r>
        </a:p>
      </dgm:t>
    </dgm:pt>
    <dgm:pt modelId="{73B10188-B82A-DC48-8BE3-CBCF975841E2}" type="parTrans" cxnId="{CFA7C3B7-055C-584F-A975-12CCA62A79ED}">
      <dgm:prSet/>
      <dgm:spPr/>
      <dgm:t>
        <a:bodyPr/>
        <a:lstStyle/>
        <a:p>
          <a:endParaRPr lang="en-US">
            <a:latin typeface="Palatino Linotype"/>
            <a:cs typeface="Palatino Linotype"/>
          </a:endParaRPr>
        </a:p>
      </dgm:t>
    </dgm:pt>
    <dgm:pt modelId="{98D8A945-1E29-9A48-AFE8-D8A3AE0E2F46}" type="sibTrans" cxnId="{CFA7C3B7-055C-584F-A975-12CCA62A79ED}">
      <dgm:prSet/>
      <dgm:spPr/>
      <dgm:t>
        <a:bodyPr/>
        <a:lstStyle/>
        <a:p>
          <a:endParaRPr lang="en-US">
            <a:latin typeface="Palatino Linotype"/>
            <a:cs typeface="Palatino Linotype"/>
          </a:endParaRPr>
        </a:p>
      </dgm:t>
    </dgm:pt>
    <dgm:pt modelId="{35FE292E-D1C6-714C-BF03-3F56D043226C}">
      <dgm:prSet custT="1"/>
      <dgm:spPr/>
      <dgm:t>
        <a:bodyPr/>
        <a:lstStyle/>
        <a:p>
          <a:r>
            <a:rPr lang="pl-PL" sz="1600" b="1" noProof="0" dirty="0">
              <a:latin typeface="Palatino Linotype"/>
              <a:cs typeface="Palatino Linotype"/>
            </a:rPr>
            <a:t>Podatnicy</a:t>
          </a:r>
          <a:r>
            <a:rPr lang="pl-PL" sz="1600" noProof="0" dirty="0">
              <a:latin typeface="Palatino Linotype"/>
              <a:cs typeface="Palatino Linotype"/>
            </a:rPr>
            <a:t>, którzy zamierzają dokonywać </a:t>
          </a:r>
          <a:r>
            <a:rPr lang="pl-PL" sz="1600" b="1" noProof="0" dirty="0">
              <a:latin typeface="Palatino Linotype"/>
              <a:cs typeface="Palatino Linotype"/>
            </a:rPr>
            <a:t>transakcji wewnątrzwspólnotowych</a:t>
          </a:r>
          <a:r>
            <a:rPr lang="pl-PL" sz="1600" noProof="0" dirty="0">
              <a:latin typeface="Palatino Linotype"/>
              <a:cs typeface="Palatino Linotype"/>
            </a:rPr>
            <a:t>, są zobowiązani przed dokonaniem pierwszej czynności z tym związanej, zawiadomić o tym fakcie naczelnika urzędu skarbowego. Naczelnik rejestruje ich jako „</a:t>
          </a:r>
          <a:r>
            <a:rPr lang="pl-PL" sz="1600" b="1" noProof="0" dirty="0">
              <a:latin typeface="Palatino Linotype"/>
              <a:cs typeface="Palatino Linotype"/>
            </a:rPr>
            <a:t>podatników VAT UE</a:t>
          </a:r>
          <a:r>
            <a:rPr lang="pl-PL" altLang="ja-JP" sz="1600" noProof="0" dirty="0">
              <a:latin typeface="Palatino Linotype"/>
              <a:cs typeface="Palatino Linotype"/>
            </a:rPr>
            <a:t>” i nadaje im stosowny numer. </a:t>
          </a:r>
          <a:endParaRPr lang="pl-PL" sz="1600" noProof="0" dirty="0">
            <a:latin typeface="Palatino Linotype"/>
            <a:cs typeface="Palatino Linotype"/>
          </a:endParaRPr>
        </a:p>
      </dgm:t>
    </dgm:pt>
    <dgm:pt modelId="{8F56AC86-BC71-9545-9DD5-4CCD4E7BA591}" type="parTrans" cxnId="{3A3E01DC-8593-7448-B976-0389FF83A88F}">
      <dgm:prSet/>
      <dgm:spPr/>
      <dgm:t>
        <a:bodyPr/>
        <a:lstStyle/>
        <a:p>
          <a:endParaRPr lang="en-US">
            <a:latin typeface="Palatino Linotype"/>
            <a:cs typeface="Palatino Linotype"/>
          </a:endParaRPr>
        </a:p>
      </dgm:t>
    </dgm:pt>
    <dgm:pt modelId="{5620119C-646B-6B4E-9D9E-0FB59919A47D}" type="sibTrans" cxnId="{3A3E01DC-8593-7448-B976-0389FF83A88F}">
      <dgm:prSet/>
      <dgm:spPr/>
      <dgm:t>
        <a:bodyPr/>
        <a:lstStyle/>
        <a:p>
          <a:endParaRPr lang="en-US">
            <a:latin typeface="Palatino Linotype"/>
            <a:cs typeface="Palatino Linotype"/>
          </a:endParaRPr>
        </a:p>
      </dgm:t>
    </dgm:pt>
    <dgm:pt modelId="{11E40DA2-B36D-7A4C-AFEF-0E946D7321BB}" type="pres">
      <dgm:prSet presAssocID="{B1816CFC-8D0D-C04B-82A3-668C631A04EB}" presName="vert0" presStyleCnt="0">
        <dgm:presLayoutVars>
          <dgm:dir/>
          <dgm:animOne val="branch"/>
          <dgm:animLvl val="lvl"/>
        </dgm:presLayoutVars>
      </dgm:prSet>
      <dgm:spPr/>
      <dgm:t>
        <a:bodyPr/>
        <a:lstStyle/>
        <a:p>
          <a:endParaRPr lang="pl-PL"/>
        </a:p>
      </dgm:t>
    </dgm:pt>
    <dgm:pt modelId="{03781423-7A0B-3344-AE91-9F6D4DD14C75}" type="pres">
      <dgm:prSet presAssocID="{818101AA-84CC-204B-8686-F11550E07D36}" presName="thickLine" presStyleLbl="alignNode1" presStyleIdx="0" presStyleCnt="1"/>
      <dgm:spPr/>
    </dgm:pt>
    <dgm:pt modelId="{B66A7ADC-5CA2-CA43-8717-DAAF53DBF45C}" type="pres">
      <dgm:prSet presAssocID="{818101AA-84CC-204B-8686-F11550E07D36}" presName="horz1" presStyleCnt="0"/>
      <dgm:spPr/>
    </dgm:pt>
    <dgm:pt modelId="{711D588F-3827-D849-BB4D-9DDEC5BB907D}" type="pres">
      <dgm:prSet presAssocID="{818101AA-84CC-204B-8686-F11550E07D36}" presName="tx1" presStyleLbl="revTx" presStyleIdx="0" presStyleCnt="4"/>
      <dgm:spPr/>
      <dgm:t>
        <a:bodyPr/>
        <a:lstStyle/>
        <a:p>
          <a:endParaRPr lang="pl-PL"/>
        </a:p>
      </dgm:t>
    </dgm:pt>
    <dgm:pt modelId="{641A4C7C-0E01-E844-BB9A-9194DCF50D45}" type="pres">
      <dgm:prSet presAssocID="{818101AA-84CC-204B-8686-F11550E07D36}" presName="vert1" presStyleCnt="0"/>
      <dgm:spPr/>
    </dgm:pt>
    <dgm:pt modelId="{17BAACE8-74D8-EB48-9C6B-A94DA51E7D0D}" type="pres">
      <dgm:prSet presAssocID="{85B9FCF7-B251-854A-B9A0-397B42BF1FC8}" presName="vertSpace2a" presStyleCnt="0"/>
      <dgm:spPr/>
    </dgm:pt>
    <dgm:pt modelId="{22B29865-3B90-D845-A5B6-860B37414689}" type="pres">
      <dgm:prSet presAssocID="{85B9FCF7-B251-854A-B9A0-397B42BF1FC8}" presName="horz2" presStyleCnt="0"/>
      <dgm:spPr/>
    </dgm:pt>
    <dgm:pt modelId="{F7B81920-8A8A-B646-9B27-7F17F4582FFE}" type="pres">
      <dgm:prSet presAssocID="{85B9FCF7-B251-854A-B9A0-397B42BF1FC8}" presName="horzSpace2" presStyleCnt="0"/>
      <dgm:spPr/>
    </dgm:pt>
    <dgm:pt modelId="{E5F93737-01D2-7345-AFB5-8690DB464F1C}" type="pres">
      <dgm:prSet presAssocID="{85B9FCF7-B251-854A-B9A0-397B42BF1FC8}" presName="tx2" presStyleLbl="revTx" presStyleIdx="1" presStyleCnt="4"/>
      <dgm:spPr/>
      <dgm:t>
        <a:bodyPr/>
        <a:lstStyle/>
        <a:p>
          <a:endParaRPr lang="pl-PL"/>
        </a:p>
      </dgm:t>
    </dgm:pt>
    <dgm:pt modelId="{B9B86D15-3ED9-3C41-8479-897333E7242C}" type="pres">
      <dgm:prSet presAssocID="{85B9FCF7-B251-854A-B9A0-397B42BF1FC8}" presName="vert2" presStyleCnt="0"/>
      <dgm:spPr/>
    </dgm:pt>
    <dgm:pt modelId="{A3484B3A-E545-7A4A-AA45-E73FBD96AEA0}" type="pres">
      <dgm:prSet presAssocID="{85B9FCF7-B251-854A-B9A0-397B42BF1FC8}" presName="thinLine2b" presStyleLbl="callout" presStyleIdx="0" presStyleCnt="3" custLinFactY="100000" custLinFactNeighborX="-497" custLinFactNeighborY="190176"/>
      <dgm:spPr/>
    </dgm:pt>
    <dgm:pt modelId="{DF3C135A-6761-3B43-A7A3-5CA22FC7DFB8}" type="pres">
      <dgm:prSet presAssocID="{85B9FCF7-B251-854A-B9A0-397B42BF1FC8}" presName="vertSpace2b" presStyleCnt="0"/>
      <dgm:spPr/>
    </dgm:pt>
    <dgm:pt modelId="{72277E0A-79CC-1E4F-B28C-4DAFEC061256}" type="pres">
      <dgm:prSet presAssocID="{EC7E57FE-0D63-1B49-B571-57D8308B681C}" presName="horz2" presStyleCnt="0"/>
      <dgm:spPr/>
    </dgm:pt>
    <dgm:pt modelId="{437B48E4-4943-FC4A-A8A6-384C78B28A49}" type="pres">
      <dgm:prSet presAssocID="{EC7E57FE-0D63-1B49-B571-57D8308B681C}" presName="horzSpace2" presStyleCnt="0"/>
      <dgm:spPr/>
    </dgm:pt>
    <dgm:pt modelId="{B79751C2-891A-A047-B43F-0F9854AD7F77}" type="pres">
      <dgm:prSet presAssocID="{EC7E57FE-0D63-1B49-B571-57D8308B681C}" presName="tx2" presStyleLbl="revTx" presStyleIdx="2" presStyleCnt="4" custLinFactNeighborX="11" custLinFactNeighborY="7291"/>
      <dgm:spPr/>
      <dgm:t>
        <a:bodyPr/>
        <a:lstStyle/>
        <a:p>
          <a:endParaRPr lang="pl-PL"/>
        </a:p>
      </dgm:t>
    </dgm:pt>
    <dgm:pt modelId="{9B72A813-D742-DD41-BD36-F8ABA1D471CD}" type="pres">
      <dgm:prSet presAssocID="{EC7E57FE-0D63-1B49-B571-57D8308B681C}" presName="vert2" presStyleCnt="0"/>
      <dgm:spPr/>
    </dgm:pt>
    <dgm:pt modelId="{25292622-760B-7C48-8EEE-83D2E240C2FC}" type="pres">
      <dgm:prSet presAssocID="{EC7E57FE-0D63-1B49-B571-57D8308B681C}" presName="thinLine2b" presStyleLbl="callout" presStyleIdx="1" presStyleCnt="3"/>
      <dgm:spPr/>
    </dgm:pt>
    <dgm:pt modelId="{E2741788-BFE5-8441-86E9-E64DFE5322F3}" type="pres">
      <dgm:prSet presAssocID="{EC7E57FE-0D63-1B49-B571-57D8308B681C}" presName="vertSpace2b" presStyleCnt="0"/>
      <dgm:spPr/>
    </dgm:pt>
    <dgm:pt modelId="{E56990D4-56D5-AA41-A337-815471D5867B}" type="pres">
      <dgm:prSet presAssocID="{35FE292E-D1C6-714C-BF03-3F56D043226C}" presName="horz2" presStyleCnt="0"/>
      <dgm:spPr/>
    </dgm:pt>
    <dgm:pt modelId="{3059F15E-94B9-B546-8650-D3E727EABA81}" type="pres">
      <dgm:prSet presAssocID="{35FE292E-D1C6-714C-BF03-3F56D043226C}" presName="horzSpace2" presStyleCnt="0"/>
      <dgm:spPr/>
    </dgm:pt>
    <dgm:pt modelId="{E7F356FB-DC21-8F43-8786-42AE86DEB45B}" type="pres">
      <dgm:prSet presAssocID="{35FE292E-D1C6-714C-BF03-3F56D043226C}" presName="tx2" presStyleLbl="revTx" presStyleIdx="3" presStyleCnt="4"/>
      <dgm:spPr/>
      <dgm:t>
        <a:bodyPr/>
        <a:lstStyle/>
        <a:p>
          <a:endParaRPr lang="pl-PL"/>
        </a:p>
      </dgm:t>
    </dgm:pt>
    <dgm:pt modelId="{B935368D-9F29-0945-A7B5-56B1108556B8}" type="pres">
      <dgm:prSet presAssocID="{35FE292E-D1C6-714C-BF03-3F56D043226C}" presName="vert2" presStyleCnt="0"/>
      <dgm:spPr/>
    </dgm:pt>
    <dgm:pt modelId="{75E1EE12-03B2-0448-8314-D199E13175CE}" type="pres">
      <dgm:prSet presAssocID="{35FE292E-D1C6-714C-BF03-3F56D043226C}" presName="thinLine2b" presStyleLbl="callout" presStyleIdx="2" presStyleCnt="3"/>
      <dgm:spPr/>
    </dgm:pt>
    <dgm:pt modelId="{7CBE72F9-1C07-5F49-9B8B-7688091B53CB}" type="pres">
      <dgm:prSet presAssocID="{35FE292E-D1C6-714C-BF03-3F56D043226C}" presName="vertSpace2b" presStyleCnt="0"/>
      <dgm:spPr/>
    </dgm:pt>
  </dgm:ptLst>
  <dgm:cxnLst>
    <dgm:cxn modelId="{227F0871-7EAA-DB43-8AB8-E579FD7A265F}" type="presOf" srcId="{818101AA-84CC-204B-8686-F11550E07D36}" destId="{711D588F-3827-D849-BB4D-9DDEC5BB907D}" srcOrd="0" destOrd="0" presId="urn:microsoft.com/office/officeart/2008/layout/LinedList"/>
    <dgm:cxn modelId="{CFA7C3B7-055C-584F-A975-12CCA62A79ED}" srcId="{818101AA-84CC-204B-8686-F11550E07D36}" destId="{EC7E57FE-0D63-1B49-B571-57D8308B681C}" srcOrd="1" destOrd="0" parTransId="{73B10188-B82A-DC48-8BE3-CBCF975841E2}" sibTransId="{98D8A945-1E29-9A48-AFE8-D8A3AE0E2F46}"/>
    <dgm:cxn modelId="{F12CC15F-8EF6-BA42-8009-CBC6DB004275}" type="presOf" srcId="{B1816CFC-8D0D-C04B-82A3-668C631A04EB}" destId="{11E40DA2-B36D-7A4C-AFEF-0E946D7321BB}" srcOrd="0" destOrd="0" presId="urn:microsoft.com/office/officeart/2008/layout/LinedList"/>
    <dgm:cxn modelId="{7623A544-3AD6-5A40-BAFD-1D35F7E563F0}" srcId="{818101AA-84CC-204B-8686-F11550E07D36}" destId="{85B9FCF7-B251-854A-B9A0-397B42BF1FC8}" srcOrd="0" destOrd="0" parTransId="{E3C5D99D-028A-5046-9764-4150B3D49216}" sibTransId="{B871FCFB-21BB-9F40-AB3D-EFA5AF7B77EE}"/>
    <dgm:cxn modelId="{71E57493-F7AD-8A43-8F86-D77369A9D7FB}" type="presOf" srcId="{EC7E57FE-0D63-1B49-B571-57D8308B681C}" destId="{B79751C2-891A-A047-B43F-0F9854AD7F77}" srcOrd="0" destOrd="0" presId="urn:microsoft.com/office/officeart/2008/layout/LinedList"/>
    <dgm:cxn modelId="{ABEE9623-41DE-9C4C-AD8F-8F4218998BF5}" type="presOf" srcId="{85B9FCF7-B251-854A-B9A0-397B42BF1FC8}" destId="{E5F93737-01D2-7345-AFB5-8690DB464F1C}" srcOrd="0" destOrd="0" presId="urn:microsoft.com/office/officeart/2008/layout/LinedList"/>
    <dgm:cxn modelId="{C176F000-6FAB-5545-B9B6-EBE341F62A99}" type="presOf" srcId="{35FE292E-D1C6-714C-BF03-3F56D043226C}" destId="{E7F356FB-DC21-8F43-8786-42AE86DEB45B}" srcOrd="0" destOrd="0" presId="urn:microsoft.com/office/officeart/2008/layout/LinedList"/>
    <dgm:cxn modelId="{4D2E4BEF-D803-9F45-A945-D667D3779EBD}" srcId="{B1816CFC-8D0D-C04B-82A3-668C631A04EB}" destId="{818101AA-84CC-204B-8686-F11550E07D36}" srcOrd="0" destOrd="0" parTransId="{596A1DFE-F2BB-5D49-AC80-39803AEDC372}" sibTransId="{676F1228-43FC-0D44-9A6A-4CD0120611B7}"/>
    <dgm:cxn modelId="{3A3E01DC-8593-7448-B976-0389FF83A88F}" srcId="{818101AA-84CC-204B-8686-F11550E07D36}" destId="{35FE292E-D1C6-714C-BF03-3F56D043226C}" srcOrd="2" destOrd="0" parTransId="{8F56AC86-BC71-9545-9DD5-4CCD4E7BA591}" sibTransId="{5620119C-646B-6B4E-9D9E-0FB59919A47D}"/>
    <dgm:cxn modelId="{869375E6-82BF-9048-8131-A0FD3B87264D}" type="presParOf" srcId="{11E40DA2-B36D-7A4C-AFEF-0E946D7321BB}" destId="{03781423-7A0B-3344-AE91-9F6D4DD14C75}" srcOrd="0" destOrd="0" presId="urn:microsoft.com/office/officeart/2008/layout/LinedList"/>
    <dgm:cxn modelId="{9B1A39CA-854E-D448-BFE2-33BC901C4D49}" type="presParOf" srcId="{11E40DA2-B36D-7A4C-AFEF-0E946D7321BB}" destId="{B66A7ADC-5CA2-CA43-8717-DAAF53DBF45C}" srcOrd="1" destOrd="0" presId="urn:microsoft.com/office/officeart/2008/layout/LinedList"/>
    <dgm:cxn modelId="{87B2CFE4-DD61-974D-93E2-133E9C1645D8}" type="presParOf" srcId="{B66A7ADC-5CA2-CA43-8717-DAAF53DBF45C}" destId="{711D588F-3827-D849-BB4D-9DDEC5BB907D}" srcOrd="0" destOrd="0" presId="urn:microsoft.com/office/officeart/2008/layout/LinedList"/>
    <dgm:cxn modelId="{DF473EF0-ED8D-C949-A558-25381DCF4C98}" type="presParOf" srcId="{B66A7ADC-5CA2-CA43-8717-DAAF53DBF45C}" destId="{641A4C7C-0E01-E844-BB9A-9194DCF50D45}" srcOrd="1" destOrd="0" presId="urn:microsoft.com/office/officeart/2008/layout/LinedList"/>
    <dgm:cxn modelId="{69A57E7E-DDFD-2C4F-9D9F-67FDA8D22F7B}" type="presParOf" srcId="{641A4C7C-0E01-E844-BB9A-9194DCF50D45}" destId="{17BAACE8-74D8-EB48-9C6B-A94DA51E7D0D}" srcOrd="0" destOrd="0" presId="urn:microsoft.com/office/officeart/2008/layout/LinedList"/>
    <dgm:cxn modelId="{FA9BB84B-DAE7-3447-8EAD-97AE24094A27}" type="presParOf" srcId="{641A4C7C-0E01-E844-BB9A-9194DCF50D45}" destId="{22B29865-3B90-D845-A5B6-860B37414689}" srcOrd="1" destOrd="0" presId="urn:microsoft.com/office/officeart/2008/layout/LinedList"/>
    <dgm:cxn modelId="{43648832-8158-7C41-8AA4-44F8EA3BD803}" type="presParOf" srcId="{22B29865-3B90-D845-A5B6-860B37414689}" destId="{F7B81920-8A8A-B646-9B27-7F17F4582FFE}" srcOrd="0" destOrd="0" presId="urn:microsoft.com/office/officeart/2008/layout/LinedList"/>
    <dgm:cxn modelId="{28EFCDF0-B424-C340-B512-1E5F3DDCD54D}" type="presParOf" srcId="{22B29865-3B90-D845-A5B6-860B37414689}" destId="{E5F93737-01D2-7345-AFB5-8690DB464F1C}" srcOrd="1" destOrd="0" presId="urn:microsoft.com/office/officeart/2008/layout/LinedList"/>
    <dgm:cxn modelId="{5833B29B-2467-9344-9984-27C7B665F9C6}" type="presParOf" srcId="{22B29865-3B90-D845-A5B6-860B37414689}" destId="{B9B86D15-3ED9-3C41-8479-897333E7242C}" srcOrd="2" destOrd="0" presId="urn:microsoft.com/office/officeart/2008/layout/LinedList"/>
    <dgm:cxn modelId="{F3F22A2D-8B93-E047-A9C8-F8F074D9684C}" type="presParOf" srcId="{641A4C7C-0E01-E844-BB9A-9194DCF50D45}" destId="{A3484B3A-E545-7A4A-AA45-E73FBD96AEA0}" srcOrd="2" destOrd="0" presId="urn:microsoft.com/office/officeart/2008/layout/LinedList"/>
    <dgm:cxn modelId="{2899E6B2-2568-E24C-9D44-2E8155A68D50}" type="presParOf" srcId="{641A4C7C-0E01-E844-BB9A-9194DCF50D45}" destId="{DF3C135A-6761-3B43-A7A3-5CA22FC7DFB8}" srcOrd="3" destOrd="0" presId="urn:microsoft.com/office/officeart/2008/layout/LinedList"/>
    <dgm:cxn modelId="{B9BA995D-3EA3-9B40-97ED-E7F34AA866F4}" type="presParOf" srcId="{641A4C7C-0E01-E844-BB9A-9194DCF50D45}" destId="{72277E0A-79CC-1E4F-B28C-4DAFEC061256}" srcOrd="4" destOrd="0" presId="urn:microsoft.com/office/officeart/2008/layout/LinedList"/>
    <dgm:cxn modelId="{145D5609-8AA5-894A-B363-FA133C2E844E}" type="presParOf" srcId="{72277E0A-79CC-1E4F-B28C-4DAFEC061256}" destId="{437B48E4-4943-FC4A-A8A6-384C78B28A49}" srcOrd="0" destOrd="0" presId="urn:microsoft.com/office/officeart/2008/layout/LinedList"/>
    <dgm:cxn modelId="{376489A2-1A6C-634D-8AE6-8060D196D1CF}" type="presParOf" srcId="{72277E0A-79CC-1E4F-B28C-4DAFEC061256}" destId="{B79751C2-891A-A047-B43F-0F9854AD7F77}" srcOrd="1" destOrd="0" presId="urn:microsoft.com/office/officeart/2008/layout/LinedList"/>
    <dgm:cxn modelId="{3F148F16-334E-DD45-96BB-6C6844F03D46}" type="presParOf" srcId="{72277E0A-79CC-1E4F-B28C-4DAFEC061256}" destId="{9B72A813-D742-DD41-BD36-F8ABA1D471CD}" srcOrd="2" destOrd="0" presId="urn:microsoft.com/office/officeart/2008/layout/LinedList"/>
    <dgm:cxn modelId="{DEE00371-6266-6B47-8675-D80587DA9F31}" type="presParOf" srcId="{641A4C7C-0E01-E844-BB9A-9194DCF50D45}" destId="{25292622-760B-7C48-8EEE-83D2E240C2FC}" srcOrd="5" destOrd="0" presId="urn:microsoft.com/office/officeart/2008/layout/LinedList"/>
    <dgm:cxn modelId="{C95AFF61-6AD2-B940-9642-DB916E2E9171}" type="presParOf" srcId="{641A4C7C-0E01-E844-BB9A-9194DCF50D45}" destId="{E2741788-BFE5-8441-86E9-E64DFE5322F3}" srcOrd="6" destOrd="0" presId="urn:microsoft.com/office/officeart/2008/layout/LinedList"/>
    <dgm:cxn modelId="{6CE29A5F-D78D-3245-B4BB-76E99DBDF2AA}" type="presParOf" srcId="{641A4C7C-0E01-E844-BB9A-9194DCF50D45}" destId="{E56990D4-56D5-AA41-A337-815471D5867B}" srcOrd="7" destOrd="0" presId="urn:microsoft.com/office/officeart/2008/layout/LinedList"/>
    <dgm:cxn modelId="{6C6EFA26-9C60-A44C-A521-246930B27A1F}" type="presParOf" srcId="{E56990D4-56D5-AA41-A337-815471D5867B}" destId="{3059F15E-94B9-B546-8650-D3E727EABA81}" srcOrd="0" destOrd="0" presId="urn:microsoft.com/office/officeart/2008/layout/LinedList"/>
    <dgm:cxn modelId="{A92193D5-D69D-CC47-B501-37833DED6E51}" type="presParOf" srcId="{E56990D4-56D5-AA41-A337-815471D5867B}" destId="{E7F356FB-DC21-8F43-8786-42AE86DEB45B}" srcOrd="1" destOrd="0" presId="urn:microsoft.com/office/officeart/2008/layout/LinedList"/>
    <dgm:cxn modelId="{DE7FB709-50FD-1B42-8072-52B9EA97B3D9}" type="presParOf" srcId="{E56990D4-56D5-AA41-A337-815471D5867B}" destId="{B935368D-9F29-0945-A7B5-56B1108556B8}" srcOrd="2" destOrd="0" presId="urn:microsoft.com/office/officeart/2008/layout/LinedList"/>
    <dgm:cxn modelId="{955F752E-52E9-D545-A314-914D01E2DF22}" type="presParOf" srcId="{641A4C7C-0E01-E844-BB9A-9194DCF50D45}" destId="{75E1EE12-03B2-0448-8314-D199E13175CE}" srcOrd="8" destOrd="0" presId="urn:microsoft.com/office/officeart/2008/layout/LinedList"/>
    <dgm:cxn modelId="{7163EE84-325B-924E-88DF-1727B1557A48}" type="presParOf" srcId="{641A4C7C-0E01-E844-BB9A-9194DCF50D45}" destId="{7CBE72F9-1C07-5F49-9B8B-7688091B53CB}"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1E79391-392D-2B43-8BD8-0DD6DC6E9682}"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4B564931-7CA3-2340-84E2-B5247A9EFA77}">
      <dgm:prSet phldrT="[Text]" custT="1"/>
      <dgm:spPr/>
      <dgm:t>
        <a:bodyPr/>
        <a:lstStyle/>
        <a:p>
          <a:pPr algn="ctr"/>
          <a:r>
            <a:rPr lang="en-US" sz="1600" b="1" dirty="0">
              <a:solidFill>
                <a:srgbClr val="660066"/>
              </a:solidFill>
              <a:latin typeface="Palatino Linotype"/>
              <a:cs typeface="Palatino Linotype"/>
            </a:rPr>
            <a:t>STAWKI PODATKOWE</a:t>
          </a:r>
        </a:p>
      </dgm:t>
    </dgm:pt>
    <dgm:pt modelId="{B4C1AB70-59B1-BB44-87A1-0C06DB756A68}" type="parTrans" cxnId="{64F31392-FF51-3A4A-8004-0B33E17558BC}">
      <dgm:prSet/>
      <dgm:spPr/>
      <dgm:t>
        <a:bodyPr/>
        <a:lstStyle/>
        <a:p>
          <a:endParaRPr lang="en-US"/>
        </a:p>
      </dgm:t>
    </dgm:pt>
    <dgm:pt modelId="{DF6CF148-8860-4448-9166-1936888CAAD3}" type="sibTrans" cxnId="{64F31392-FF51-3A4A-8004-0B33E17558BC}">
      <dgm:prSet/>
      <dgm:spPr/>
      <dgm:t>
        <a:bodyPr/>
        <a:lstStyle/>
        <a:p>
          <a:endParaRPr lang="en-US"/>
        </a:p>
      </dgm:t>
    </dgm:pt>
    <dgm:pt modelId="{19DBC916-F533-4F43-8541-1B6D1A88F80E}">
      <dgm:prSet phldrT="[Text]"/>
      <dgm:spPr/>
      <dgm:t>
        <a:bodyPr/>
        <a:lstStyle/>
        <a:p>
          <a:r>
            <a:rPr lang="pl-PL" b="1" dirty="0">
              <a:solidFill>
                <a:srgbClr val="660066"/>
              </a:solidFill>
              <a:latin typeface="Palatino Linotype"/>
              <a:cs typeface="Palatino Linotype"/>
            </a:rPr>
            <a:t>STAWKI PROCENTOWE</a:t>
          </a:r>
          <a:r>
            <a:rPr lang="pl-PL" b="1" dirty="0">
              <a:solidFill>
                <a:srgbClr val="000000"/>
              </a:solidFill>
              <a:latin typeface="Palatino Linotype"/>
              <a:cs typeface="Palatino Linotype"/>
            </a:rPr>
            <a:t>- </a:t>
          </a:r>
          <a:r>
            <a:rPr lang="pl-PL" dirty="0">
              <a:solidFill>
                <a:srgbClr val="000000"/>
              </a:solidFill>
              <a:latin typeface="Palatino Linotype"/>
              <a:cs typeface="Palatino Linotype"/>
            </a:rPr>
            <a:t>np. samochody osobowe o pojemności silnika powyżej 2000 cm</a:t>
          </a:r>
          <a:r>
            <a:rPr lang="pl-PL" baseline="30000" dirty="0">
              <a:solidFill>
                <a:srgbClr val="000000"/>
              </a:solidFill>
              <a:latin typeface="Palatino Linotype"/>
              <a:cs typeface="Palatino Linotype"/>
            </a:rPr>
            <a:t>3</a:t>
          </a:r>
          <a:r>
            <a:rPr lang="pl-PL" dirty="0">
              <a:solidFill>
                <a:srgbClr val="000000"/>
              </a:solidFill>
              <a:latin typeface="Palatino Linotype"/>
              <a:cs typeface="Palatino Linotype"/>
            </a:rPr>
            <a:t> – 18,6%, oraz 3,1% dla pozostałych</a:t>
          </a:r>
          <a:endParaRPr lang="en-US" dirty="0">
            <a:latin typeface="Palatino Linotype"/>
            <a:cs typeface="Palatino Linotype"/>
          </a:endParaRPr>
        </a:p>
      </dgm:t>
    </dgm:pt>
    <dgm:pt modelId="{298B7375-3B36-1F43-B310-B13BC704F4AF}" type="parTrans" cxnId="{1B2BC1AE-DAEF-D249-AB3F-C880B86804DD}">
      <dgm:prSet/>
      <dgm:spPr/>
      <dgm:t>
        <a:bodyPr/>
        <a:lstStyle/>
        <a:p>
          <a:endParaRPr lang="en-US"/>
        </a:p>
      </dgm:t>
    </dgm:pt>
    <dgm:pt modelId="{6D512558-7087-3C45-BCDF-9E5B0C97D31B}" type="sibTrans" cxnId="{1B2BC1AE-DAEF-D249-AB3F-C880B86804DD}">
      <dgm:prSet/>
      <dgm:spPr/>
      <dgm:t>
        <a:bodyPr/>
        <a:lstStyle/>
        <a:p>
          <a:endParaRPr lang="en-US"/>
        </a:p>
      </dgm:t>
    </dgm:pt>
    <dgm:pt modelId="{A391E401-586C-BE43-923A-3BD4CEFB29DC}">
      <dgm:prSet phldrT="[Text]"/>
      <dgm:spPr/>
      <dgm:t>
        <a:bodyPr/>
        <a:lstStyle/>
        <a:p>
          <a:r>
            <a:rPr lang="pl-PL" b="1" dirty="0">
              <a:solidFill>
                <a:srgbClr val="660066"/>
              </a:solidFill>
              <a:latin typeface="Palatino Linotype"/>
              <a:cs typeface="Palatino Linotype"/>
            </a:rPr>
            <a:t>STAWKI MIESZANE</a:t>
          </a:r>
          <a:r>
            <a:rPr lang="pl-PL" b="1" dirty="0">
              <a:solidFill>
                <a:srgbClr val="000000"/>
              </a:solidFill>
              <a:latin typeface="Palatino Linotype"/>
              <a:cs typeface="Palatino Linotype"/>
            </a:rPr>
            <a:t>- </a:t>
          </a:r>
          <a:r>
            <a:rPr lang="pl-PL" dirty="0">
              <a:solidFill>
                <a:srgbClr val="000000"/>
              </a:solidFill>
              <a:latin typeface="Palatino Linotype"/>
              <a:cs typeface="Palatino Linotype"/>
            </a:rPr>
            <a:t>(np. papierosy). Jest to stawka kwotowa odnoszona do określonej ilości sztuk oraz stawka procentowa odnoszona do tzw. maksymalnej ceny detalicznej.</a:t>
          </a:r>
          <a:endParaRPr lang="en-US" dirty="0">
            <a:latin typeface="Palatino Linotype"/>
            <a:cs typeface="Palatino Linotype"/>
          </a:endParaRPr>
        </a:p>
      </dgm:t>
    </dgm:pt>
    <dgm:pt modelId="{C1FA4A50-F771-7C45-A28D-B77D28C7AEE6}" type="parTrans" cxnId="{C65CA902-8CAC-3646-9FFC-328DDAB6F10B}">
      <dgm:prSet/>
      <dgm:spPr/>
      <dgm:t>
        <a:bodyPr/>
        <a:lstStyle/>
        <a:p>
          <a:endParaRPr lang="en-US"/>
        </a:p>
      </dgm:t>
    </dgm:pt>
    <dgm:pt modelId="{4B9D621F-CB24-FA42-924A-24E7E3A0C368}" type="sibTrans" cxnId="{C65CA902-8CAC-3646-9FFC-328DDAB6F10B}">
      <dgm:prSet/>
      <dgm:spPr/>
      <dgm:t>
        <a:bodyPr/>
        <a:lstStyle/>
        <a:p>
          <a:endParaRPr lang="en-US"/>
        </a:p>
      </dgm:t>
    </dgm:pt>
    <dgm:pt modelId="{4F9FE34B-E02C-4A4D-AF04-73943CA6563F}">
      <dgm:prSet/>
      <dgm:spPr/>
      <dgm:t>
        <a:bodyPr/>
        <a:lstStyle/>
        <a:p>
          <a:r>
            <a:rPr lang="pl-PL" b="1" dirty="0">
              <a:solidFill>
                <a:srgbClr val="660066"/>
              </a:solidFill>
              <a:latin typeface="Palatino Linotype"/>
              <a:cs typeface="Palatino Linotype"/>
            </a:rPr>
            <a:t>STAWKI KWOTOWE</a:t>
          </a:r>
          <a:r>
            <a:rPr lang="pl-PL" b="1" dirty="0">
              <a:solidFill>
                <a:srgbClr val="000000"/>
              </a:solidFill>
              <a:latin typeface="Palatino Linotype"/>
              <a:cs typeface="Palatino Linotype"/>
            </a:rPr>
            <a:t>- </a:t>
          </a:r>
          <a:r>
            <a:rPr lang="pl-PL" dirty="0">
              <a:latin typeface="Palatino Linotype"/>
              <a:cs typeface="Palatino Linotype"/>
            </a:rPr>
            <a:t>Stawka akcyzy na wino wynosi </a:t>
          </a:r>
          <a:r>
            <a:rPr lang="pl-PL" dirty="0" smtClean="0">
              <a:latin typeface="Palatino Linotype"/>
              <a:cs typeface="Palatino Linotype"/>
            </a:rPr>
            <a:t>201,00 </a:t>
          </a:r>
          <a:r>
            <a:rPr lang="pl-PL" dirty="0">
              <a:latin typeface="Palatino Linotype"/>
              <a:cs typeface="Palatino Linotype"/>
            </a:rPr>
            <a:t>zł od 1 hektolitra gotowego wyrobu.</a:t>
          </a:r>
          <a:endParaRPr lang="pl-PL" b="1" dirty="0">
            <a:solidFill>
              <a:srgbClr val="000000"/>
            </a:solidFill>
            <a:latin typeface="Palatino Linotype"/>
            <a:cs typeface="Palatino Linotype"/>
          </a:endParaRPr>
        </a:p>
      </dgm:t>
    </dgm:pt>
    <dgm:pt modelId="{9AB6CDB6-CE44-FD4B-8138-A0E5CCB33331}" type="parTrans" cxnId="{56A439B1-B2D1-0A46-8D5E-043BCEA27D98}">
      <dgm:prSet/>
      <dgm:spPr/>
      <dgm:t>
        <a:bodyPr/>
        <a:lstStyle/>
        <a:p>
          <a:endParaRPr lang="en-US"/>
        </a:p>
      </dgm:t>
    </dgm:pt>
    <dgm:pt modelId="{790F03CC-F588-624C-B0B4-4A01B23F67A2}" type="sibTrans" cxnId="{56A439B1-B2D1-0A46-8D5E-043BCEA27D98}">
      <dgm:prSet/>
      <dgm:spPr/>
      <dgm:t>
        <a:bodyPr/>
        <a:lstStyle/>
        <a:p>
          <a:endParaRPr lang="en-US"/>
        </a:p>
      </dgm:t>
    </dgm:pt>
    <dgm:pt modelId="{C3926A29-BBE0-244B-BC92-B3254978E6E8}" type="pres">
      <dgm:prSet presAssocID="{91E79391-392D-2B43-8BD8-0DD6DC6E9682}" presName="vert0" presStyleCnt="0">
        <dgm:presLayoutVars>
          <dgm:dir/>
          <dgm:animOne val="branch"/>
          <dgm:animLvl val="lvl"/>
        </dgm:presLayoutVars>
      </dgm:prSet>
      <dgm:spPr/>
      <dgm:t>
        <a:bodyPr/>
        <a:lstStyle/>
        <a:p>
          <a:endParaRPr lang="pl-PL"/>
        </a:p>
      </dgm:t>
    </dgm:pt>
    <dgm:pt modelId="{6DAA2485-FE51-564E-9DA2-706EAE6AB128}" type="pres">
      <dgm:prSet presAssocID="{4B564931-7CA3-2340-84E2-B5247A9EFA77}" presName="thickLine" presStyleLbl="alignNode1" presStyleIdx="0" presStyleCnt="1" custLinFactNeighborX="-2138" custLinFactNeighborY="-1784"/>
      <dgm:spPr/>
    </dgm:pt>
    <dgm:pt modelId="{CE40C1ED-A920-8640-B797-F5E4888169A3}" type="pres">
      <dgm:prSet presAssocID="{4B564931-7CA3-2340-84E2-B5247A9EFA77}" presName="horz1" presStyleCnt="0"/>
      <dgm:spPr/>
    </dgm:pt>
    <dgm:pt modelId="{E39FED84-11D6-1440-B654-17F2452FF7FC}" type="pres">
      <dgm:prSet presAssocID="{4B564931-7CA3-2340-84E2-B5247A9EFA77}" presName="tx1" presStyleLbl="revTx" presStyleIdx="0" presStyleCnt="4"/>
      <dgm:spPr/>
      <dgm:t>
        <a:bodyPr/>
        <a:lstStyle/>
        <a:p>
          <a:endParaRPr lang="pl-PL"/>
        </a:p>
      </dgm:t>
    </dgm:pt>
    <dgm:pt modelId="{DDB51909-38BE-2B48-9F10-C070F34D4456}" type="pres">
      <dgm:prSet presAssocID="{4B564931-7CA3-2340-84E2-B5247A9EFA77}" presName="vert1" presStyleCnt="0"/>
      <dgm:spPr/>
    </dgm:pt>
    <dgm:pt modelId="{3CDA0CA8-9FBF-BC4E-BB68-FDD32F473798}" type="pres">
      <dgm:prSet presAssocID="{4F9FE34B-E02C-4A4D-AF04-73943CA6563F}" presName="vertSpace2a" presStyleCnt="0"/>
      <dgm:spPr/>
    </dgm:pt>
    <dgm:pt modelId="{86D738C3-7D3B-AE43-A386-3867FBA987CC}" type="pres">
      <dgm:prSet presAssocID="{4F9FE34B-E02C-4A4D-AF04-73943CA6563F}" presName="horz2" presStyleCnt="0"/>
      <dgm:spPr/>
    </dgm:pt>
    <dgm:pt modelId="{F3142117-8518-374A-9B2E-1853BFA70E10}" type="pres">
      <dgm:prSet presAssocID="{4F9FE34B-E02C-4A4D-AF04-73943CA6563F}" presName="horzSpace2" presStyleCnt="0"/>
      <dgm:spPr/>
    </dgm:pt>
    <dgm:pt modelId="{2FEC0D05-EAC7-604F-8D6B-5F00B0476FF0}" type="pres">
      <dgm:prSet presAssocID="{4F9FE34B-E02C-4A4D-AF04-73943CA6563F}" presName="tx2" presStyleLbl="revTx" presStyleIdx="1" presStyleCnt="4"/>
      <dgm:spPr/>
      <dgm:t>
        <a:bodyPr/>
        <a:lstStyle/>
        <a:p>
          <a:endParaRPr lang="pl-PL"/>
        </a:p>
      </dgm:t>
    </dgm:pt>
    <dgm:pt modelId="{5A068179-A217-4146-BF48-247F6823473C}" type="pres">
      <dgm:prSet presAssocID="{4F9FE34B-E02C-4A4D-AF04-73943CA6563F}" presName="vert2" presStyleCnt="0"/>
      <dgm:spPr/>
    </dgm:pt>
    <dgm:pt modelId="{ACFFD261-9F8D-8546-AFA6-DF5160755A58}" type="pres">
      <dgm:prSet presAssocID="{4F9FE34B-E02C-4A4D-AF04-73943CA6563F}" presName="thinLine2b" presStyleLbl="callout" presStyleIdx="0" presStyleCnt="3"/>
      <dgm:spPr/>
    </dgm:pt>
    <dgm:pt modelId="{6A52B03D-0E7C-F74D-A8D3-2AA1002B0442}" type="pres">
      <dgm:prSet presAssocID="{4F9FE34B-E02C-4A4D-AF04-73943CA6563F}" presName="vertSpace2b" presStyleCnt="0"/>
      <dgm:spPr/>
    </dgm:pt>
    <dgm:pt modelId="{D27FD70F-E315-B045-970F-4DAD7BC23C58}" type="pres">
      <dgm:prSet presAssocID="{19DBC916-F533-4F43-8541-1B6D1A88F80E}" presName="horz2" presStyleCnt="0"/>
      <dgm:spPr/>
    </dgm:pt>
    <dgm:pt modelId="{59124AA9-29C9-9647-94E6-8049A093AF22}" type="pres">
      <dgm:prSet presAssocID="{19DBC916-F533-4F43-8541-1B6D1A88F80E}" presName="horzSpace2" presStyleCnt="0"/>
      <dgm:spPr/>
    </dgm:pt>
    <dgm:pt modelId="{1F7A7804-452C-354E-A0D1-27260F1DF8CF}" type="pres">
      <dgm:prSet presAssocID="{19DBC916-F533-4F43-8541-1B6D1A88F80E}" presName="tx2" presStyleLbl="revTx" presStyleIdx="2" presStyleCnt="4"/>
      <dgm:spPr/>
      <dgm:t>
        <a:bodyPr/>
        <a:lstStyle/>
        <a:p>
          <a:endParaRPr lang="pl-PL"/>
        </a:p>
      </dgm:t>
    </dgm:pt>
    <dgm:pt modelId="{5B50B843-5D93-0447-A736-D8746CA0E69E}" type="pres">
      <dgm:prSet presAssocID="{19DBC916-F533-4F43-8541-1B6D1A88F80E}" presName="vert2" presStyleCnt="0"/>
      <dgm:spPr/>
    </dgm:pt>
    <dgm:pt modelId="{154B99BD-2D66-9940-962A-016F37906C7F}" type="pres">
      <dgm:prSet presAssocID="{19DBC916-F533-4F43-8541-1B6D1A88F80E}" presName="thinLine2b" presStyleLbl="callout" presStyleIdx="1" presStyleCnt="3"/>
      <dgm:spPr/>
    </dgm:pt>
    <dgm:pt modelId="{EB4A60D8-F57D-3A43-B3F4-B1443AECE4FC}" type="pres">
      <dgm:prSet presAssocID="{19DBC916-F533-4F43-8541-1B6D1A88F80E}" presName="vertSpace2b" presStyleCnt="0"/>
      <dgm:spPr/>
    </dgm:pt>
    <dgm:pt modelId="{0E4459F9-31CF-444F-803C-0B47ECF1F263}" type="pres">
      <dgm:prSet presAssocID="{A391E401-586C-BE43-923A-3BD4CEFB29DC}" presName="horz2" presStyleCnt="0"/>
      <dgm:spPr/>
    </dgm:pt>
    <dgm:pt modelId="{1F7E1D39-C2B5-344C-88D4-F4F0E652F2F2}" type="pres">
      <dgm:prSet presAssocID="{A391E401-586C-BE43-923A-3BD4CEFB29DC}" presName="horzSpace2" presStyleCnt="0"/>
      <dgm:spPr/>
    </dgm:pt>
    <dgm:pt modelId="{85DD6925-84C8-6D4B-B6CB-A427A15896AE}" type="pres">
      <dgm:prSet presAssocID="{A391E401-586C-BE43-923A-3BD4CEFB29DC}" presName="tx2" presStyleLbl="revTx" presStyleIdx="3" presStyleCnt="4"/>
      <dgm:spPr/>
      <dgm:t>
        <a:bodyPr/>
        <a:lstStyle/>
        <a:p>
          <a:endParaRPr lang="pl-PL"/>
        </a:p>
      </dgm:t>
    </dgm:pt>
    <dgm:pt modelId="{334D0E4C-643A-6F4E-AB2D-EC008F8237E0}" type="pres">
      <dgm:prSet presAssocID="{A391E401-586C-BE43-923A-3BD4CEFB29DC}" presName="vert2" presStyleCnt="0"/>
      <dgm:spPr/>
    </dgm:pt>
    <dgm:pt modelId="{BC1E5788-4064-034E-B4FE-50ACCD98F72A}" type="pres">
      <dgm:prSet presAssocID="{A391E401-586C-BE43-923A-3BD4CEFB29DC}" presName="thinLine2b" presStyleLbl="callout" presStyleIdx="2" presStyleCnt="3"/>
      <dgm:spPr/>
    </dgm:pt>
    <dgm:pt modelId="{876080EA-647D-0542-BC66-518284E06F54}" type="pres">
      <dgm:prSet presAssocID="{A391E401-586C-BE43-923A-3BD4CEFB29DC}" presName="vertSpace2b" presStyleCnt="0"/>
      <dgm:spPr/>
    </dgm:pt>
  </dgm:ptLst>
  <dgm:cxnLst>
    <dgm:cxn modelId="{6F7BF93E-A88B-D647-A587-92FC0F5A2BA9}" type="presOf" srcId="{91E79391-392D-2B43-8BD8-0DD6DC6E9682}" destId="{C3926A29-BBE0-244B-BC92-B3254978E6E8}" srcOrd="0" destOrd="0" presId="urn:microsoft.com/office/officeart/2008/layout/LinedList"/>
    <dgm:cxn modelId="{E4F70E3D-FBEA-F34C-9D30-D7B149E9D8E0}" type="presOf" srcId="{4B564931-7CA3-2340-84E2-B5247A9EFA77}" destId="{E39FED84-11D6-1440-B654-17F2452FF7FC}" srcOrd="0" destOrd="0" presId="urn:microsoft.com/office/officeart/2008/layout/LinedList"/>
    <dgm:cxn modelId="{CDED1794-3B86-1A4C-80B5-61FA1CE821E2}" type="presOf" srcId="{19DBC916-F533-4F43-8541-1B6D1A88F80E}" destId="{1F7A7804-452C-354E-A0D1-27260F1DF8CF}" srcOrd="0" destOrd="0" presId="urn:microsoft.com/office/officeart/2008/layout/LinedList"/>
    <dgm:cxn modelId="{56A439B1-B2D1-0A46-8D5E-043BCEA27D98}" srcId="{4B564931-7CA3-2340-84E2-B5247A9EFA77}" destId="{4F9FE34B-E02C-4A4D-AF04-73943CA6563F}" srcOrd="0" destOrd="0" parTransId="{9AB6CDB6-CE44-FD4B-8138-A0E5CCB33331}" sibTransId="{790F03CC-F588-624C-B0B4-4A01B23F67A2}"/>
    <dgm:cxn modelId="{83C89E4E-EB7D-7E49-B6F7-A7C80AF01919}" type="presOf" srcId="{4F9FE34B-E02C-4A4D-AF04-73943CA6563F}" destId="{2FEC0D05-EAC7-604F-8D6B-5F00B0476FF0}" srcOrd="0" destOrd="0" presId="urn:microsoft.com/office/officeart/2008/layout/LinedList"/>
    <dgm:cxn modelId="{64F31392-FF51-3A4A-8004-0B33E17558BC}" srcId="{91E79391-392D-2B43-8BD8-0DD6DC6E9682}" destId="{4B564931-7CA3-2340-84E2-B5247A9EFA77}" srcOrd="0" destOrd="0" parTransId="{B4C1AB70-59B1-BB44-87A1-0C06DB756A68}" sibTransId="{DF6CF148-8860-4448-9166-1936888CAAD3}"/>
    <dgm:cxn modelId="{C65CA902-8CAC-3646-9FFC-328DDAB6F10B}" srcId="{4B564931-7CA3-2340-84E2-B5247A9EFA77}" destId="{A391E401-586C-BE43-923A-3BD4CEFB29DC}" srcOrd="2" destOrd="0" parTransId="{C1FA4A50-F771-7C45-A28D-B77D28C7AEE6}" sibTransId="{4B9D621F-CB24-FA42-924A-24E7E3A0C368}"/>
    <dgm:cxn modelId="{B9333725-1B95-4349-86AF-9B40F2692585}" type="presOf" srcId="{A391E401-586C-BE43-923A-3BD4CEFB29DC}" destId="{85DD6925-84C8-6D4B-B6CB-A427A15896AE}" srcOrd="0" destOrd="0" presId="urn:microsoft.com/office/officeart/2008/layout/LinedList"/>
    <dgm:cxn modelId="{1B2BC1AE-DAEF-D249-AB3F-C880B86804DD}" srcId="{4B564931-7CA3-2340-84E2-B5247A9EFA77}" destId="{19DBC916-F533-4F43-8541-1B6D1A88F80E}" srcOrd="1" destOrd="0" parTransId="{298B7375-3B36-1F43-B310-B13BC704F4AF}" sibTransId="{6D512558-7087-3C45-BCDF-9E5B0C97D31B}"/>
    <dgm:cxn modelId="{69E6C265-E42F-3245-A248-ECC93AFFE904}" type="presParOf" srcId="{C3926A29-BBE0-244B-BC92-B3254978E6E8}" destId="{6DAA2485-FE51-564E-9DA2-706EAE6AB128}" srcOrd="0" destOrd="0" presId="urn:microsoft.com/office/officeart/2008/layout/LinedList"/>
    <dgm:cxn modelId="{2110505D-DB90-BB47-AB51-2CC205C1E538}" type="presParOf" srcId="{C3926A29-BBE0-244B-BC92-B3254978E6E8}" destId="{CE40C1ED-A920-8640-B797-F5E4888169A3}" srcOrd="1" destOrd="0" presId="urn:microsoft.com/office/officeart/2008/layout/LinedList"/>
    <dgm:cxn modelId="{243D4039-8B9C-F24C-ADFD-39D1ED7642D0}" type="presParOf" srcId="{CE40C1ED-A920-8640-B797-F5E4888169A3}" destId="{E39FED84-11D6-1440-B654-17F2452FF7FC}" srcOrd="0" destOrd="0" presId="urn:microsoft.com/office/officeart/2008/layout/LinedList"/>
    <dgm:cxn modelId="{C6F65A6B-CA6B-F540-82CB-770F0EEFFC5C}" type="presParOf" srcId="{CE40C1ED-A920-8640-B797-F5E4888169A3}" destId="{DDB51909-38BE-2B48-9F10-C070F34D4456}" srcOrd="1" destOrd="0" presId="urn:microsoft.com/office/officeart/2008/layout/LinedList"/>
    <dgm:cxn modelId="{4FF94958-4286-AB41-A2AD-8DFCE12CB20E}" type="presParOf" srcId="{DDB51909-38BE-2B48-9F10-C070F34D4456}" destId="{3CDA0CA8-9FBF-BC4E-BB68-FDD32F473798}" srcOrd="0" destOrd="0" presId="urn:microsoft.com/office/officeart/2008/layout/LinedList"/>
    <dgm:cxn modelId="{82130269-3262-814D-A74F-7A0D34E5A845}" type="presParOf" srcId="{DDB51909-38BE-2B48-9F10-C070F34D4456}" destId="{86D738C3-7D3B-AE43-A386-3867FBA987CC}" srcOrd="1" destOrd="0" presId="urn:microsoft.com/office/officeart/2008/layout/LinedList"/>
    <dgm:cxn modelId="{95EDE8CC-0239-C942-B835-E453AD080BFC}" type="presParOf" srcId="{86D738C3-7D3B-AE43-A386-3867FBA987CC}" destId="{F3142117-8518-374A-9B2E-1853BFA70E10}" srcOrd="0" destOrd="0" presId="urn:microsoft.com/office/officeart/2008/layout/LinedList"/>
    <dgm:cxn modelId="{05773E3D-E4F9-7B4E-A6C7-61E789D9A4A8}" type="presParOf" srcId="{86D738C3-7D3B-AE43-A386-3867FBA987CC}" destId="{2FEC0D05-EAC7-604F-8D6B-5F00B0476FF0}" srcOrd="1" destOrd="0" presId="urn:microsoft.com/office/officeart/2008/layout/LinedList"/>
    <dgm:cxn modelId="{CC3D0594-72EC-F245-95FA-4C622BC9B048}" type="presParOf" srcId="{86D738C3-7D3B-AE43-A386-3867FBA987CC}" destId="{5A068179-A217-4146-BF48-247F6823473C}" srcOrd="2" destOrd="0" presId="urn:microsoft.com/office/officeart/2008/layout/LinedList"/>
    <dgm:cxn modelId="{E888DA0A-4BCD-4641-9E93-D5F2FD737582}" type="presParOf" srcId="{DDB51909-38BE-2B48-9F10-C070F34D4456}" destId="{ACFFD261-9F8D-8546-AFA6-DF5160755A58}" srcOrd="2" destOrd="0" presId="urn:microsoft.com/office/officeart/2008/layout/LinedList"/>
    <dgm:cxn modelId="{F92CDBBE-0137-6941-8F2A-C03B51E12FCF}" type="presParOf" srcId="{DDB51909-38BE-2B48-9F10-C070F34D4456}" destId="{6A52B03D-0E7C-F74D-A8D3-2AA1002B0442}" srcOrd="3" destOrd="0" presId="urn:microsoft.com/office/officeart/2008/layout/LinedList"/>
    <dgm:cxn modelId="{F741716D-476A-A444-B71E-6625082B6706}" type="presParOf" srcId="{DDB51909-38BE-2B48-9F10-C070F34D4456}" destId="{D27FD70F-E315-B045-970F-4DAD7BC23C58}" srcOrd="4" destOrd="0" presId="urn:microsoft.com/office/officeart/2008/layout/LinedList"/>
    <dgm:cxn modelId="{94868730-BFC7-684E-8BC4-AFE180D3A75B}" type="presParOf" srcId="{D27FD70F-E315-B045-970F-4DAD7BC23C58}" destId="{59124AA9-29C9-9647-94E6-8049A093AF22}" srcOrd="0" destOrd="0" presId="urn:microsoft.com/office/officeart/2008/layout/LinedList"/>
    <dgm:cxn modelId="{DBB590A2-7326-774D-8AEE-960FBE8E7109}" type="presParOf" srcId="{D27FD70F-E315-B045-970F-4DAD7BC23C58}" destId="{1F7A7804-452C-354E-A0D1-27260F1DF8CF}" srcOrd="1" destOrd="0" presId="urn:microsoft.com/office/officeart/2008/layout/LinedList"/>
    <dgm:cxn modelId="{3309A7B1-F59E-394A-9687-627F77A0009B}" type="presParOf" srcId="{D27FD70F-E315-B045-970F-4DAD7BC23C58}" destId="{5B50B843-5D93-0447-A736-D8746CA0E69E}" srcOrd="2" destOrd="0" presId="urn:microsoft.com/office/officeart/2008/layout/LinedList"/>
    <dgm:cxn modelId="{3B684B05-D586-1D46-9E59-1D6B4A47E7DA}" type="presParOf" srcId="{DDB51909-38BE-2B48-9F10-C070F34D4456}" destId="{154B99BD-2D66-9940-962A-016F37906C7F}" srcOrd="5" destOrd="0" presId="urn:microsoft.com/office/officeart/2008/layout/LinedList"/>
    <dgm:cxn modelId="{12A6E330-0EC4-D740-98CC-FCBDBA952470}" type="presParOf" srcId="{DDB51909-38BE-2B48-9F10-C070F34D4456}" destId="{EB4A60D8-F57D-3A43-B3F4-B1443AECE4FC}" srcOrd="6" destOrd="0" presId="urn:microsoft.com/office/officeart/2008/layout/LinedList"/>
    <dgm:cxn modelId="{C7888B37-8EE8-BA4F-B4C1-16938C95038F}" type="presParOf" srcId="{DDB51909-38BE-2B48-9F10-C070F34D4456}" destId="{0E4459F9-31CF-444F-803C-0B47ECF1F263}" srcOrd="7" destOrd="0" presId="urn:microsoft.com/office/officeart/2008/layout/LinedList"/>
    <dgm:cxn modelId="{D10EB5BC-84F2-AF48-B1C2-243B8D8EECF4}" type="presParOf" srcId="{0E4459F9-31CF-444F-803C-0B47ECF1F263}" destId="{1F7E1D39-C2B5-344C-88D4-F4F0E652F2F2}" srcOrd="0" destOrd="0" presId="urn:microsoft.com/office/officeart/2008/layout/LinedList"/>
    <dgm:cxn modelId="{0FC730A4-E184-1D41-BF67-33EB2F7AF2EC}" type="presParOf" srcId="{0E4459F9-31CF-444F-803C-0B47ECF1F263}" destId="{85DD6925-84C8-6D4B-B6CB-A427A15896AE}" srcOrd="1" destOrd="0" presId="urn:microsoft.com/office/officeart/2008/layout/LinedList"/>
    <dgm:cxn modelId="{D3183292-93F4-5547-AFB0-1247D5E44318}" type="presParOf" srcId="{0E4459F9-31CF-444F-803C-0B47ECF1F263}" destId="{334D0E4C-643A-6F4E-AB2D-EC008F8237E0}" srcOrd="2" destOrd="0" presId="urn:microsoft.com/office/officeart/2008/layout/LinedList"/>
    <dgm:cxn modelId="{EC8F9042-2EE9-4342-A435-07BF0125EE3A}" type="presParOf" srcId="{DDB51909-38BE-2B48-9F10-C070F34D4456}" destId="{BC1E5788-4064-034E-B4FE-50ACCD98F72A}" srcOrd="8" destOrd="0" presId="urn:microsoft.com/office/officeart/2008/layout/LinedList"/>
    <dgm:cxn modelId="{BA303857-F9EE-6B4D-BAC2-895438479DD4}" type="presParOf" srcId="{DDB51909-38BE-2B48-9F10-C070F34D4456}" destId="{876080EA-647D-0542-BC66-518284E06F54}"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3D161FB-54B7-424F-A949-9C6847E4E94B}"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pl-PL"/>
        </a:p>
      </dgm:t>
    </dgm:pt>
    <dgm:pt modelId="{ABC67C62-594C-40FB-9A99-D99FE2DAE34D}">
      <dgm:prSet/>
      <dgm:spPr/>
      <dgm:t>
        <a:bodyPr/>
        <a:lstStyle/>
        <a:p>
          <a:pPr rtl="0"/>
          <a:r>
            <a:rPr lang="pl-PL" dirty="0">
              <a:latin typeface="Palatino Linotype"/>
              <a:cs typeface="Palatino Linotype"/>
            </a:rPr>
            <a:t> Podatek od dochodów osobistych i od dochodów z działalności gospodarczej</a:t>
          </a:r>
        </a:p>
      </dgm:t>
    </dgm:pt>
    <dgm:pt modelId="{565D3A38-597F-4877-AC88-C3F848D1C847}" type="parTrans" cxnId="{FC3C7340-796E-4D2F-8856-6403B510A0C3}">
      <dgm:prSet/>
      <dgm:spPr/>
      <dgm:t>
        <a:bodyPr/>
        <a:lstStyle/>
        <a:p>
          <a:endParaRPr lang="pl-PL"/>
        </a:p>
      </dgm:t>
    </dgm:pt>
    <dgm:pt modelId="{AE2D32E8-7366-4FFF-B800-44070B61D3D9}" type="sibTrans" cxnId="{FC3C7340-796E-4D2F-8856-6403B510A0C3}">
      <dgm:prSet/>
      <dgm:spPr/>
      <dgm:t>
        <a:bodyPr/>
        <a:lstStyle/>
        <a:p>
          <a:endParaRPr lang="pl-PL"/>
        </a:p>
      </dgm:t>
    </dgm:pt>
    <dgm:pt modelId="{45E16189-BE55-4D17-94BD-E9A162091607}">
      <dgm:prSet/>
      <dgm:spPr/>
      <dgm:t>
        <a:bodyPr/>
        <a:lstStyle/>
        <a:p>
          <a:pPr rtl="0"/>
          <a:r>
            <a:rPr lang="pl-PL">
              <a:latin typeface="Palatino Linotype"/>
              <a:cs typeface="Palatino Linotype"/>
            </a:rPr>
            <a:t>Powszechność opodatkowania dochodu a wyłączenia z opodatkowania dochodów i kwota wolna</a:t>
          </a:r>
        </a:p>
      </dgm:t>
    </dgm:pt>
    <dgm:pt modelId="{D3D93729-3742-4F0A-863F-2EAC24BA3CCF}" type="parTrans" cxnId="{056BF07D-A47E-4FFD-A483-7E9C27E98FEE}">
      <dgm:prSet/>
      <dgm:spPr/>
      <dgm:t>
        <a:bodyPr/>
        <a:lstStyle/>
        <a:p>
          <a:endParaRPr lang="pl-PL"/>
        </a:p>
      </dgm:t>
    </dgm:pt>
    <dgm:pt modelId="{5F6EB60E-011F-4AA8-B458-9447A336FED6}" type="sibTrans" cxnId="{056BF07D-A47E-4FFD-A483-7E9C27E98FEE}">
      <dgm:prSet/>
      <dgm:spPr/>
      <dgm:t>
        <a:bodyPr/>
        <a:lstStyle/>
        <a:p>
          <a:endParaRPr lang="pl-PL"/>
        </a:p>
      </dgm:t>
    </dgm:pt>
    <dgm:pt modelId="{70206A19-FD55-4616-B1AF-09613227DD83}">
      <dgm:prSet/>
      <dgm:spPr/>
      <dgm:t>
        <a:bodyPr/>
        <a:lstStyle/>
        <a:p>
          <a:pPr rtl="0"/>
          <a:r>
            <a:rPr lang="pl-PL">
              <a:latin typeface="Palatino Linotype"/>
              <a:cs typeface="Palatino Linotype"/>
            </a:rPr>
            <a:t>Podatek progresywny czy proporcjonalny</a:t>
          </a:r>
        </a:p>
      </dgm:t>
    </dgm:pt>
    <dgm:pt modelId="{ED57EF67-2795-4E39-85C2-21B2BC38AB73}" type="parTrans" cxnId="{130BF459-5250-4CD2-BB7E-BFE5D6B7E942}">
      <dgm:prSet/>
      <dgm:spPr/>
      <dgm:t>
        <a:bodyPr/>
        <a:lstStyle/>
        <a:p>
          <a:endParaRPr lang="pl-PL"/>
        </a:p>
      </dgm:t>
    </dgm:pt>
    <dgm:pt modelId="{49BBD9C7-173A-4307-BD69-3D9981CE492B}" type="sibTrans" cxnId="{130BF459-5250-4CD2-BB7E-BFE5D6B7E942}">
      <dgm:prSet/>
      <dgm:spPr/>
      <dgm:t>
        <a:bodyPr/>
        <a:lstStyle/>
        <a:p>
          <a:endParaRPr lang="pl-PL"/>
        </a:p>
      </dgm:t>
    </dgm:pt>
    <dgm:pt modelId="{CD603DF4-08C0-4453-8057-00B786F7FA6B}">
      <dgm:prSet/>
      <dgm:spPr/>
      <dgm:t>
        <a:bodyPr/>
        <a:lstStyle/>
        <a:p>
          <a:pPr rtl="0"/>
          <a:r>
            <a:rPr lang="pl-PL">
              <a:latin typeface="Palatino Linotype"/>
              <a:cs typeface="Palatino Linotype"/>
            </a:rPr>
            <a:t>Podatek jako źródło przychodów budżetowych czy też podatek jako świadczenie prorodzinne</a:t>
          </a:r>
        </a:p>
      </dgm:t>
    </dgm:pt>
    <dgm:pt modelId="{41E04B66-574A-4796-BE64-DE250E74F7CF}" type="parTrans" cxnId="{077A061C-22ED-40C6-AEF5-3D1339F1C3FC}">
      <dgm:prSet/>
      <dgm:spPr/>
      <dgm:t>
        <a:bodyPr/>
        <a:lstStyle/>
        <a:p>
          <a:endParaRPr lang="pl-PL"/>
        </a:p>
      </dgm:t>
    </dgm:pt>
    <dgm:pt modelId="{2C803930-AA90-4666-9809-F2940DCAE5C1}" type="sibTrans" cxnId="{077A061C-22ED-40C6-AEF5-3D1339F1C3FC}">
      <dgm:prSet/>
      <dgm:spPr/>
      <dgm:t>
        <a:bodyPr/>
        <a:lstStyle/>
        <a:p>
          <a:endParaRPr lang="pl-PL"/>
        </a:p>
      </dgm:t>
    </dgm:pt>
    <dgm:pt modelId="{6C780705-4562-4FDD-9636-4C20F3BC043A}">
      <dgm:prSet/>
      <dgm:spPr/>
      <dgm:t>
        <a:bodyPr/>
        <a:lstStyle/>
        <a:p>
          <a:pPr rtl="0"/>
          <a:r>
            <a:rPr lang="pl-PL">
              <a:latin typeface="Palatino Linotype"/>
              <a:cs typeface="Palatino Linotype"/>
            </a:rPr>
            <a:t>Opodatkowanie na zasadach ogólnych czy ryczałty podatkowe </a:t>
          </a:r>
        </a:p>
      </dgm:t>
    </dgm:pt>
    <dgm:pt modelId="{EE2F6A9D-E36F-470C-B4CA-35E8A3FC0D63}" type="parTrans" cxnId="{DCE9734B-D494-441B-9FD1-372DB7BEFEBB}">
      <dgm:prSet/>
      <dgm:spPr/>
      <dgm:t>
        <a:bodyPr/>
        <a:lstStyle/>
        <a:p>
          <a:endParaRPr lang="pl-PL"/>
        </a:p>
      </dgm:t>
    </dgm:pt>
    <dgm:pt modelId="{77052E74-AFA2-4753-BD96-C156503C1785}" type="sibTrans" cxnId="{DCE9734B-D494-441B-9FD1-372DB7BEFEBB}">
      <dgm:prSet/>
      <dgm:spPr/>
      <dgm:t>
        <a:bodyPr/>
        <a:lstStyle/>
        <a:p>
          <a:endParaRPr lang="pl-PL"/>
        </a:p>
      </dgm:t>
    </dgm:pt>
    <dgm:pt modelId="{F2739717-B847-44D8-99E2-11D50FD8F2CC}" type="pres">
      <dgm:prSet presAssocID="{B3D161FB-54B7-424F-A949-9C6847E4E94B}" presName="linear" presStyleCnt="0">
        <dgm:presLayoutVars>
          <dgm:animLvl val="lvl"/>
          <dgm:resizeHandles val="exact"/>
        </dgm:presLayoutVars>
      </dgm:prSet>
      <dgm:spPr/>
      <dgm:t>
        <a:bodyPr/>
        <a:lstStyle/>
        <a:p>
          <a:endParaRPr lang="pl-PL"/>
        </a:p>
      </dgm:t>
    </dgm:pt>
    <dgm:pt modelId="{9B5EFA77-4C3F-4E7E-A7F7-A966464672D6}" type="pres">
      <dgm:prSet presAssocID="{ABC67C62-594C-40FB-9A99-D99FE2DAE34D}" presName="parentText" presStyleLbl="node1" presStyleIdx="0" presStyleCnt="5">
        <dgm:presLayoutVars>
          <dgm:chMax val="0"/>
          <dgm:bulletEnabled val="1"/>
        </dgm:presLayoutVars>
      </dgm:prSet>
      <dgm:spPr/>
      <dgm:t>
        <a:bodyPr/>
        <a:lstStyle/>
        <a:p>
          <a:endParaRPr lang="pl-PL"/>
        </a:p>
      </dgm:t>
    </dgm:pt>
    <dgm:pt modelId="{9CDE1F10-2A4E-4035-9075-A0873DDBA661}" type="pres">
      <dgm:prSet presAssocID="{AE2D32E8-7366-4FFF-B800-44070B61D3D9}" presName="spacer" presStyleCnt="0"/>
      <dgm:spPr/>
    </dgm:pt>
    <dgm:pt modelId="{B1F90947-C9DC-4940-BA98-71CACAEFE66C}" type="pres">
      <dgm:prSet presAssocID="{45E16189-BE55-4D17-94BD-E9A162091607}" presName="parentText" presStyleLbl="node1" presStyleIdx="1" presStyleCnt="5">
        <dgm:presLayoutVars>
          <dgm:chMax val="0"/>
          <dgm:bulletEnabled val="1"/>
        </dgm:presLayoutVars>
      </dgm:prSet>
      <dgm:spPr/>
      <dgm:t>
        <a:bodyPr/>
        <a:lstStyle/>
        <a:p>
          <a:endParaRPr lang="pl-PL"/>
        </a:p>
      </dgm:t>
    </dgm:pt>
    <dgm:pt modelId="{30B3C682-C29E-4F39-B30D-4268FCAC49BF}" type="pres">
      <dgm:prSet presAssocID="{5F6EB60E-011F-4AA8-B458-9447A336FED6}" presName="spacer" presStyleCnt="0"/>
      <dgm:spPr/>
    </dgm:pt>
    <dgm:pt modelId="{97689B87-56C9-4223-932A-3A93E0F9BDB3}" type="pres">
      <dgm:prSet presAssocID="{70206A19-FD55-4616-B1AF-09613227DD83}" presName="parentText" presStyleLbl="node1" presStyleIdx="2" presStyleCnt="5">
        <dgm:presLayoutVars>
          <dgm:chMax val="0"/>
          <dgm:bulletEnabled val="1"/>
        </dgm:presLayoutVars>
      </dgm:prSet>
      <dgm:spPr/>
      <dgm:t>
        <a:bodyPr/>
        <a:lstStyle/>
        <a:p>
          <a:endParaRPr lang="pl-PL"/>
        </a:p>
      </dgm:t>
    </dgm:pt>
    <dgm:pt modelId="{D06E28C2-9B81-4C67-8FBA-F9BE3BEDA850}" type="pres">
      <dgm:prSet presAssocID="{49BBD9C7-173A-4307-BD69-3D9981CE492B}" presName="spacer" presStyleCnt="0"/>
      <dgm:spPr/>
    </dgm:pt>
    <dgm:pt modelId="{81BF595C-1844-4290-A99D-364DAE227F0A}" type="pres">
      <dgm:prSet presAssocID="{CD603DF4-08C0-4453-8057-00B786F7FA6B}" presName="parentText" presStyleLbl="node1" presStyleIdx="3" presStyleCnt="5">
        <dgm:presLayoutVars>
          <dgm:chMax val="0"/>
          <dgm:bulletEnabled val="1"/>
        </dgm:presLayoutVars>
      </dgm:prSet>
      <dgm:spPr/>
      <dgm:t>
        <a:bodyPr/>
        <a:lstStyle/>
        <a:p>
          <a:endParaRPr lang="pl-PL"/>
        </a:p>
      </dgm:t>
    </dgm:pt>
    <dgm:pt modelId="{EB195CD9-571D-4724-A804-3911AD360BF0}" type="pres">
      <dgm:prSet presAssocID="{2C803930-AA90-4666-9809-F2940DCAE5C1}" presName="spacer" presStyleCnt="0"/>
      <dgm:spPr/>
    </dgm:pt>
    <dgm:pt modelId="{38B126B7-D4B4-4B2C-A56F-AC61CAF5B3ED}" type="pres">
      <dgm:prSet presAssocID="{6C780705-4562-4FDD-9636-4C20F3BC043A}" presName="parentText" presStyleLbl="node1" presStyleIdx="4" presStyleCnt="5">
        <dgm:presLayoutVars>
          <dgm:chMax val="0"/>
          <dgm:bulletEnabled val="1"/>
        </dgm:presLayoutVars>
      </dgm:prSet>
      <dgm:spPr/>
      <dgm:t>
        <a:bodyPr/>
        <a:lstStyle/>
        <a:p>
          <a:endParaRPr lang="pl-PL"/>
        </a:p>
      </dgm:t>
    </dgm:pt>
  </dgm:ptLst>
  <dgm:cxnLst>
    <dgm:cxn modelId="{A8B620FB-925A-2A43-A253-50630FA0E96D}" type="presOf" srcId="{45E16189-BE55-4D17-94BD-E9A162091607}" destId="{B1F90947-C9DC-4940-BA98-71CACAEFE66C}" srcOrd="0" destOrd="0" presId="urn:microsoft.com/office/officeart/2005/8/layout/vList2"/>
    <dgm:cxn modelId="{C54EE7B6-1D84-2A49-A383-8A00FB9EA394}" type="presOf" srcId="{6C780705-4562-4FDD-9636-4C20F3BC043A}" destId="{38B126B7-D4B4-4B2C-A56F-AC61CAF5B3ED}" srcOrd="0" destOrd="0" presId="urn:microsoft.com/office/officeart/2005/8/layout/vList2"/>
    <dgm:cxn modelId="{DCE9734B-D494-441B-9FD1-372DB7BEFEBB}" srcId="{B3D161FB-54B7-424F-A949-9C6847E4E94B}" destId="{6C780705-4562-4FDD-9636-4C20F3BC043A}" srcOrd="4" destOrd="0" parTransId="{EE2F6A9D-E36F-470C-B4CA-35E8A3FC0D63}" sibTransId="{77052E74-AFA2-4753-BD96-C156503C1785}"/>
    <dgm:cxn modelId="{5541D627-5FFE-294D-8644-6CE31A0B1C19}" type="presOf" srcId="{ABC67C62-594C-40FB-9A99-D99FE2DAE34D}" destId="{9B5EFA77-4C3F-4E7E-A7F7-A966464672D6}" srcOrd="0" destOrd="0" presId="urn:microsoft.com/office/officeart/2005/8/layout/vList2"/>
    <dgm:cxn modelId="{130BF459-5250-4CD2-BB7E-BFE5D6B7E942}" srcId="{B3D161FB-54B7-424F-A949-9C6847E4E94B}" destId="{70206A19-FD55-4616-B1AF-09613227DD83}" srcOrd="2" destOrd="0" parTransId="{ED57EF67-2795-4E39-85C2-21B2BC38AB73}" sibTransId="{49BBD9C7-173A-4307-BD69-3D9981CE492B}"/>
    <dgm:cxn modelId="{67F3FC16-6F17-604D-8132-E353789DC4F2}" type="presOf" srcId="{B3D161FB-54B7-424F-A949-9C6847E4E94B}" destId="{F2739717-B847-44D8-99E2-11D50FD8F2CC}" srcOrd="0" destOrd="0" presId="urn:microsoft.com/office/officeart/2005/8/layout/vList2"/>
    <dgm:cxn modelId="{8AD83568-F85B-B647-93F9-701D6D7BE4E2}" type="presOf" srcId="{70206A19-FD55-4616-B1AF-09613227DD83}" destId="{97689B87-56C9-4223-932A-3A93E0F9BDB3}" srcOrd="0" destOrd="0" presId="urn:microsoft.com/office/officeart/2005/8/layout/vList2"/>
    <dgm:cxn modelId="{077A061C-22ED-40C6-AEF5-3D1339F1C3FC}" srcId="{B3D161FB-54B7-424F-A949-9C6847E4E94B}" destId="{CD603DF4-08C0-4453-8057-00B786F7FA6B}" srcOrd="3" destOrd="0" parTransId="{41E04B66-574A-4796-BE64-DE250E74F7CF}" sibTransId="{2C803930-AA90-4666-9809-F2940DCAE5C1}"/>
    <dgm:cxn modelId="{752B63B1-2A88-334C-9479-6E0F18FE0A98}" type="presOf" srcId="{CD603DF4-08C0-4453-8057-00B786F7FA6B}" destId="{81BF595C-1844-4290-A99D-364DAE227F0A}" srcOrd="0" destOrd="0" presId="urn:microsoft.com/office/officeart/2005/8/layout/vList2"/>
    <dgm:cxn modelId="{056BF07D-A47E-4FFD-A483-7E9C27E98FEE}" srcId="{B3D161FB-54B7-424F-A949-9C6847E4E94B}" destId="{45E16189-BE55-4D17-94BD-E9A162091607}" srcOrd="1" destOrd="0" parTransId="{D3D93729-3742-4F0A-863F-2EAC24BA3CCF}" sibTransId="{5F6EB60E-011F-4AA8-B458-9447A336FED6}"/>
    <dgm:cxn modelId="{FC3C7340-796E-4D2F-8856-6403B510A0C3}" srcId="{B3D161FB-54B7-424F-A949-9C6847E4E94B}" destId="{ABC67C62-594C-40FB-9A99-D99FE2DAE34D}" srcOrd="0" destOrd="0" parTransId="{565D3A38-597F-4877-AC88-C3F848D1C847}" sibTransId="{AE2D32E8-7366-4FFF-B800-44070B61D3D9}"/>
    <dgm:cxn modelId="{A40FFCF1-39A1-7B41-AF27-171B3E3F6912}" type="presParOf" srcId="{F2739717-B847-44D8-99E2-11D50FD8F2CC}" destId="{9B5EFA77-4C3F-4E7E-A7F7-A966464672D6}" srcOrd="0" destOrd="0" presId="urn:microsoft.com/office/officeart/2005/8/layout/vList2"/>
    <dgm:cxn modelId="{DEA34B39-5F8C-7C49-B379-0758E32BA2B4}" type="presParOf" srcId="{F2739717-B847-44D8-99E2-11D50FD8F2CC}" destId="{9CDE1F10-2A4E-4035-9075-A0873DDBA661}" srcOrd="1" destOrd="0" presId="urn:microsoft.com/office/officeart/2005/8/layout/vList2"/>
    <dgm:cxn modelId="{96CD6DF5-BE68-F248-B5EB-E6C272835D16}" type="presParOf" srcId="{F2739717-B847-44D8-99E2-11D50FD8F2CC}" destId="{B1F90947-C9DC-4940-BA98-71CACAEFE66C}" srcOrd="2" destOrd="0" presId="urn:microsoft.com/office/officeart/2005/8/layout/vList2"/>
    <dgm:cxn modelId="{F88ABD50-8BDF-504A-9E7B-9BB3AFA95B15}" type="presParOf" srcId="{F2739717-B847-44D8-99E2-11D50FD8F2CC}" destId="{30B3C682-C29E-4F39-B30D-4268FCAC49BF}" srcOrd="3" destOrd="0" presId="urn:microsoft.com/office/officeart/2005/8/layout/vList2"/>
    <dgm:cxn modelId="{3F8579EB-421E-2F4D-B406-73D47067238D}" type="presParOf" srcId="{F2739717-B847-44D8-99E2-11D50FD8F2CC}" destId="{97689B87-56C9-4223-932A-3A93E0F9BDB3}" srcOrd="4" destOrd="0" presId="urn:microsoft.com/office/officeart/2005/8/layout/vList2"/>
    <dgm:cxn modelId="{F9256973-9CA0-7443-8E7D-A133E03C20B5}" type="presParOf" srcId="{F2739717-B847-44D8-99E2-11D50FD8F2CC}" destId="{D06E28C2-9B81-4C67-8FBA-F9BE3BEDA850}" srcOrd="5" destOrd="0" presId="urn:microsoft.com/office/officeart/2005/8/layout/vList2"/>
    <dgm:cxn modelId="{3C34AC85-0498-994B-B24C-FD3B84B22F76}" type="presParOf" srcId="{F2739717-B847-44D8-99E2-11D50FD8F2CC}" destId="{81BF595C-1844-4290-A99D-364DAE227F0A}" srcOrd="6" destOrd="0" presId="urn:microsoft.com/office/officeart/2005/8/layout/vList2"/>
    <dgm:cxn modelId="{D4ECC942-B4DB-2F42-80B8-31C3943D275C}" type="presParOf" srcId="{F2739717-B847-44D8-99E2-11D50FD8F2CC}" destId="{EB195CD9-571D-4724-A804-3911AD360BF0}" srcOrd="7" destOrd="0" presId="urn:microsoft.com/office/officeart/2005/8/layout/vList2"/>
    <dgm:cxn modelId="{3E506827-FEF7-204F-8FC9-2CEDC4C3DAA0}" type="presParOf" srcId="{F2739717-B847-44D8-99E2-11D50FD8F2CC}" destId="{38B126B7-D4B4-4B2C-A56F-AC61CAF5B3E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C7CB6C1-8B88-47FB-B832-19BBA260B797}" type="doc">
      <dgm:prSet loTypeId="urn:microsoft.com/office/officeart/2005/8/layout/cycle6" loCatId="cycle" qsTypeId="urn:microsoft.com/office/officeart/2005/8/quickstyle/simple5" qsCatId="simple" csTypeId="urn:microsoft.com/office/officeart/2005/8/colors/colorful1" csCatId="colorful" phldr="1"/>
      <dgm:spPr/>
      <dgm:t>
        <a:bodyPr/>
        <a:lstStyle/>
        <a:p>
          <a:endParaRPr lang="pl-PL"/>
        </a:p>
      </dgm:t>
    </dgm:pt>
    <dgm:pt modelId="{FBDE242C-9721-46C3-BD09-F5924558CC61}">
      <dgm:prSet phldrT="[Tekst]" custT="1"/>
      <dgm:spPr/>
      <dgm:t>
        <a:bodyPr/>
        <a:lstStyle/>
        <a:p>
          <a:r>
            <a:rPr lang="pl-PL" sz="1400" b="1" dirty="0">
              <a:latin typeface="Palatino Linotype"/>
              <a:cs typeface="Palatino Linotype"/>
            </a:rPr>
            <a:t>nie muszą prowadzić żadnych ksiąg podatkowych, składać deklaracji ani zeznań podatkowych</a:t>
          </a:r>
        </a:p>
      </dgm:t>
    </dgm:pt>
    <dgm:pt modelId="{D50D88E7-F890-4684-8E23-AF46F77D3E69}" type="parTrans" cxnId="{B8799F76-937D-489D-8ED2-354B70F3851D}">
      <dgm:prSet/>
      <dgm:spPr/>
      <dgm:t>
        <a:bodyPr/>
        <a:lstStyle/>
        <a:p>
          <a:endParaRPr lang="pl-PL"/>
        </a:p>
      </dgm:t>
    </dgm:pt>
    <dgm:pt modelId="{BF2D774D-1679-4D37-A3A6-B1494D6F4506}" type="sibTrans" cxnId="{B8799F76-937D-489D-8ED2-354B70F3851D}">
      <dgm:prSet/>
      <dgm:spPr/>
      <dgm:t>
        <a:bodyPr/>
        <a:lstStyle/>
        <a:p>
          <a:endParaRPr lang="pl-PL">
            <a:latin typeface="Palatino Linotype"/>
            <a:cs typeface="Palatino Linotype"/>
          </a:endParaRPr>
        </a:p>
      </dgm:t>
    </dgm:pt>
    <dgm:pt modelId="{7ACF2619-36B1-40C9-90B5-0F5A269678AB}">
      <dgm:prSet phldrT="[Tekst]" custT="1"/>
      <dgm:spPr/>
      <dgm:t>
        <a:bodyPr/>
        <a:lstStyle/>
        <a:p>
          <a:r>
            <a:rPr lang="pl-PL" sz="1800" b="1" dirty="0">
              <a:latin typeface="Palatino Linotype"/>
              <a:cs typeface="Palatino Linotype"/>
            </a:rPr>
            <a:t>Nie muszą też wpłacać zaliczek na podatek dochodowy</a:t>
          </a:r>
          <a:endParaRPr lang="pl-PL" sz="1800" dirty="0">
            <a:latin typeface="Palatino Linotype"/>
            <a:cs typeface="Palatino Linotype"/>
          </a:endParaRPr>
        </a:p>
      </dgm:t>
    </dgm:pt>
    <dgm:pt modelId="{9B261C3D-5E87-488A-81C1-098AA83DC675}" type="parTrans" cxnId="{C97B6336-A226-4A79-BDEB-0C329BAD8E47}">
      <dgm:prSet/>
      <dgm:spPr/>
      <dgm:t>
        <a:bodyPr/>
        <a:lstStyle/>
        <a:p>
          <a:endParaRPr lang="pl-PL"/>
        </a:p>
      </dgm:t>
    </dgm:pt>
    <dgm:pt modelId="{F0F81678-D4A9-4AB8-AC03-327F663AB2F0}" type="sibTrans" cxnId="{C97B6336-A226-4A79-BDEB-0C329BAD8E47}">
      <dgm:prSet/>
      <dgm:spPr/>
      <dgm:t>
        <a:bodyPr/>
        <a:lstStyle/>
        <a:p>
          <a:endParaRPr lang="pl-PL">
            <a:latin typeface="Palatino Linotype"/>
            <a:cs typeface="Palatino Linotype"/>
          </a:endParaRPr>
        </a:p>
      </dgm:t>
    </dgm:pt>
    <dgm:pt modelId="{64AB64A6-4F7D-4BA7-9080-1B412C674F5E}">
      <dgm:prSet phldrT="[Tekst]" custT="1"/>
      <dgm:spPr/>
      <dgm:t>
        <a:bodyPr/>
        <a:lstStyle/>
        <a:p>
          <a:r>
            <a:rPr lang="pl-PL" sz="1600" b="1" dirty="0">
              <a:latin typeface="Palatino Linotype"/>
              <a:cs typeface="Palatino Linotype"/>
            </a:rPr>
            <a:t>Jeżeli zatrudniają pracowników to są zobowiązani do prowadzenia poświadczonej w urzędzie skarbowym książki ewidencji zatrudnienia.</a:t>
          </a:r>
          <a:endParaRPr lang="pl-PL" sz="1600" dirty="0">
            <a:latin typeface="Palatino Linotype"/>
            <a:cs typeface="Palatino Linotype"/>
          </a:endParaRPr>
        </a:p>
      </dgm:t>
    </dgm:pt>
    <dgm:pt modelId="{507CCEAC-6BDF-4A27-8BE3-9C89AE4C0C31}" type="parTrans" cxnId="{EE923E33-E808-4EEF-BE07-DBD224608280}">
      <dgm:prSet/>
      <dgm:spPr/>
      <dgm:t>
        <a:bodyPr/>
        <a:lstStyle/>
        <a:p>
          <a:endParaRPr lang="pl-PL"/>
        </a:p>
      </dgm:t>
    </dgm:pt>
    <dgm:pt modelId="{EC4AECE7-4A07-4DDC-9265-91F9FAA8E672}" type="sibTrans" cxnId="{EE923E33-E808-4EEF-BE07-DBD224608280}">
      <dgm:prSet/>
      <dgm:spPr/>
      <dgm:t>
        <a:bodyPr/>
        <a:lstStyle/>
        <a:p>
          <a:endParaRPr lang="pl-PL">
            <a:latin typeface="Palatino Linotype"/>
            <a:cs typeface="Palatino Linotype"/>
          </a:endParaRPr>
        </a:p>
      </dgm:t>
    </dgm:pt>
    <dgm:pt modelId="{B524B06F-B2D7-4DAD-B1C3-3CFDAC6C4049}">
      <dgm:prSet phldrT="[Tekst]" custT="1"/>
      <dgm:spPr/>
      <dgm:t>
        <a:bodyPr/>
        <a:lstStyle/>
        <a:p>
          <a:r>
            <a:rPr lang="pl-PL" sz="1300" b="1" dirty="0">
              <a:latin typeface="Palatino Linotype"/>
              <a:cs typeface="Palatino Linotype"/>
            </a:rPr>
            <a:t>Podatnicy objęci kartą są zobowiązani – na ogólnych zasadach – do wystawiania i przechowywania rachunków stwierdzających sprzedaż ich towaru lub usługi. </a:t>
          </a:r>
        </a:p>
      </dgm:t>
    </dgm:pt>
    <dgm:pt modelId="{9B384307-2545-4612-A46A-6280BC5491BC}" type="parTrans" cxnId="{37E420D9-9B05-40DB-9692-5EF8CB4C6A77}">
      <dgm:prSet/>
      <dgm:spPr/>
      <dgm:t>
        <a:bodyPr/>
        <a:lstStyle/>
        <a:p>
          <a:endParaRPr lang="pl-PL"/>
        </a:p>
      </dgm:t>
    </dgm:pt>
    <dgm:pt modelId="{8663E84B-889A-4D38-895D-6BD31E4BD240}" type="sibTrans" cxnId="{37E420D9-9B05-40DB-9692-5EF8CB4C6A77}">
      <dgm:prSet/>
      <dgm:spPr/>
      <dgm:t>
        <a:bodyPr/>
        <a:lstStyle/>
        <a:p>
          <a:endParaRPr lang="pl-PL">
            <a:latin typeface="Palatino Linotype"/>
            <a:cs typeface="Palatino Linotype"/>
          </a:endParaRPr>
        </a:p>
      </dgm:t>
    </dgm:pt>
    <dgm:pt modelId="{37652095-4688-475F-95CE-1BB7B0622DA5}">
      <dgm:prSet phldrT="[Tekst]"/>
      <dgm:spPr/>
      <dgm:t>
        <a:bodyPr/>
        <a:lstStyle/>
        <a:p>
          <a:r>
            <a:rPr lang="pl-PL" b="1" dirty="0">
              <a:latin typeface="Palatino Linotype"/>
              <a:cs typeface="Palatino Linotype"/>
            </a:rPr>
            <a:t>Muszą też prowadzić karty przychodów (indywidualne karty wynagrodzeń) oraz ewidencje obrotu na potrzeby podatku od towarów i usług</a:t>
          </a:r>
        </a:p>
      </dgm:t>
    </dgm:pt>
    <dgm:pt modelId="{8E1BD71A-AE91-464B-BF37-97933017F272}" type="parTrans" cxnId="{ACB40D03-079E-425C-98C0-8B8C5933D4F9}">
      <dgm:prSet/>
      <dgm:spPr/>
      <dgm:t>
        <a:bodyPr/>
        <a:lstStyle/>
        <a:p>
          <a:endParaRPr lang="pl-PL"/>
        </a:p>
      </dgm:t>
    </dgm:pt>
    <dgm:pt modelId="{2E4DDF8F-B4FA-4A62-A093-292AB28AEDF3}" type="sibTrans" cxnId="{ACB40D03-079E-425C-98C0-8B8C5933D4F9}">
      <dgm:prSet/>
      <dgm:spPr/>
      <dgm:t>
        <a:bodyPr/>
        <a:lstStyle/>
        <a:p>
          <a:endParaRPr lang="pl-PL">
            <a:latin typeface="Palatino Linotype"/>
            <a:cs typeface="Palatino Linotype"/>
          </a:endParaRPr>
        </a:p>
      </dgm:t>
    </dgm:pt>
    <dgm:pt modelId="{BAD98C46-9402-4BD4-90DF-1BB09362DDA4}" type="pres">
      <dgm:prSet presAssocID="{5C7CB6C1-8B88-47FB-B832-19BBA260B797}" presName="cycle" presStyleCnt="0">
        <dgm:presLayoutVars>
          <dgm:dir/>
          <dgm:resizeHandles val="exact"/>
        </dgm:presLayoutVars>
      </dgm:prSet>
      <dgm:spPr/>
      <dgm:t>
        <a:bodyPr/>
        <a:lstStyle/>
        <a:p>
          <a:endParaRPr lang="pl-PL"/>
        </a:p>
      </dgm:t>
    </dgm:pt>
    <dgm:pt modelId="{F5B22607-0FC4-4661-B42E-35D36EA4470C}" type="pres">
      <dgm:prSet presAssocID="{FBDE242C-9721-46C3-BD09-F5924558CC61}" presName="node" presStyleLbl="node1" presStyleIdx="0" presStyleCnt="5" custScaleX="128840" custScaleY="128080" custRadScaleRad="101372" custRadScaleInc="40594">
        <dgm:presLayoutVars>
          <dgm:bulletEnabled val="1"/>
        </dgm:presLayoutVars>
      </dgm:prSet>
      <dgm:spPr/>
      <dgm:t>
        <a:bodyPr/>
        <a:lstStyle/>
        <a:p>
          <a:endParaRPr lang="pl-PL"/>
        </a:p>
      </dgm:t>
    </dgm:pt>
    <dgm:pt modelId="{F824AE6A-06C3-4609-B04F-8E98EFD79CF0}" type="pres">
      <dgm:prSet presAssocID="{FBDE242C-9721-46C3-BD09-F5924558CC61}" presName="spNode" presStyleCnt="0"/>
      <dgm:spPr/>
    </dgm:pt>
    <dgm:pt modelId="{C73FFD2C-26D8-4E3B-AC9F-7DD5B108692E}" type="pres">
      <dgm:prSet presAssocID="{BF2D774D-1679-4D37-A3A6-B1494D6F4506}" presName="sibTrans" presStyleLbl="sibTrans1D1" presStyleIdx="0" presStyleCnt="5"/>
      <dgm:spPr/>
      <dgm:t>
        <a:bodyPr/>
        <a:lstStyle/>
        <a:p>
          <a:endParaRPr lang="pl-PL"/>
        </a:p>
      </dgm:t>
    </dgm:pt>
    <dgm:pt modelId="{2CC41562-F8E7-4999-B280-CB6F0146B51D}" type="pres">
      <dgm:prSet presAssocID="{7ACF2619-36B1-40C9-90B5-0F5A269678AB}" presName="node" presStyleLbl="node1" presStyleIdx="1" presStyleCnt="5" custScaleX="143522" custRadScaleRad="113817" custRadScaleInc="12442">
        <dgm:presLayoutVars>
          <dgm:bulletEnabled val="1"/>
        </dgm:presLayoutVars>
      </dgm:prSet>
      <dgm:spPr/>
      <dgm:t>
        <a:bodyPr/>
        <a:lstStyle/>
        <a:p>
          <a:endParaRPr lang="pl-PL"/>
        </a:p>
      </dgm:t>
    </dgm:pt>
    <dgm:pt modelId="{2BDF23A8-B4EB-4802-9E5E-BB357D9C1109}" type="pres">
      <dgm:prSet presAssocID="{7ACF2619-36B1-40C9-90B5-0F5A269678AB}" presName="spNode" presStyleCnt="0"/>
      <dgm:spPr/>
    </dgm:pt>
    <dgm:pt modelId="{6D6680AF-42F2-4213-8145-8E9B9192AA25}" type="pres">
      <dgm:prSet presAssocID="{F0F81678-D4A9-4AB8-AC03-327F663AB2F0}" presName="sibTrans" presStyleLbl="sibTrans1D1" presStyleIdx="1" presStyleCnt="5"/>
      <dgm:spPr/>
      <dgm:t>
        <a:bodyPr/>
        <a:lstStyle/>
        <a:p>
          <a:endParaRPr lang="pl-PL"/>
        </a:p>
      </dgm:t>
    </dgm:pt>
    <dgm:pt modelId="{778BFCFC-4D48-43E9-A71A-AB55ABA0F7BA}" type="pres">
      <dgm:prSet presAssocID="{64AB64A6-4F7D-4BA7-9080-1B412C674F5E}" presName="node" presStyleLbl="node1" presStyleIdx="2" presStyleCnt="5" custScaleX="178544" custScaleY="163759" custRadScaleRad="108684" custRadScaleInc="-74933">
        <dgm:presLayoutVars>
          <dgm:bulletEnabled val="1"/>
        </dgm:presLayoutVars>
      </dgm:prSet>
      <dgm:spPr/>
      <dgm:t>
        <a:bodyPr/>
        <a:lstStyle/>
        <a:p>
          <a:endParaRPr lang="pl-PL"/>
        </a:p>
      </dgm:t>
    </dgm:pt>
    <dgm:pt modelId="{F2927905-037A-419E-AD56-C55F0BD605F1}" type="pres">
      <dgm:prSet presAssocID="{64AB64A6-4F7D-4BA7-9080-1B412C674F5E}" presName="spNode" presStyleCnt="0"/>
      <dgm:spPr/>
    </dgm:pt>
    <dgm:pt modelId="{19952FE0-CBD1-4A56-B64D-E848AA5B7E33}" type="pres">
      <dgm:prSet presAssocID="{EC4AECE7-4A07-4DDC-9265-91F9FAA8E672}" presName="sibTrans" presStyleLbl="sibTrans1D1" presStyleIdx="2" presStyleCnt="5"/>
      <dgm:spPr/>
      <dgm:t>
        <a:bodyPr/>
        <a:lstStyle/>
        <a:p>
          <a:endParaRPr lang="pl-PL"/>
        </a:p>
      </dgm:t>
    </dgm:pt>
    <dgm:pt modelId="{016ED8F5-E692-465D-8594-7B4B5DFFB3CA}" type="pres">
      <dgm:prSet presAssocID="{B524B06F-B2D7-4DAD-B1C3-3CFDAC6C4049}" presName="node" presStyleLbl="node1" presStyleIdx="3" presStyleCnt="5" custScaleX="163066" custScaleY="121265" custRadScaleRad="101169" custRadScaleInc="49051">
        <dgm:presLayoutVars>
          <dgm:bulletEnabled val="1"/>
        </dgm:presLayoutVars>
      </dgm:prSet>
      <dgm:spPr/>
      <dgm:t>
        <a:bodyPr/>
        <a:lstStyle/>
        <a:p>
          <a:endParaRPr lang="pl-PL"/>
        </a:p>
      </dgm:t>
    </dgm:pt>
    <dgm:pt modelId="{3281B867-C10B-495C-9E9A-C8F55699C1D8}" type="pres">
      <dgm:prSet presAssocID="{B524B06F-B2D7-4DAD-B1C3-3CFDAC6C4049}" presName="spNode" presStyleCnt="0"/>
      <dgm:spPr/>
    </dgm:pt>
    <dgm:pt modelId="{2B7F94D9-D0D6-4141-8397-80CA8D9510D3}" type="pres">
      <dgm:prSet presAssocID="{8663E84B-889A-4D38-895D-6BD31E4BD240}" presName="sibTrans" presStyleLbl="sibTrans1D1" presStyleIdx="3" presStyleCnt="5"/>
      <dgm:spPr/>
      <dgm:t>
        <a:bodyPr/>
        <a:lstStyle/>
        <a:p>
          <a:endParaRPr lang="pl-PL"/>
        </a:p>
      </dgm:t>
    </dgm:pt>
    <dgm:pt modelId="{3AC4E1B8-F700-4FDA-9083-DF5CC182FA9D}" type="pres">
      <dgm:prSet presAssocID="{37652095-4688-475F-95CE-1BB7B0622DA5}" presName="node" presStyleLbl="node1" presStyleIdx="4" presStyleCnt="5" custScaleX="156796" custScaleY="135355">
        <dgm:presLayoutVars>
          <dgm:bulletEnabled val="1"/>
        </dgm:presLayoutVars>
      </dgm:prSet>
      <dgm:spPr/>
      <dgm:t>
        <a:bodyPr/>
        <a:lstStyle/>
        <a:p>
          <a:endParaRPr lang="pl-PL"/>
        </a:p>
      </dgm:t>
    </dgm:pt>
    <dgm:pt modelId="{532F9D93-6A22-4E55-A4EE-CABE306278F6}" type="pres">
      <dgm:prSet presAssocID="{37652095-4688-475F-95CE-1BB7B0622DA5}" presName="spNode" presStyleCnt="0"/>
      <dgm:spPr/>
    </dgm:pt>
    <dgm:pt modelId="{9B607D17-3545-4016-87AE-40FC78D93F69}" type="pres">
      <dgm:prSet presAssocID="{2E4DDF8F-B4FA-4A62-A093-292AB28AEDF3}" presName="sibTrans" presStyleLbl="sibTrans1D1" presStyleIdx="4" presStyleCnt="5"/>
      <dgm:spPr/>
      <dgm:t>
        <a:bodyPr/>
        <a:lstStyle/>
        <a:p>
          <a:endParaRPr lang="pl-PL"/>
        </a:p>
      </dgm:t>
    </dgm:pt>
  </dgm:ptLst>
  <dgm:cxnLst>
    <dgm:cxn modelId="{25487B61-233A-8740-B3E2-B04F6AE1C46C}" type="presOf" srcId="{7ACF2619-36B1-40C9-90B5-0F5A269678AB}" destId="{2CC41562-F8E7-4999-B280-CB6F0146B51D}" srcOrd="0" destOrd="0" presId="urn:microsoft.com/office/officeart/2005/8/layout/cycle6"/>
    <dgm:cxn modelId="{43054917-F78E-7C40-9A01-84D076F50F3A}" type="presOf" srcId="{2E4DDF8F-B4FA-4A62-A093-292AB28AEDF3}" destId="{9B607D17-3545-4016-87AE-40FC78D93F69}" srcOrd="0" destOrd="0" presId="urn:microsoft.com/office/officeart/2005/8/layout/cycle6"/>
    <dgm:cxn modelId="{ACB40D03-079E-425C-98C0-8B8C5933D4F9}" srcId="{5C7CB6C1-8B88-47FB-B832-19BBA260B797}" destId="{37652095-4688-475F-95CE-1BB7B0622DA5}" srcOrd="4" destOrd="0" parTransId="{8E1BD71A-AE91-464B-BF37-97933017F272}" sibTransId="{2E4DDF8F-B4FA-4A62-A093-292AB28AEDF3}"/>
    <dgm:cxn modelId="{1BDABEF5-9AC0-A343-881E-99DB852F0A90}" type="presOf" srcId="{FBDE242C-9721-46C3-BD09-F5924558CC61}" destId="{F5B22607-0FC4-4661-B42E-35D36EA4470C}" srcOrd="0" destOrd="0" presId="urn:microsoft.com/office/officeart/2005/8/layout/cycle6"/>
    <dgm:cxn modelId="{5C35E68D-F4F4-8A43-A59D-DE279623BBD0}" type="presOf" srcId="{F0F81678-D4A9-4AB8-AC03-327F663AB2F0}" destId="{6D6680AF-42F2-4213-8145-8E9B9192AA25}" srcOrd="0" destOrd="0" presId="urn:microsoft.com/office/officeart/2005/8/layout/cycle6"/>
    <dgm:cxn modelId="{B8799F76-937D-489D-8ED2-354B70F3851D}" srcId="{5C7CB6C1-8B88-47FB-B832-19BBA260B797}" destId="{FBDE242C-9721-46C3-BD09-F5924558CC61}" srcOrd="0" destOrd="0" parTransId="{D50D88E7-F890-4684-8E23-AF46F77D3E69}" sibTransId="{BF2D774D-1679-4D37-A3A6-B1494D6F4506}"/>
    <dgm:cxn modelId="{C97B6336-A226-4A79-BDEB-0C329BAD8E47}" srcId="{5C7CB6C1-8B88-47FB-B832-19BBA260B797}" destId="{7ACF2619-36B1-40C9-90B5-0F5A269678AB}" srcOrd="1" destOrd="0" parTransId="{9B261C3D-5E87-488A-81C1-098AA83DC675}" sibTransId="{F0F81678-D4A9-4AB8-AC03-327F663AB2F0}"/>
    <dgm:cxn modelId="{A1FAB8E1-6E4E-A649-BED9-9A19C6A631E0}" type="presOf" srcId="{EC4AECE7-4A07-4DDC-9265-91F9FAA8E672}" destId="{19952FE0-CBD1-4A56-B64D-E848AA5B7E33}" srcOrd="0" destOrd="0" presId="urn:microsoft.com/office/officeart/2005/8/layout/cycle6"/>
    <dgm:cxn modelId="{37E420D9-9B05-40DB-9692-5EF8CB4C6A77}" srcId="{5C7CB6C1-8B88-47FB-B832-19BBA260B797}" destId="{B524B06F-B2D7-4DAD-B1C3-3CFDAC6C4049}" srcOrd="3" destOrd="0" parTransId="{9B384307-2545-4612-A46A-6280BC5491BC}" sibTransId="{8663E84B-889A-4D38-895D-6BD31E4BD240}"/>
    <dgm:cxn modelId="{4ADAAA0F-69D7-144E-B766-B53590F94010}" type="presOf" srcId="{5C7CB6C1-8B88-47FB-B832-19BBA260B797}" destId="{BAD98C46-9402-4BD4-90DF-1BB09362DDA4}" srcOrd="0" destOrd="0" presId="urn:microsoft.com/office/officeart/2005/8/layout/cycle6"/>
    <dgm:cxn modelId="{D802DFC0-9E5C-1B4B-8949-7BEA3C8D1FCA}" type="presOf" srcId="{BF2D774D-1679-4D37-A3A6-B1494D6F4506}" destId="{C73FFD2C-26D8-4E3B-AC9F-7DD5B108692E}" srcOrd="0" destOrd="0" presId="urn:microsoft.com/office/officeart/2005/8/layout/cycle6"/>
    <dgm:cxn modelId="{1D87AD96-D51C-D343-B974-F0C847F45826}" type="presOf" srcId="{37652095-4688-475F-95CE-1BB7B0622DA5}" destId="{3AC4E1B8-F700-4FDA-9083-DF5CC182FA9D}" srcOrd="0" destOrd="0" presId="urn:microsoft.com/office/officeart/2005/8/layout/cycle6"/>
    <dgm:cxn modelId="{44F54D2E-61B5-7445-B255-58F2BD5B1186}" type="presOf" srcId="{B524B06F-B2D7-4DAD-B1C3-3CFDAC6C4049}" destId="{016ED8F5-E692-465D-8594-7B4B5DFFB3CA}" srcOrd="0" destOrd="0" presId="urn:microsoft.com/office/officeart/2005/8/layout/cycle6"/>
    <dgm:cxn modelId="{0F27BB4A-3F00-E143-A802-85E7B4A37B46}" type="presOf" srcId="{64AB64A6-4F7D-4BA7-9080-1B412C674F5E}" destId="{778BFCFC-4D48-43E9-A71A-AB55ABA0F7BA}" srcOrd="0" destOrd="0" presId="urn:microsoft.com/office/officeart/2005/8/layout/cycle6"/>
    <dgm:cxn modelId="{EE923E33-E808-4EEF-BE07-DBD224608280}" srcId="{5C7CB6C1-8B88-47FB-B832-19BBA260B797}" destId="{64AB64A6-4F7D-4BA7-9080-1B412C674F5E}" srcOrd="2" destOrd="0" parTransId="{507CCEAC-6BDF-4A27-8BE3-9C89AE4C0C31}" sibTransId="{EC4AECE7-4A07-4DDC-9265-91F9FAA8E672}"/>
    <dgm:cxn modelId="{BF32EF79-F655-FA41-9C08-739E8BA73170}" type="presOf" srcId="{8663E84B-889A-4D38-895D-6BD31E4BD240}" destId="{2B7F94D9-D0D6-4141-8397-80CA8D9510D3}" srcOrd="0" destOrd="0" presId="urn:microsoft.com/office/officeart/2005/8/layout/cycle6"/>
    <dgm:cxn modelId="{8DC5DB62-5D7E-5848-A4B8-467D6876BA3F}" type="presParOf" srcId="{BAD98C46-9402-4BD4-90DF-1BB09362DDA4}" destId="{F5B22607-0FC4-4661-B42E-35D36EA4470C}" srcOrd="0" destOrd="0" presId="urn:microsoft.com/office/officeart/2005/8/layout/cycle6"/>
    <dgm:cxn modelId="{FA7FCEFE-8496-3647-894D-32B0A7056150}" type="presParOf" srcId="{BAD98C46-9402-4BD4-90DF-1BB09362DDA4}" destId="{F824AE6A-06C3-4609-B04F-8E98EFD79CF0}" srcOrd="1" destOrd="0" presId="urn:microsoft.com/office/officeart/2005/8/layout/cycle6"/>
    <dgm:cxn modelId="{4B8A7142-91CC-494C-B3B5-38EA8F276DD9}" type="presParOf" srcId="{BAD98C46-9402-4BD4-90DF-1BB09362DDA4}" destId="{C73FFD2C-26D8-4E3B-AC9F-7DD5B108692E}" srcOrd="2" destOrd="0" presId="urn:microsoft.com/office/officeart/2005/8/layout/cycle6"/>
    <dgm:cxn modelId="{176465DC-E0A4-C64C-AAF3-0CBCE58C9A74}" type="presParOf" srcId="{BAD98C46-9402-4BD4-90DF-1BB09362DDA4}" destId="{2CC41562-F8E7-4999-B280-CB6F0146B51D}" srcOrd="3" destOrd="0" presId="urn:microsoft.com/office/officeart/2005/8/layout/cycle6"/>
    <dgm:cxn modelId="{72EF7443-9BD5-6F4E-8295-B4F531090E48}" type="presParOf" srcId="{BAD98C46-9402-4BD4-90DF-1BB09362DDA4}" destId="{2BDF23A8-B4EB-4802-9E5E-BB357D9C1109}" srcOrd="4" destOrd="0" presId="urn:microsoft.com/office/officeart/2005/8/layout/cycle6"/>
    <dgm:cxn modelId="{D1D54EE0-EC06-A748-81E7-F0E95E3CEA58}" type="presParOf" srcId="{BAD98C46-9402-4BD4-90DF-1BB09362DDA4}" destId="{6D6680AF-42F2-4213-8145-8E9B9192AA25}" srcOrd="5" destOrd="0" presId="urn:microsoft.com/office/officeart/2005/8/layout/cycle6"/>
    <dgm:cxn modelId="{396388DD-349E-7B48-938D-96964997FE2B}" type="presParOf" srcId="{BAD98C46-9402-4BD4-90DF-1BB09362DDA4}" destId="{778BFCFC-4D48-43E9-A71A-AB55ABA0F7BA}" srcOrd="6" destOrd="0" presId="urn:microsoft.com/office/officeart/2005/8/layout/cycle6"/>
    <dgm:cxn modelId="{B3392FCC-B971-4D4A-8375-613EC798FDEB}" type="presParOf" srcId="{BAD98C46-9402-4BD4-90DF-1BB09362DDA4}" destId="{F2927905-037A-419E-AD56-C55F0BD605F1}" srcOrd="7" destOrd="0" presId="urn:microsoft.com/office/officeart/2005/8/layout/cycle6"/>
    <dgm:cxn modelId="{F5DC55FE-76C5-D14E-A804-FD6FA0A99A63}" type="presParOf" srcId="{BAD98C46-9402-4BD4-90DF-1BB09362DDA4}" destId="{19952FE0-CBD1-4A56-B64D-E848AA5B7E33}" srcOrd="8" destOrd="0" presId="urn:microsoft.com/office/officeart/2005/8/layout/cycle6"/>
    <dgm:cxn modelId="{5B0F06B3-7057-0640-A070-8F5829B08A50}" type="presParOf" srcId="{BAD98C46-9402-4BD4-90DF-1BB09362DDA4}" destId="{016ED8F5-E692-465D-8594-7B4B5DFFB3CA}" srcOrd="9" destOrd="0" presId="urn:microsoft.com/office/officeart/2005/8/layout/cycle6"/>
    <dgm:cxn modelId="{F2C0756E-1DCD-3641-8AEE-246C9EC27024}" type="presParOf" srcId="{BAD98C46-9402-4BD4-90DF-1BB09362DDA4}" destId="{3281B867-C10B-495C-9E9A-C8F55699C1D8}" srcOrd="10" destOrd="0" presId="urn:microsoft.com/office/officeart/2005/8/layout/cycle6"/>
    <dgm:cxn modelId="{06F8EA28-507A-204E-8861-42C344B20228}" type="presParOf" srcId="{BAD98C46-9402-4BD4-90DF-1BB09362DDA4}" destId="{2B7F94D9-D0D6-4141-8397-80CA8D9510D3}" srcOrd="11" destOrd="0" presId="urn:microsoft.com/office/officeart/2005/8/layout/cycle6"/>
    <dgm:cxn modelId="{E9728A77-B334-0C4C-B2F7-38891B096712}" type="presParOf" srcId="{BAD98C46-9402-4BD4-90DF-1BB09362DDA4}" destId="{3AC4E1B8-F700-4FDA-9083-DF5CC182FA9D}" srcOrd="12" destOrd="0" presId="urn:microsoft.com/office/officeart/2005/8/layout/cycle6"/>
    <dgm:cxn modelId="{FDA04933-1F6E-5A4D-B0C6-8005428343D9}" type="presParOf" srcId="{BAD98C46-9402-4BD4-90DF-1BB09362DDA4}" destId="{532F9D93-6A22-4E55-A4EE-CABE306278F6}" srcOrd="13" destOrd="0" presId="urn:microsoft.com/office/officeart/2005/8/layout/cycle6"/>
    <dgm:cxn modelId="{578AFF72-B831-184D-9599-DF88F1748C2B}" type="presParOf" srcId="{BAD98C46-9402-4BD4-90DF-1BB09362DDA4}" destId="{9B607D17-3545-4016-87AE-40FC78D93F69}"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CDBFDB7-43AE-4EEC-BB27-58725CD3A946}" type="doc">
      <dgm:prSet loTypeId="urn:microsoft.com/office/officeart/2005/8/layout/radial3" loCatId="cycle" qsTypeId="urn:microsoft.com/office/officeart/2005/8/quickstyle/simple1" qsCatId="simple" csTypeId="urn:microsoft.com/office/officeart/2005/8/colors/colorful3" csCatId="colorful" phldr="1"/>
      <dgm:spPr/>
      <dgm:t>
        <a:bodyPr/>
        <a:lstStyle/>
        <a:p>
          <a:endParaRPr lang="pl-PL"/>
        </a:p>
      </dgm:t>
    </dgm:pt>
    <dgm:pt modelId="{6873CC8A-3623-4C32-8A2D-037B5ED8E086}">
      <dgm:prSet phldrT="[Tekst]" custT="1"/>
      <dgm:spPr/>
      <dgm:t>
        <a:bodyPr/>
        <a:lstStyle/>
        <a:p>
          <a:r>
            <a:rPr lang="pl-PL" sz="2000" b="0" dirty="0">
              <a:latin typeface="Palatino Linotype"/>
              <a:cs typeface="Palatino Linotype"/>
            </a:rPr>
            <a:t>Jednostkami organizacyjnymi </a:t>
          </a:r>
          <a:r>
            <a:rPr lang="pl-PL" sz="2000" b="1" dirty="0">
              <a:latin typeface="Palatino Linotype"/>
              <a:cs typeface="Palatino Linotype"/>
            </a:rPr>
            <a:t>nieposiadającymi </a:t>
          </a:r>
          <a:r>
            <a:rPr lang="pl-PL" sz="2000" b="0" dirty="0">
              <a:latin typeface="Palatino Linotype"/>
              <a:cs typeface="Palatino Linotype"/>
            </a:rPr>
            <a:t>osobowości prawnej, </a:t>
          </a:r>
          <a:r>
            <a:rPr lang="pl-PL" sz="2000" b="1" dirty="0">
              <a:latin typeface="Palatino Linotype"/>
              <a:cs typeface="Palatino Linotype"/>
            </a:rPr>
            <a:t>które podlegają opodatkowaniu </a:t>
          </a:r>
          <a:r>
            <a:rPr lang="pl-PL" sz="2000" b="0" dirty="0">
              <a:latin typeface="Palatino Linotype"/>
              <a:cs typeface="Palatino Linotype"/>
            </a:rPr>
            <a:t>podatkiem dochodowym dla osób prawnych </a:t>
          </a:r>
        </a:p>
      </dgm:t>
    </dgm:pt>
    <dgm:pt modelId="{CCC8FA56-E12A-42AD-8824-6670AA2C912D}" type="parTrans" cxnId="{A15D02A2-B8BC-4961-9033-EDC00EA84079}">
      <dgm:prSet/>
      <dgm:spPr/>
      <dgm:t>
        <a:bodyPr/>
        <a:lstStyle/>
        <a:p>
          <a:endParaRPr lang="pl-PL"/>
        </a:p>
      </dgm:t>
    </dgm:pt>
    <dgm:pt modelId="{C68E1BA8-DADE-4680-94D5-4FF050B2ADF1}" type="sibTrans" cxnId="{A15D02A2-B8BC-4961-9033-EDC00EA84079}">
      <dgm:prSet/>
      <dgm:spPr/>
      <dgm:t>
        <a:bodyPr/>
        <a:lstStyle/>
        <a:p>
          <a:endParaRPr lang="pl-PL"/>
        </a:p>
      </dgm:t>
    </dgm:pt>
    <dgm:pt modelId="{7F7D8F35-0840-4DF6-8C97-2B89E35595C3}">
      <dgm:prSet phldrT="[Tekst]" custT="1"/>
      <dgm:spPr/>
      <dgm:t>
        <a:bodyPr/>
        <a:lstStyle/>
        <a:p>
          <a:r>
            <a:rPr lang="pl-PL" sz="2000" dirty="0">
              <a:latin typeface="Palatino Linotype"/>
              <a:cs typeface="Palatino Linotype"/>
            </a:rPr>
            <a:t>jednostki budżetowe</a:t>
          </a:r>
        </a:p>
      </dgm:t>
    </dgm:pt>
    <dgm:pt modelId="{D874F173-1AEF-447F-B425-5B7E6B90E75F}" type="parTrans" cxnId="{8138A88E-3C22-4290-A516-07482970D856}">
      <dgm:prSet/>
      <dgm:spPr/>
      <dgm:t>
        <a:bodyPr/>
        <a:lstStyle/>
        <a:p>
          <a:endParaRPr lang="pl-PL"/>
        </a:p>
      </dgm:t>
    </dgm:pt>
    <dgm:pt modelId="{6D95376A-26EF-4B01-A3CF-105628DC31FE}" type="sibTrans" cxnId="{8138A88E-3C22-4290-A516-07482970D856}">
      <dgm:prSet/>
      <dgm:spPr/>
      <dgm:t>
        <a:bodyPr/>
        <a:lstStyle/>
        <a:p>
          <a:endParaRPr lang="pl-PL"/>
        </a:p>
      </dgm:t>
    </dgm:pt>
    <dgm:pt modelId="{E9FB3E78-F038-4FF0-A7E3-2726ACA12731}">
      <dgm:prSet phldrT="[Tekst]"/>
      <dgm:spPr/>
      <dgm:t>
        <a:bodyPr/>
        <a:lstStyle/>
        <a:p>
          <a:r>
            <a:rPr lang="pl-PL" dirty="0">
              <a:latin typeface="Palatino Linotype"/>
              <a:cs typeface="Palatino Linotype"/>
            </a:rPr>
            <a:t>zakłady budżetowe</a:t>
          </a:r>
        </a:p>
      </dgm:t>
    </dgm:pt>
    <dgm:pt modelId="{5C196951-27E2-4CBE-8C7E-9F70B7AB6DF9}" type="parTrans" cxnId="{B86A033F-62B7-4EB3-9D25-AE91F4054456}">
      <dgm:prSet/>
      <dgm:spPr/>
      <dgm:t>
        <a:bodyPr/>
        <a:lstStyle/>
        <a:p>
          <a:endParaRPr lang="pl-PL"/>
        </a:p>
      </dgm:t>
    </dgm:pt>
    <dgm:pt modelId="{BBCBE8DA-81EF-4752-B79F-97BA2F121A69}" type="sibTrans" cxnId="{B86A033F-62B7-4EB3-9D25-AE91F4054456}">
      <dgm:prSet/>
      <dgm:spPr/>
      <dgm:t>
        <a:bodyPr/>
        <a:lstStyle/>
        <a:p>
          <a:endParaRPr lang="pl-PL"/>
        </a:p>
      </dgm:t>
    </dgm:pt>
    <dgm:pt modelId="{8B9E5E2A-8C83-4FBE-AA5B-8673357C3B95}">
      <dgm:prSet phldrT="[Tekst]" custT="1"/>
      <dgm:spPr/>
      <dgm:t>
        <a:bodyPr/>
        <a:lstStyle/>
        <a:p>
          <a:r>
            <a:rPr lang="pl-PL" sz="1900" b="0" dirty="0" smtClean="0">
              <a:latin typeface="Palatino Linotype"/>
              <a:cs typeface="Palatino Linotype"/>
            </a:rPr>
            <a:t>Fundacje i stowarzyszenia</a:t>
          </a:r>
          <a:endParaRPr lang="pl-PL" sz="1900" b="0" dirty="0">
            <a:latin typeface="Palatino Linotype"/>
            <a:cs typeface="Palatino Linotype"/>
          </a:endParaRPr>
        </a:p>
      </dgm:t>
    </dgm:pt>
    <dgm:pt modelId="{76BEF287-133F-491E-A39A-1DC11C701646}" type="parTrans" cxnId="{4617B435-FF49-4408-BE79-6EAB702559D4}">
      <dgm:prSet/>
      <dgm:spPr/>
      <dgm:t>
        <a:bodyPr/>
        <a:lstStyle/>
        <a:p>
          <a:endParaRPr lang="pl-PL"/>
        </a:p>
      </dgm:t>
    </dgm:pt>
    <dgm:pt modelId="{1D14F00A-C45B-4E19-9A1A-1E1C66FA9189}" type="sibTrans" cxnId="{4617B435-FF49-4408-BE79-6EAB702559D4}">
      <dgm:prSet/>
      <dgm:spPr/>
      <dgm:t>
        <a:bodyPr/>
        <a:lstStyle/>
        <a:p>
          <a:endParaRPr lang="pl-PL"/>
        </a:p>
      </dgm:t>
    </dgm:pt>
    <dgm:pt modelId="{377C35C7-1CBA-4EA2-B0FD-4751E614A3C2}" type="pres">
      <dgm:prSet presAssocID="{5CDBFDB7-43AE-4EEC-BB27-58725CD3A946}" presName="composite" presStyleCnt="0">
        <dgm:presLayoutVars>
          <dgm:chMax val="1"/>
          <dgm:dir/>
          <dgm:resizeHandles val="exact"/>
        </dgm:presLayoutVars>
      </dgm:prSet>
      <dgm:spPr/>
      <dgm:t>
        <a:bodyPr/>
        <a:lstStyle/>
        <a:p>
          <a:endParaRPr lang="pl-PL"/>
        </a:p>
      </dgm:t>
    </dgm:pt>
    <dgm:pt modelId="{7CE7A491-17DC-495F-B751-DC4F5E049CB2}" type="pres">
      <dgm:prSet presAssocID="{5CDBFDB7-43AE-4EEC-BB27-58725CD3A946}" presName="radial" presStyleCnt="0">
        <dgm:presLayoutVars>
          <dgm:animLvl val="ctr"/>
        </dgm:presLayoutVars>
      </dgm:prSet>
      <dgm:spPr/>
    </dgm:pt>
    <dgm:pt modelId="{1E7AD3D3-2A1E-4DD1-9C8A-0C540F9A87CA}" type="pres">
      <dgm:prSet presAssocID="{6873CC8A-3623-4C32-8A2D-037B5ED8E086}" presName="centerShape" presStyleLbl="vennNode1" presStyleIdx="0" presStyleCnt="4" custScaleX="111679" custScaleY="98395" custLinFactNeighborX="5122" custLinFactNeighborY="11818"/>
      <dgm:spPr/>
      <dgm:t>
        <a:bodyPr/>
        <a:lstStyle/>
        <a:p>
          <a:endParaRPr lang="pl-PL"/>
        </a:p>
      </dgm:t>
    </dgm:pt>
    <dgm:pt modelId="{466F0BBB-28BC-44BE-B75E-8D35E40F0CE4}" type="pres">
      <dgm:prSet presAssocID="{7F7D8F35-0840-4DF6-8C97-2B89E35595C3}" presName="node" presStyleLbl="vennNode1" presStyleIdx="1" presStyleCnt="4" custScaleX="132323" custScaleY="128133" custRadScaleRad="86320" custRadScaleInc="2928">
        <dgm:presLayoutVars>
          <dgm:bulletEnabled val="1"/>
        </dgm:presLayoutVars>
      </dgm:prSet>
      <dgm:spPr/>
      <dgm:t>
        <a:bodyPr/>
        <a:lstStyle/>
        <a:p>
          <a:endParaRPr lang="pl-PL"/>
        </a:p>
      </dgm:t>
    </dgm:pt>
    <dgm:pt modelId="{7A514262-86C7-4403-B4F1-F442EBF4903D}" type="pres">
      <dgm:prSet presAssocID="{E9FB3E78-F038-4FF0-A7E3-2726ACA12731}" presName="node" presStyleLbl="vennNode1" presStyleIdx="2" presStyleCnt="4" custScaleX="150597" custScaleY="133072" custRadScaleRad="129089" custRadScaleInc="-25314">
        <dgm:presLayoutVars>
          <dgm:bulletEnabled val="1"/>
        </dgm:presLayoutVars>
      </dgm:prSet>
      <dgm:spPr/>
      <dgm:t>
        <a:bodyPr/>
        <a:lstStyle/>
        <a:p>
          <a:endParaRPr lang="pl-PL"/>
        </a:p>
      </dgm:t>
    </dgm:pt>
    <dgm:pt modelId="{58C3ACF9-ECB9-4BFC-BC1C-C2F8850C45A5}" type="pres">
      <dgm:prSet presAssocID="{8B9E5E2A-8C83-4FBE-AA5B-8673357C3B95}" presName="node" presStyleLbl="vennNode1" presStyleIdx="3" presStyleCnt="4" custScaleX="191766" custScaleY="152656" custRadScaleRad="123630" custRadScaleInc="27577">
        <dgm:presLayoutVars>
          <dgm:bulletEnabled val="1"/>
        </dgm:presLayoutVars>
      </dgm:prSet>
      <dgm:spPr/>
      <dgm:t>
        <a:bodyPr/>
        <a:lstStyle/>
        <a:p>
          <a:endParaRPr lang="pl-PL"/>
        </a:p>
      </dgm:t>
    </dgm:pt>
  </dgm:ptLst>
  <dgm:cxnLst>
    <dgm:cxn modelId="{3110E0CD-B1B9-F84F-ACC7-63EE6B310900}" type="presOf" srcId="{5CDBFDB7-43AE-4EEC-BB27-58725CD3A946}" destId="{377C35C7-1CBA-4EA2-B0FD-4751E614A3C2}" srcOrd="0" destOrd="0" presId="urn:microsoft.com/office/officeart/2005/8/layout/radial3"/>
    <dgm:cxn modelId="{262F6C39-D624-5249-A7C7-4551897E806A}" type="presOf" srcId="{7F7D8F35-0840-4DF6-8C97-2B89E35595C3}" destId="{466F0BBB-28BC-44BE-B75E-8D35E40F0CE4}" srcOrd="0" destOrd="0" presId="urn:microsoft.com/office/officeart/2005/8/layout/radial3"/>
    <dgm:cxn modelId="{8138A88E-3C22-4290-A516-07482970D856}" srcId="{6873CC8A-3623-4C32-8A2D-037B5ED8E086}" destId="{7F7D8F35-0840-4DF6-8C97-2B89E35595C3}" srcOrd="0" destOrd="0" parTransId="{D874F173-1AEF-447F-B425-5B7E6B90E75F}" sibTransId="{6D95376A-26EF-4B01-A3CF-105628DC31FE}"/>
    <dgm:cxn modelId="{A15D02A2-B8BC-4961-9033-EDC00EA84079}" srcId="{5CDBFDB7-43AE-4EEC-BB27-58725CD3A946}" destId="{6873CC8A-3623-4C32-8A2D-037B5ED8E086}" srcOrd="0" destOrd="0" parTransId="{CCC8FA56-E12A-42AD-8824-6670AA2C912D}" sibTransId="{C68E1BA8-DADE-4680-94D5-4FF050B2ADF1}"/>
    <dgm:cxn modelId="{7C90E236-5811-1744-8FE5-F9383BDFC3E6}" type="presOf" srcId="{E9FB3E78-F038-4FF0-A7E3-2726ACA12731}" destId="{7A514262-86C7-4403-B4F1-F442EBF4903D}" srcOrd="0" destOrd="0" presId="urn:microsoft.com/office/officeart/2005/8/layout/radial3"/>
    <dgm:cxn modelId="{B84752DF-28C7-4148-8BC6-AFC457BEB691}" type="presOf" srcId="{8B9E5E2A-8C83-4FBE-AA5B-8673357C3B95}" destId="{58C3ACF9-ECB9-4BFC-BC1C-C2F8850C45A5}" srcOrd="0" destOrd="0" presId="urn:microsoft.com/office/officeart/2005/8/layout/radial3"/>
    <dgm:cxn modelId="{A18EDC23-6096-CA45-9B1C-CB620564713A}" type="presOf" srcId="{6873CC8A-3623-4C32-8A2D-037B5ED8E086}" destId="{1E7AD3D3-2A1E-4DD1-9C8A-0C540F9A87CA}" srcOrd="0" destOrd="0" presId="urn:microsoft.com/office/officeart/2005/8/layout/radial3"/>
    <dgm:cxn modelId="{4617B435-FF49-4408-BE79-6EAB702559D4}" srcId="{6873CC8A-3623-4C32-8A2D-037B5ED8E086}" destId="{8B9E5E2A-8C83-4FBE-AA5B-8673357C3B95}" srcOrd="2" destOrd="0" parTransId="{76BEF287-133F-491E-A39A-1DC11C701646}" sibTransId="{1D14F00A-C45B-4E19-9A1A-1E1C66FA9189}"/>
    <dgm:cxn modelId="{B86A033F-62B7-4EB3-9D25-AE91F4054456}" srcId="{6873CC8A-3623-4C32-8A2D-037B5ED8E086}" destId="{E9FB3E78-F038-4FF0-A7E3-2726ACA12731}" srcOrd="1" destOrd="0" parTransId="{5C196951-27E2-4CBE-8C7E-9F70B7AB6DF9}" sibTransId="{BBCBE8DA-81EF-4752-B79F-97BA2F121A69}"/>
    <dgm:cxn modelId="{91097396-840D-8945-AC36-F282BE82A38F}" type="presParOf" srcId="{377C35C7-1CBA-4EA2-B0FD-4751E614A3C2}" destId="{7CE7A491-17DC-495F-B751-DC4F5E049CB2}" srcOrd="0" destOrd="0" presId="urn:microsoft.com/office/officeart/2005/8/layout/radial3"/>
    <dgm:cxn modelId="{543D2071-4A57-B149-BCEA-A15C6F44AB7E}" type="presParOf" srcId="{7CE7A491-17DC-495F-B751-DC4F5E049CB2}" destId="{1E7AD3D3-2A1E-4DD1-9C8A-0C540F9A87CA}" srcOrd="0" destOrd="0" presId="urn:microsoft.com/office/officeart/2005/8/layout/radial3"/>
    <dgm:cxn modelId="{11DD4E09-BF3E-FF46-9050-EC20DC7D9D33}" type="presParOf" srcId="{7CE7A491-17DC-495F-B751-DC4F5E049CB2}" destId="{466F0BBB-28BC-44BE-B75E-8D35E40F0CE4}" srcOrd="1" destOrd="0" presId="urn:microsoft.com/office/officeart/2005/8/layout/radial3"/>
    <dgm:cxn modelId="{C427E8C9-20CB-BD47-936E-50DE8519C14D}" type="presParOf" srcId="{7CE7A491-17DC-495F-B751-DC4F5E049CB2}" destId="{7A514262-86C7-4403-B4F1-F442EBF4903D}" srcOrd="2" destOrd="0" presId="urn:microsoft.com/office/officeart/2005/8/layout/radial3"/>
    <dgm:cxn modelId="{C9101C31-3647-FA42-BE44-A5A2EC45C28F}" type="presParOf" srcId="{7CE7A491-17DC-495F-B751-DC4F5E049CB2}" destId="{58C3ACF9-ECB9-4BFC-BC1C-C2F8850C45A5}"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3F9F66C-D2BD-494E-BD7E-353D66327FA0}" type="doc">
      <dgm:prSet loTypeId="urn:microsoft.com/office/officeart/2005/8/layout/default#1" loCatId="list" qsTypeId="urn:microsoft.com/office/officeart/2005/8/quickstyle/simple5" qsCatId="simple" csTypeId="urn:microsoft.com/office/officeart/2005/8/colors/colorful4" csCatId="colorful" phldr="1"/>
      <dgm:spPr/>
      <dgm:t>
        <a:bodyPr/>
        <a:lstStyle/>
        <a:p>
          <a:endParaRPr lang="pl-PL"/>
        </a:p>
      </dgm:t>
    </dgm:pt>
    <dgm:pt modelId="{EC271A31-D14F-47A1-AC7A-7176C809B739}">
      <dgm:prSet phldrT="[Tekst]" custT="1"/>
      <dgm:spPr/>
      <dgm:t>
        <a:bodyPr/>
        <a:lstStyle/>
        <a:p>
          <a:r>
            <a:rPr lang="pl-PL" sz="1450" b="1" dirty="0">
              <a:latin typeface="Palatino Linotype"/>
              <a:cs typeface="Palatino Linotype"/>
            </a:rPr>
            <a:t>Spółki spełniające wymienione warunki mogą rozliczać się na takiej zasadzie, że płacą podatek od dochodu stanowiącego nadwyżkę sumy dochodów wszystkich spółek tworzących grupę nad sumą ich strat.</a:t>
          </a:r>
        </a:p>
      </dgm:t>
    </dgm:pt>
    <dgm:pt modelId="{415F3FA3-D49B-447D-A606-E5A5ED958FE1}" type="parTrans" cxnId="{07B92EAA-4DFD-4D49-AD3C-8372A992AA1F}">
      <dgm:prSet/>
      <dgm:spPr/>
      <dgm:t>
        <a:bodyPr/>
        <a:lstStyle/>
        <a:p>
          <a:endParaRPr lang="pl-PL"/>
        </a:p>
      </dgm:t>
    </dgm:pt>
    <dgm:pt modelId="{F0903E83-36C5-4027-8400-17612714A4D4}" type="sibTrans" cxnId="{07B92EAA-4DFD-4D49-AD3C-8372A992AA1F}">
      <dgm:prSet/>
      <dgm:spPr/>
      <dgm:t>
        <a:bodyPr/>
        <a:lstStyle/>
        <a:p>
          <a:endParaRPr lang="pl-PL"/>
        </a:p>
      </dgm:t>
    </dgm:pt>
    <dgm:pt modelId="{7B2EDDB8-FDAC-44DF-9328-4CDD010C28A4}">
      <dgm:prSet phldrT="[Tekst]" custT="1"/>
      <dgm:spPr/>
      <dgm:t>
        <a:bodyPr/>
        <a:lstStyle/>
        <a:p>
          <a:r>
            <a:rPr lang="pl-PL" sz="1800" b="1" dirty="0">
              <a:latin typeface="Palatino Linotype"/>
              <a:cs typeface="Palatino Linotype"/>
            </a:rPr>
            <a:t>Podatek oraz zaliczki opłaca jedna ze spółek określona w umowie jako reprezentująca pozostałe spółki. </a:t>
          </a:r>
        </a:p>
      </dgm:t>
    </dgm:pt>
    <dgm:pt modelId="{DA86C1BD-C757-48EE-B6EB-60CBCF154332}" type="parTrans" cxnId="{8B339E50-D789-4EE6-8461-2104D3121CAB}">
      <dgm:prSet/>
      <dgm:spPr/>
      <dgm:t>
        <a:bodyPr/>
        <a:lstStyle/>
        <a:p>
          <a:endParaRPr lang="pl-PL"/>
        </a:p>
      </dgm:t>
    </dgm:pt>
    <dgm:pt modelId="{40DA97C7-EA9E-4C12-BD77-A3D83315769E}" type="sibTrans" cxnId="{8B339E50-D789-4EE6-8461-2104D3121CAB}">
      <dgm:prSet/>
      <dgm:spPr/>
      <dgm:t>
        <a:bodyPr/>
        <a:lstStyle/>
        <a:p>
          <a:endParaRPr lang="pl-PL"/>
        </a:p>
      </dgm:t>
    </dgm:pt>
    <dgm:pt modelId="{D8372936-047F-4A4C-B46E-F6D47A47F279}">
      <dgm:prSet phldrT="[Tekst]" custT="1"/>
      <dgm:spPr/>
      <dgm:t>
        <a:bodyPr/>
        <a:lstStyle/>
        <a:p>
          <a:r>
            <a:rPr lang="pl-PL" sz="1600" b="1" dirty="0">
              <a:latin typeface="Palatino Linotype"/>
              <a:cs typeface="Palatino Linotype"/>
            </a:rPr>
            <a:t>Spółki tworzące podatkową grupę kapitałową odpowiadają solidarnie za jej zobowiązania z tytułu podatku dochodowego należnego za okres obowiązywania umowy. </a:t>
          </a:r>
        </a:p>
      </dgm:t>
    </dgm:pt>
    <dgm:pt modelId="{72A458FD-BE60-48AD-BA5B-847275419260}" type="parTrans" cxnId="{DEBC0842-1486-4B88-8182-6C65E5038A8F}">
      <dgm:prSet/>
      <dgm:spPr/>
      <dgm:t>
        <a:bodyPr/>
        <a:lstStyle/>
        <a:p>
          <a:endParaRPr lang="pl-PL"/>
        </a:p>
      </dgm:t>
    </dgm:pt>
    <dgm:pt modelId="{002DCE87-BC84-4DAD-A389-7E3C1EDF2F04}" type="sibTrans" cxnId="{DEBC0842-1486-4B88-8182-6C65E5038A8F}">
      <dgm:prSet/>
      <dgm:spPr/>
      <dgm:t>
        <a:bodyPr/>
        <a:lstStyle/>
        <a:p>
          <a:endParaRPr lang="pl-PL"/>
        </a:p>
      </dgm:t>
    </dgm:pt>
    <dgm:pt modelId="{9E38FEE8-E136-4E3B-A0B8-DC3D8667B8BF}">
      <dgm:prSet phldrT="[Tekst]" custT="1"/>
      <dgm:spPr/>
      <dgm:t>
        <a:bodyPr/>
        <a:lstStyle/>
        <a:p>
          <a:r>
            <a:rPr lang="pl-PL" sz="1500" b="1" dirty="0">
              <a:latin typeface="Palatino Linotype"/>
              <a:cs typeface="Palatino Linotype"/>
            </a:rPr>
            <a:t>Spółki tworzące grupę są zwolnione od podatku dochodowego z tytuły dywidend i innych przychodów uzyskiwanych z tytułu udziału w zyskach spółek wchodzących w skład grupy kapitałowej.</a:t>
          </a:r>
        </a:p>
      </dgm:t>
    </dgm:pt>
    <dgm:pt modelId="{5BD3F1CD-2850-4298-B29D-020C5BFB6C5D}" type="parTrans" cxnId="{A30C86C3-ED4F-493C-89A9-5920B2C20447}">
      <dgm:prSet/>
      <dgm:spPr/>
      <dgm:t>
        <a:bodyPr/>
        <a:lstStyle/>
        <a:p>
          <a:endParaRPr lang="pl-PL"/>
        </a:p>
      </dgm:t>
    </dgm:pt>
    <dgm:pt modelId="{39725B3E-FE54-4AD7-B37C-4ED24CF92D12}" type="sibTrans" cxnId="{A30C86C3-ED4F-493C-89A9-5920B2C20447}">
      <dgm:prSet/>
      <dgm:spPr/>
      <dgm:t>
        <a:bodyPr/>
        <a:lstStyle/>
        <a:p>
          <a:endParaRPr lang="pl-PL"/>
        </a:p>
      </dgm:t>
    </dgm:pt>
    <dgm:pt modelId="{915124CB-6F41-4552-8FF4-5BB9B2F21C14}">
      <dgm:prSet phldrT="[Tekst]" custT="1"/>
      <dgm:spPr/>
      <dgm:t>
        <a:bodyPr/>
        <a:lstStyle/>
        <a:p>
          <a:r>
            <a:rPr lang="pl-PL" sz="3600" b="1" dirty="0">
              <a:latin typeface="Palatino Linotype"/>
              <a:cs typeface="Palatino Linotype"/>
            </a:rPr>
            <a:t>Grupa kapitałowa</a:t>
          </a:r>
        </a:p>
      </dgm:t>
    </dgm:pt>
    <dgm:pt modelId="{4BE0EC89-E4CD-4C22-B1E1-49253258DD0E}" type="parTrans" cxnId="{AA874746-E699-48E8-85A4-FCA2FC7144AF}">
      <dgm:prSet/>
      <dgm:spPr/>
      <dgm:t>
        <a:bodyPr/>
        <a:lstStyle/>
        <a:p>
          <a:endParaRPr lang="pl-PL"/>
        </a:p>
      </dgm:t>
    </dgm:pt>
    <dgm:pt modelId="{A2005A38-0642-4AC9-A0AF-208B7073C67A}" type="sibTrans" cxnId="{AA874746-E699-48E8-85A4-FCA2FC7144AF}">
      <dgm:prSet/>
      <dgm:spPr/>
      <dgm:t>
        <a:bodyPr/>
        <a:lstStyle/>
        <a:p>
          <a:endParaRPr lang="pl-PL"/>
        </a:p>
      </dgm:t>
    </dgm:pt>
    <dgm:pt modelId="{44618176-2A49-4D71-B721-60D8F1FB16F0}" type="pres">
      <dgm:prSet presAssocID="{73F9F66C-D2BD-494E-BD7E-353D66327FA0}" presName="diagram" presStyleCnt="0">
        <dgm:presLayoutVars>
          <dgm:dir/>
          <dgm:resizeHandles val="exact"/>
        </dgm:presLayoutVars>
      </dgm:prSet>
      <dgm:spPr/>
      <dgm:t>
        <a:bodyPr/>
        <a:lstStyle/>
        <a:p>
          <a:endParaRPr lang="pl-PL"/>
        </a:p>
      </dgm:t>
    </dgm:pt>
    <dgm:pt modelId="{FC49EACF-D1C8-4F19-9D12-C5170E5D4057}" type="pres">
      <dgm:prSet presAssocID="{EC271A31-D14F-47A1-AC7A-7176C809B739}" presName="node" presStyleLbl="node1" presStyleIdx="0" presStyleCnt="5" custScaleX="117836" custLinFactNeighborX="-15755" custLinFactNeighborY="76661">
        <dgm:presLayoutVars>
          <dgm:bulletEnabled val="1"/>
        </dgm:presLayoutVars>
      </dgm:prSet>
      <dgm:spPr/>
      <dgm:t>
        <a:bodyPr/>
        <a:lstStyle/>
        <a:p>
          <a:endParaRPr lang="pl-PL"/>
        </a:p>
      </dgm:t>
    </dgm:pt>
    <dgm:pt modelId="{39E7C6B8-0A42-4B12-84DE-BC3546ADA692}" type="pres">
      <dgm:prSet presAssocID="{F0903E83-36C5-4027-8400-17612714A4D4}" presName="sibTrans" presStyleCnt="0"/>
      <dgm:spPr/>
    </dgm:pt>
    <dgm:pt modelId="{B52990E0-8933-4EFF-AA6B-2A5100E7E0BA}" type="pres">
      <dgm:prSet presAssocID="{7B2EDDB8-FDAC-44DF-9328-4CDD010C28A4}" presName="node" presStyleLbl="node1" presStyleIdx="1" presStyleCnt="5" custScaleX="124618" custLinFactNeighborX="16851" custLinFactNeighborY="76661">
        <dgm:presLayoutVars>
          <dgm:bulletEnabled val="1"/>
        </dgm:presLayoutVars>
      </dgm:prSet>
      <dgm:spPr/>
      <dgm:t>
        <a:bodyPr/>
        <a:lstStyle/>
        <a:p>
          <a:endParaRPr lang="pl-PL"/>
        </a:p>
      </dgm:t>
    </dgm:pt>
    <dgm:pt modelId="{16FF3DB2-DFC9-444A-A43F-3F8D3A65C5FD}" type="pres">
      <dgm:prSet presAssocID="{40DA97C7-EA9E-4C12-BD77-A3D83315769E}" presName="sibTrans" presStyleCnt="0"/>
      <dgm:spPr/>
    </dgm:pt>
    <dgm:pt modelId="{F7907983-D7FB-434F-8CE7-44FAD7EDE403}" type="pres">
      <dgm:prSet presAssocID="{D8372936-047F-4A4C-B46E-F6D47A47F279}" presName="node" presStyleLbl="node1" presStyleIdx="2" presStyleCnt="5" custScaleX="118155" custLinFactY="15819" custLinFactNeighborX="-30587" custLinFactNeighborY="100000">
        <dgm:presLayoutVars>
          <dgm:bulletEnabled val="1"/>
        </dgm:presLayoutVars>
      </dgm:prSet>
      <dgm:spPr/>
      <dgm:t>
        <a:bodyPr/>
        <a:lstStyle/>
        <a:p>
          <a:endParaRPr lang="pl-PL"/>
        </a:p>
      </dgm:t>
    </dgm:pt>
    <dgm:pt modelId="{5D225B4F-5B61-499D-B8CB-1BE1EC690B7C}" type="pres">
      <dgm:prSet presAssocID="{002DCE87-BC84-4DAD-A389-7E3C1EDF2F04}" presName="sibTrans" presStyleCnt="0"/>
      <dgm:spPr/>
    </dgm:pt>
    <dgm:pt modelId="{443358CA-B8A5-4209-B352-94FCEE1B20F8}" type="pres">
      <dgm:prSet presAssocID="{9E38FEE8-E136-4E3B-A0B8-DC3D8667B8BF}" presName="node" presStyleLbl="node1" presStyleIdx="3" presStyleCnt="5" custScaleX="124524" custLinFactY="11431" custLinFactNeighborX="33175" custLinFactNeighborY="100000">
        <dgm:presLayoutVars>
          <dgm:bulletEnabled val="1"/>
        </dgm:presLayoutVars>
      </dgm:prSet>
      <dgm:spPr/>
      <dgm:t>
        <a:bodyPr/>
        <a:lstStyle/>
        <a:p>
          <a:endParaRPr lang="pl-PL"/>
        </a:p>
      </dgm:t>
    </dgm:pt>
    <dgm:pt modelId="{56F9E32B-E811-4F90-85DF-4BB26C1C509D}" type="pres">
      <dgm:prSet presAssocID="{39725B3E-FE54-4AD7-B37C-4ED24CF92D12}" presName="sibTrans" presStyleCnt="0"/>
      <dgm:spPr/>
    </dgm:pt>
    <dgm:pt modelId="{8C8593C6-4D48-4ED9-8700-B2A9E12F64DA}" type="pres">
      <dgm:prSet presAssocID="{915124CB-6F41-4552-8FF4-5BB9B2F21C14}" presName="node" presStyleLbl="node1" presStyleIdx="4" presStyleCnt="5" custScaleX="150201" custScaleY="46494" custLinFactY="-100000" custLinFactNeighborX="348" custLinFactNeighborY="-121841">
        <dgm:presLayoutVars>
          <dgm:bulletEnabled val="1"/>
        </dgm:presLayoutVars>
      </dgm:prSet>
      <dgm:spPr/>
      <dgm:t>
        <a:bodyPr/>
        <a:lstStyle/>
        <a:p>
          <a:endParaRPr lang="pl-PL"/>
        </a:p>
      </dgm:t>
    </dgm:pt>
  </dgm:ptLst>
  <dgm:cxnLst>
    <dgm:cxn modelId="{A30C86C3-ED4F-493C-89A9-5920B2C20447}" srcId="{73F9F66C-D2BD-494E-BD7E-353D66327FA0}" destId="{9E38FEE8-E136-4E3B-A0B8-DC3D8667B8BF}" srcOrd="3" destOrd="0" parTransId="{5BD3F1CD-2850-4298-B29D-020C5BFB6C5D}" sibTransId="{39725B3E-FE54-4AD7-B37C-4ED24CF92D12}"/>
    <dgm:cxn modelId="{53EEF422-EE56-9447-8B1F-59D064F4BC30}" type="presOf" srcId="{73F9F66C-D2BD-494E-BD7E-353D66327FA0}" destId="{44618176-2A49-4D71-B721-60D8F1FB16F0}" srcOrd="0" destOrd="0" presId="urn:microsoft.com/office/officeart/2005/8/layout/default#1"/>
    <dgm:cxn modelId="{AA874746-E699-48E8-85A4-FCA2FC7144AF}" srcId="{73F9F66C-D2BD-494E-BD7E-353D66327FA0}" destId="{915124CB-6F41-4552-8FF4-5BB9B2F21C14}" srcOrd="4" destOrd="0" parTransId="{4BE0EC89-E4CD-4C22-B1E1-49253258DD0E}" sibTransId="{A2005A38-0642-4AC9-A0AF-208B7073C67A}"/>
    <dgm:cxn modelId="{A9FEFCD0-0F31-934D-94DB-C5E42A69E8DE}" type="presOf" srcId="{EC271A31-D14F-47A1-AC7A-7176C809B739}" destId="{FC49EACF-D1C8-4F19-9D12-C5170E5D4057}" srcOrd="0" destOrd="0" presId="urn:microsoft.com/office/officeart/2005/8/layout/default#1"/>
    <dgm:cxn modelId="{DEBC0842-1486-4B88-8182-6C65E5038A8F}" srcId="{73F9F66C-D2BD-494E-BD7E-353D66327FA0}" destId="{D8372936-047F-4A4C-B46E-F6D47A47F279}" srcOrd="2" destOrd="0" parTransId="{72A458FD-BE60-48AD-BA5B-847275419260}" sibTransId="{002DCE87-BC84-4DAD-A389-7E3C1EDF2F04}"/>
    <dgm:cxn modelId="{8B339E50-D789-4EE6-8461-2104D3121CAB}" srcId="{73F9F66C-D2BD-494E-BD7E-353D66327FA0}" destId="{7B2EDDB8-FDAC-44DF-9328-4CDD010C28A4}" srcOrd="1" destOrd="0" parTransId="{DA86C1BD-C757-48EE-B6EB-60CBCF154332}" sibTransId="{40DA97C7-EA9E-4C12-BD77-A3D83315769E}"/>
    <dgm:cxn modelId="{DE105697-3CFC-7242-9EA1-DA93E06EB3B7}" type="presOf" srcId="{7B2EDDB8-FDAC-44DF-9328-4CDD010C28A4}" destId="{B52990E0-8933-4EFF-AA6B-2A5100E7E0BA}" srcOrd="0" destOrd="0" presId="urn:microsoft.com/office/officeart/2005/8/layout/default#1"/>
    <dgm:cxn modelId="{07B92EAA-4DFD-4D49-AD3C-8372A992AA1F}" srcId="{73F9F66C-D2BD-494E-BD7E-353D66327FA0}" destId="{EC271A31-D14F-47A1-AC7A-7176C809B739}" srcOrd="0" destOrd="0" parTransId="{415F3FA3-D49B-447D-A606-E5A5ED958FE1}" sibTransId="{F0903E83-36C5-4027-8400-17612714A4D4}"/>
    <dgm:cxn modelId="{15E08759-3486-7C4E-A604-4542D0CAF1EC}" type="presOf" srcId="{915124CB-6F41-4552-8FF4-5BB9B2F21C14}" destId="{8C8593C6-4D48-4ED9-8700-B2A9E12F64DA}" srcOrd="0" destOrd="0" presId="urn:microsoft.com/office/officeart/2005/8/layout/default#1"/>
    <dgm:cxn modelId="{FC52C42F-9F2C-9540-BE4C-EC756AAE4E04}" type="presOf" srcId="{D8372936-047F-4A4C-B46E-F6D47A47F279}" destId="{F7907983-D7FB-434F-8CE7-44FAD7EDE403}" srcOrd="0" destOrd="0" presId="urn:microsoft.com/office/officeart/2005/8/layout/default#1"/>
    <dgm:cxn modelId="{83005F48-7688-3446-8D8C-8C84E0153980}" type="presOf" srcId="{9E38FEE8-E136-4E3B-A0B8-DC3D8667B8BF}" destId="{443358CA-B8A5-4209-B352-94FCEE1B20F8}" srcOrd="0" destOrd="0" presId="urn:microsoft.com/office/officeart/2005/8/layout/default#1"/>
    <dgm:cxn modelId="{0265EA5A-629B-6148-90B3-D80293B29B48}" type="presParOf" srcId="{44618176-2A49-4D71-B721-60D8F1FB16F0}" destId="{FC49EACF-D1C8-4F19-9D12-C5170E5D4057}" srcOrd="0" destOrd="0" presId="urn:microsoft.com/office/officeart/2005/8/layout/default#1"/>
    <dgm:cxn modelId="{D90FC314-D21B-BB44-AF1D-863CC4D694C9}" type="presParOf" srcId="{44618176-2A49-4D71-B721-60D8F1FB16F0}" destId="{39E7C6B8-0A42-4B12-84DE-BC3546ADA692}" srcOrd="1" destOrd="0" presId="urn:microsoft.com/office/officeart/2005/8/layout/default#1"/>
    <dgm:cxn modelId="{D1939B84-BE06-A443-B79E-33D83C4F1684}" type="presParOf" srcId="{44618176-2A49-4D71-B721-60D8F1FB16F0}" destId="{B52990E0-8933-4EFF-AA6B-2A5100E7E0BA}" srcOrd="2" destOrd="0" presId="urn:microsoft.com/office/officeart/2005/8/layout/default#1"/>
    <dgm:cxn modelId="{ECA41E99-68B9-F54C-A5A4-BE6932DC9216}" type="presParOf" srcId="{44618176-2A49-4D71-B721-60D8F1FB16F0}" destId="{16FF3DB2-DFC9-444A-A43F-3F8D3A65C5FD}" srcOrd="3" destOrd="0" presId="urn:microsoft.com/office/officeart/2005/8/layout/default#1"/>
    <dgm:cxn modelId="{596D1067-96D3-FD49-A32B-0431B2C5CAF0}" type="presParOf" srcId="{44618176-2A49-4D71-B721-60D8F1FB16F0}" destId="{F7907983-D7FB-434F-8CE7-44FAD7EDE403}" srcOrd="4" destOrd="0" presId="urn:microsoft.com/office/officeart/2005/8/layout/default#1"/>
    <dgm:cxn modelId="{6E3EBF4D-34B9-DD4A-BE79-55514251B94D}" type="presParOf" srcId="{44618176-2A49-4D71-B721-60D8F1FB16F0}" destId="{5D225B4F-5B61-499D-B8CB-1BE1EC690B7C}" srcOrd="5" destOrd="0" presId="urn:microsoft.com/office/officeart/2005/8/layout/default#1"/>
    <dgm:cxn modelId="{FB545AB0-F527-664A-990A-F5C0DC97843E}" type="presParOf" srcId="{44618176-2A49-4D71-B721-60D8F1FB16F0}" destId="{443358CA-B8A5-4209-B352-94FCEE1B20F8}" srcOrd="6" destOrd="0" presId="urn:microsoft.com/office/officeart/2005/8/layout/default#1"/>
    <dgm:cxn modelId="{6EAE6E5D-1238-4D4B-8B1E-004848303EBE}" type="presParOf" srcId="{44618176-2A49-4D71-B721-60D8F1FB16F0}" destId="{56F9E32B-E811-4F90-85DF-4BB26C1C509D}" srcOrd="7" destOrd="0" presId="urn:microsoft.com/office/officeart/2005/8/layout/default#1"/>
    <dgm:cxn modelId="{E160DE3C-759C-8142-9F35-A59F9C91AEA2}" type="presParOf" srcId="{44618176-2A49-4D71-B721-60D8F1FB16F0}" destId="{8C8593C6-4D48-4ED9-8700-B2A9E12F64DA}"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63FF50C-255C-44CF-97A1-0E91165C6352}" type="doc">
      <dgm:prSet loTypeId="urn:microsoft.com/office/officeart/2005/8/layout/matrix1" loCatId="matrix" qsTypeId="urn:microsoft.com/office/officeart/2005/8/quickstyle/simple5" qsCatId="simple" csTypeId="urn:microsoft.com/office/officeart/2005/8/colors/colorful1" csCatId="colorful" phldr="1"/>
      <dgm:spPr/>
      <dgm:t>
        <a:bodyPr/>
        <a:lstStyle/>
        <a:p>
          <a:endParaRPr lang="pl-PL"/>
        </a:p>
      </dgm:t>
    </dgm:pt>
    <dgm:pt modelId="{F4097BC4-FA31-4813-B0A1-5B9190510D0E}">
      <dgm:prSet phldrT="[Tekst]" custT="1"/>
      <dgm:spPr/>
      <dgm:t>
        <a:bodyPr/>
        <a:lstStyle/>
        <a:p>
          <a:r>
            <a:rPr lang="pl-PL" sz="2400" dirty="0">
              <a:latin typeface="Palatino Linotype"/>
              <a:cs typeface="Palatino Linotype"/>
            </a:rPr>
            <a:t>Podatek dochodowy od osób prawnych</a:t>
          </a:r>
        </a:p>
      </dgm:t>
    </dgm:pt>
    <dgm:pt modelId="{8A011A15-62A7-471A-B384-E010040E1D3A}" type="parTrans" cxnId="{B1936BD7-26A5-4253-A318-EB81F0D4E30A}">
      <dgm:prSet/>
      <dgm:spPr/>
      <dgm:t>
        <a:bodyPr/>
        <a:lstStyle/>
        <a:p>
          <a:endParaRPr lang="pl-PL"/>
        </a:p>
      </dgm:t>
    </dgm:pt>
    <dgm:pt modelId="{D7739536-76FF-494C-BE01-2030CE06C452}" type="sibTrans" cxnId="{B1936BD7-26A5-4253-A318-EB81F0D4E30A}">
      <dgm:prSet/>
      <dgm:spPr/>
      <dgm:t>
        <a:bodyPr/>
        <a:lstStyle/>
        <a:p>
          <a:endParaRPr lang="pl-PL"/>
        </a:p>
      </dgm:t>
    </dgm:pt>
    <dgm:pt modelId="{91FB1867-D430-4241-A50A-5CB84808389A}">
      <dgm:prSet phldrT="[Tekst]" custT="1"/>
      <dgm:spPr/>
      <dgm:t>
        <a:bodyPr/>
        <a:lstStyle/>
        <a:p>
          <a:endParaRPr lang="pl-PL" sz="1500" b="1" dirty="0">
            <a:latin typeface="Palatino Linotype"/>
            <a:cs typeface="Palatino Linotype"/>
          </a:endParaRPr>
        </a:p>
        <a:p>
          <a:r>
            <a:rPr lang="pl-PL" sz="1500" b="1" dirty="0">
              <a:latin typeface="Palatino Linotype"/>
              <a:cs typeface="Palatino Linotype"/>
            </a:rPr>
            <a:t>Podatnik ma możliwość odliczenia od przychodów wszelkich kosztów ich uzyskania</a:t>
          </a:r>
          <a:r>
            <a:rPr lang="pl-PL" sz="1500" dirty="0">
              <a:latin typeface="Palatino Linotype"/>
              <a:cs typeface="Palatino Linotype"/>
            </a:rPr>
            <a:t> pod tym jednak warunkiem, że mają one bezpośredni związek z prowadzoną działalnością gospodarczą, a ich poniesienie ma bądź też może mieć wpływ na wielkość osiągniętego przychodu. </a:t>
          </a:r>
        </a:p>
      </dgm:t>
    </dgm:pt>
    <dgm:pt modelId="{3FDF381A-19C5-41AD-B6BF-F92CE049FC7A}" type="parTrans" cxnId="{D0DBB543-6153-40FD-91D3-4714B353FDAE}">
      <dgm:prSet/>
      <dgm:spPr/>
      <dgm:t>
        <a:bodyPr/>
        <a:lstStyle/>
        <a:p>
          <a:endParaRPr lang="pl-PL"/>
        </a:p>
      </dgm:t>
    </dgm:pt>
    <dgm:pt modelId="{05218186-6444-45EA-A360-4A030EB5FA1E}" type="sibTrans" cxnId="{D0DBB543-6153-40FD-91D3-4714B353FDAE}">
      <dgm:prSet/>
      <dgm:spPr/>
      <dgm:t>
        <a:bodyPr/>
        <a:lstStyle/>
        <a:p>
          <a:endParaRPr lang="pl-PL"/>
        </a:p>
      </dgm:t>
    </dgm:pt>
    <dgm:pt modelId="{16689591-B488-4CD2-9E63-53811232E64C}">
      <dgm:prSet phldrT="[Tekst]" custT="1"/>
      <dgm:spPr/>
      <dgm:t>
        <a:bodyPr/>
        <a:lstStyle/>
        <a:p>
          <a:pPr algn="ctr"/>
          <a:endParaRPr lang="pl-PL" sz="1800" dirty="0">
            <a:latin typeface="Palatino Linotype"/>
            <a:cs typeface="Palatino Linotype"/>
          </a:endParaRPr>
        </a:p>
        <a:p>
          <a:pPr algn="ctr"/>
          <a:r>
            <a:rPr lang="pl-PL" sz="1800" dirty="0">
              <a:latin typeface="Palatino Linotype"/>
              <a:cs typeface="Palatino Linotype"/>
            </a:rPr>
            <a:t>Do kosztów zalicza się także te, które służą zachowaniu lub zabezpieczeniu źródeł przychodów.  </a:t>
          </a:r>
        </a:p>
      </dgm:t>
    </dgm:pt>
    <dgm:pt modelId="{D414C221-2B73-432F-A26B-1FE673F131E5}" type="parTrans" cxnId="{AFB2081A-F842-4490-B33D-7B842F1AEDB0}">
      <dgm:prSet/>
      <dgm:spPr/>
      <dgm:t>
        <a:bodyPr/>
        <a:lstStyle/>
        <a:p>
          <a:endParaRPr lang="pl-PL"/>
        </a:p>
      </dgm:t>
    </dgm:pt>
    <dgm:pt modelId="{AEF10720-F386-405B-B3FE-1F70CD1EE535}" type="sibTrans" cxnId="{AFB2081A-F842-4490-B33D-7B842F1AEDB0}">
      <dgm:prSet/>
      <dgm:spPr/>
      <dgm:t>
        <a:bodyPr/>
        <a:lstStyle/>
        <a:p>
          <a:endParaRPr lang="pl-PL"/>
        </a:p>
      </dgm:t>
    </dgm:pt>
    <dgm:pt modelId="{845908AF-BC96-412E-A7BD-D4D96C2B7F24}">
      <dgm:prSet phldrT="[Tekst]" custT="1"/>
      <dgm:spPr/>
      <dgm:t>
        <a:bodyPr/>
        <a:lstStyle/>
        <a:p>
          <a:pPr algn="ctr"/>
          <a:r>
            <a:rPr lang="pl-PL" sz="2000" dirty="0">
              <a:latin typeface="Palatino Linotype"/>
              <a:cs typeface="Palatino Linotype"/>
            </a:rPr>
            <a:t>Rodzaje wydatków, </a:t>
          </a:r>
        </a:p>
        <a:p>
          <a:pPr algn="ctr"/>
          <a:r>
            <a:rPr lang="pl-PL" sz="2000" dirty="0">
              <a:latin typeface="Palatino Linotype"/>
              <a:cs typeface="Palatino Linotype"/>
            </a:rPr>
            <a:t>których nie uznaje się za </a:t>
          </a:r>
        </a:p>
        <a:p>
          <a:pPr algn="ctr"/>
          <a:r>
            <a:rPr lang="pl-PL" sz="2000" dirty="0">
              <a:latin typeface="Palatino Linotype"/>
              <a:cs typeface="Palatino Linotype"/>
            </a:rPr>
            <a:t>koszty uzyskania przychodów </a:t>
          </a:r>
        </a:p>
        <a:p>
          <a:pPr algn="ctr"/>
          <a:r>
            <a:rPr lang="pl-PL" sz="2000" dirty="0">
              <a:latin typeface="Palatino Linotype"/>
              <a:cs typeface="Palatino Linotype"/>
            </a:rPr>
            <a:t>określono w art. 16 </a:t>
          </a:r>
          <a:r>
            <a:rPr lang="pl-PL" sz="2000" dirty="0" err="1">
              <a:latin typeface="Palatino Linotype"/>
              <a:cs typeface="Palatino Linotype"/>
            </a:rPr>
            <a:t>u.p.d.o.p</a:t>
          </a:r>
          <a:r>
            <a:rPr lang="pl-PL" sz="2000" dirty="0">
              <a:latin typeface="Palatino Linotype"/>
              <a:cs typeface="Palatino Linotype"/>
            </a:rPr>
            <a:t>., </a:t>
          </a:r>
        </a:p>
      </dgm:t>
    </dgm:pt>
    <dgm:pt modelId="{08174F53-FB28-42C3-A222-66ADA632FE86}" type="parTrans" cxnId="{32D916FA-D45D-4CB5-AC4E-BF015FC3A69F}">
      <dgm:prSet/>
      <dgm:spPr/>
      <dgm:t>
        <a:bodyPr/>
        <a:lstStyle/>
        <a:p>
          <a:endParaRPr lang="pl-PL"/>
        </a:p>
      </dgm:t>
    </dgm:pt>
    <dgm:pt modelId="{2CDDFDEA-B0FB-4BE6-BD6A-E9B30C34868D}" type="sibTrans" cxnId="{32D916FA-D45D-4CB5-AC4E-BF015FC3A69F}">
      <dgm:prSet/>
      <dgm:spPr/>
      <dgm:t>
        <a:bodyPr/>
        <a:lstStyle/>
        <a:p>
          <a:endParaRPr lang="pl-PL"/>
        </a:p>
      </dgm:t>
    </dgm:pt>
    <dgm:pt modelId="{445A80B7-B4E0-48BA-867D-EEAAD988682D}">
      <dgm:prSet phldrT="[Tekst]"/>
      <dgm:spPr/>
      <dgm:t>
        <a:bodyPr/>
        <a:lstStyle/>
        <a:p>
          <a:r>
            <a:rPr lang="pl-PL" dirty="0">
              <a:latin typeface="Palatino Linotype"/>
              <a:cs typeface="Palatino Linotype"/>
            </a:rPr>
            <a:t>Są to przykładowo wydatki na zakup środków trwałych, wydatki na objęcie lub nabycie udziałów albo wkładów w spółdzielni, udziałów albo akcji w spółce (są one kosztem przy zbyciu tych udziałów, wkładów i akcji), wydatki na spłatę pożyczek i kredytów, darowizny i ofiary wszelkiego rodzaju, grzywny i kary pieniężne.</a:t>
          </a:r>
        </a:p>
      </dgm:t>
    </dgm:pt>
    <dgm:pt modelId="{ED7BC350-C785-4E90-A400-D42D05F8D14B}" type="parTrans" cxnId="{67355422-3A84-459A-B623-9F5B2D9B7231}">
      <dgm:prSet/>
      <dgm:spPr/>
      <dgm:t>
        <a:bodyPr/>
        <a:lstStyle/>
        <a:p>
          <a:endParaRPr lang="pl-PL"/>
        </a:p>
      </dgm:t>
    </dgm:pt>
    <dgm:pt modelId="{F00CCF0D-DBBF-4771-8F7F-47A8F85B66B9}" type="sibTrans" cxnId="{67355422-3A84-459A-B623-9F5B2D9B7231}">
      <dgm:prSet/>
      <dgm:spPr/>
      <dgm:t>
        <a:bodyPr/>
        <a:lstStyle/>
        <a:p>
          <a:endParaRPr lang="pl-PL"/>
        </a:p>
      </dgm:t>
    </dgm:pt>
    <dgm:pt modelId="{F19F536C-2F58-4B10-8E7E-0AC039FC35AD}" type="pres">
      <dgm:prSet presAssocID="{C63FF50C-255C-44CF-97A1-0E91165C6352}" presName="diagram" presStyleCnt="0">
        <dgm:presLayoutVars>
          <dgm:chMax val="1"/>
          <dgm:dir/>
          <dgm:animLvl val="ctr"/>
          <dgm:resizeHandles val="exact"/>
        </dgm:presLayoutVars>
      </dgm:prSet>
      <dgm:spPr/>
      <dgm:t>
        <a:bodyPr/>
        <a:lstStyle/>
        <a:p>
          <a:endParaRPr lang="pl-PL"/>
        </a:p>
      </dgm:t>
    </dgm:pt>
    <dgm:pt modelId="{35CED345-D4F0-4790-AC8D-6B6B1A4901A0}" type="pres">
      <dgm:prSet presAssocID="{C63FF50C-255C-44CF-97A1-0E91165C6352}" presName="matrix" presStyleCnt="0"/>
      <dgm:spPr/>
    </dgm:pt>
    <dgm:pt modelId="{102B8E13-C416-4A79-9C13-E576911F2D4B}" type="pres">
      <dgm:prSet presAssocID="{C63FF50C-255C-44CF-97A1-0E91165C6352}" presName="tile1" presStyleLbl="node1" presStyleIdx="0" presStyleCnt="4"/>
      <dgm:spPr/>
      <dgm:t>
        <a:bodyPr/>
        <a:lstStyle/>
        <a:p>
          <a:endParaRPr lang="pl-PL"/>
        </a:p>
      </dgm:t>
    </dgm:pt>
    <dgm:pt modelId="{530F689D-BB1A-4433-BA23-9BE99E7C6A14}" type="pres">
      <dgm:prSet presAssocID="{C63FF50C-255C-44CF-97A1-0E91165C6352}" presName="tile1text" presStyleLbl="node1" presStyleIdx="0" presStyleCnt="4">
        <dgm:presLayoutVars>
          <dgm:chMax val="0"/>
          <dgm:chPref val="0"/>
          <dgm:bulletEnabled val="1"/>
        </dgm:presLayoutVars>
      </dgm:prSet>
      <dgm:spPr/>
      <dgm:t>
        <a:bodyPr/>
        <a:lstStyle/>
        <a:p>
          <a:endParaRPr lang="pl-PL"/>
        </a:p>
      </dgm:t>
    </dgm:pt>
    <dgm:pt modelId="{09693A3E-B24A-4D41-8653-9803CC7A327A}" type="pres">
      <dgm:prSet presAssocID="{C63FF50C-255C-44CF-97A1-0E91165C6352}" presName="tile2" presStyleLbl="node1" presStyleIdx="1" presStyleCnt="4"/>
      <dgm:spPr/>
      <dgm:t>
        <a:bodyPr/>
        <a:lstStyle/>
        <a:p>
          <a:endParaRPr lang="pl-PL"/>
        </a:p>
      </dgm:t>
    </dgm:pt>
    <dgm:pt modelId="{0BE0F120-34B7-4253-8F4B-67A7F8C9F35D}" type="pres">
      <dgm:prSet presAssocID="{C63FF50C-255C-44CF-97A1-0E91165C6352}" presName="tile2text" presStyleLbl="node1" presStyleIdx="1" presStyleCnt="4">
        <dgm:presLayoutVars>
          <dgm:chMax val="0"/>
          <dgm:chPref val="0"/>
          <dgm:bulletEnabled val="1"/>
        </dgm:presLayoutVars>
      </dgm:prSet>
      <dgm:spPr/>
      <dgm:t>
        <a:bodyPr/>
        <a:lstStyle/>
        <a:p>
          <a:endParaRPr lang="pl-PL"/>
        </a:p>
      </dgm:t>
    </dgm:pt>
    <dgm:pt modelId="{B59E56A1-8BA4-4E0F-8B6D-C6AE72EA13A9}" type="pres">
      <dgm:prSet presAssocID="{C63FF50C-255C-44CF-97A1-0E91165C6352}" presName="tile3" presStyleLbl="node1" presStyleIdx="2" presStyleCnt="4"/>
      <dgm:spPr/>
      <dgm:t>
        <a:bodyPr/>
        <a:lstStyle/>
        <a:p>
          <a:endParaRPr lang="pl-PL"/>
        </a:p>
      </dgm:t>
    </dgm:pt>
    <dgm:pt modelId="{8105A260-7AAE-4E42-BE76-59300DB88C5A}" type="pres">
      <dgm:prSet presAssocID="{C63FF50C-255C-44CF-97A1-0E91165C6352}" presName="tile3text" presStyleLbl="node1" presStyleIdx="2" presStyleCnt="4">
        <dgm:presLayoutVars>
          <dgm:chMax val="0"/>
          <dgm:chPref val="0"/>
          <dgm:bulletEnabled val="1"/>
        </dgm:presLayoutVars>
      </dgm:prSet>
      <dgm:spPr/>
      <dgm:t>
        <a:bodyPr/>
        <a:lstStyle/>
        <a:p>
          <a:endParaRPr lang="pl-PL"/>
        </a:p>
      </dgm:t>
    </dgm:pt>
    <dgm:pt modelId="{8C9EF02E-7203-44DC-839B-452D5F3B1EF5}" type="pres">
      <dgm:prSet presAssocID="{C63FF50C-255C-44CF-97A1-0E91165C6352}" presName="tile4" presStyleLbl="node1" presStyleIdx="3" presStyleCnt="4"/>
      <dgm:spPr/>
      <dgm:t>
        <a:bodyPr/>
        <a:lstStyle/>
        <a:p>
          <a:endParaRPr lang="pl-PL"/>
        </a:p>
      </dgm:t>
    </dgm:pt>
    <dgm:pt modelId="{A708B55D-2493-41F8-87BA-14F73D98E6A1}" type="pres">
      <dgm:prSet presAssocID="{C63FF50C-255C-44CF-97A1-0E91165C6352}" presName="tile4text" presStyleLbl="node1" presStyleIdx="3" presStyleCnt="4">
        <dgm:presLayoutVars>
          <dgm:chMax val="0"/>
          <dgm:chPref val="0"/>
          <dgm:bulletEnabled val="1"/>
        </dgm:presLayoutVars>
      </dgm:prSet>
      <dgm:spPr/>
      <dgm:t>
        <a:bodyPr/>
        <a:lstStyle/>
        <a:p>
          <a:endParaRPr lang="pl-PL"/>
        </a:p>
      </dgm:t>
    </dgm:pt>
    <dgm:pt modelId="{4833F818-FDB6-4FA7-9FF6-6A170601A268}" type="pres">
      <dgm:prSet presAssocID="{C63FF50C-255C-44CF-97A1-0E91165C6352}" presName="centerTile" presStyleLbl="fgShp" presStyleIdx="0" presStyleCnt="1" custScaleX="104938" custScaleY="115257">
        <dgm:presLayoutVars>
          <dgm:chMax val="0"/>
          <dgm:chPref val="0"/>
        </dgm:presLayoutVars>
      </dgm:prSet>
      <dgm:spPr/>
      <dgm:t>
        <a:bodyPr/>
        <a:lstStyle/>
        <a:p>
          <a:endParaRPr lang="pl-PL"/>
        </a:p>
      </dgm:t>
    </dgm:pt>
  </dgm:ptLst>
  <dgm:cxnLst>
    <dgm:cxn modelId="{3B3CBE8E-4F5E-5E48-86C6-7483CDAF0848}" type="presOf" srcId="{C63FF50C-255C-44CF-97A1-0E91165C6352}" destId="{F19F536C-2F58-4B10-8E7E-0AC039FC35AD}" srcOrd="0" destOrd="0" presId="urn:microsoft.com/office/officeart/2005/8/layout/matrix1"/>
    <dgm:cxn modelId="{EF358E34-29A0-7D4A-9965-60494E8291C8}" type="presOf" srcId="{16689591-B488-4CD2-9E63-53811232E64C}" destId="{09693A3E-B24A-4D41-8653-9803CC7A327A}" srcOrd="0" destOrd="0" presId="urn:microsoft.com/office/officeart/2005/8/layout/matrix1"/>
    <dgm:cxn modelId="{AFB2081A-F842-4490-B33D-7B842F1AEDB0}" srcId="{F4097BC4-FA31-4813-B0A1-5B9190510D0E}" destId="{16689591-B488-4CD2-9E63-53811232E64C}" srcOrd="1" destOrd="0" parTransId="{D414C221-2B73-432F-A26B-1FE673F131E5}" sibTransId="{AEF10720-F386-405B-B3FE-1F70CD1EE535}"/>
    <dgm:cxn modelId="{6817C9FA-C0C2-7249-9BBC-FDDB82DC4F5C}" type="presOf" srcId="{445A80B7-B4E0-48BA-867D-EEAAD988682D}" destId="{A708B55D-2493-41F8-87BA-14F73D98E6A1}" srcOrd="1" destOrd="0" presId="urn:microsoft.com/office/officeart/2005/8/layout/matrix1"/>
    <dgm:cxn modelId="{B6E1CCF5-B92B-C541-A350-04BB4C638372}" type="presOf" srcId="{845908AF-BC96-412E-A7BD-D4D96C2B7F24}" destId="{B59E56A1-8BA4-4E0F-8B6D-C6AE72EA13A9}" srcOrd="0" destOrd="0" presId="urn:microsoft.com/office/officeart/2005/8/layout/matrix1"/>
    <dgm:cxn modelId="{E2940525-9FB9-5A4C-A90C-AAE59BF030A9}" type="presOf" srcId="{F4097BC4-FA31-4813-B0A1-5B9190510D0E}" destId="{4833F818-FDB6-4FA7-9FF6-6A170601A268}" srcOrd="0" destOrd="0" presId="urn:microsoft.com/office/officeart/2005/8/layout/matrix1"/>
    <dgm:cxn modelId="{6C5C1B37-1B10-2642-9CA6-F66C3B22CBF2}" type="presOf" srcId="{91FB1867-D430-4241-A50A-5CB84808389A}" destId="{102B8E13-C416-4A79-9C13-E576911F2D4B}" srcOrd="0" destOrd="0" presId="urn:microsoft.com/office/officeart/2005/8/layout/matrix1"/>
    <dgm:cxn modelId="{A1E5272F-F232-7840-99FA-3BD8B424BEBC}" type="presOf" srcId="{845908AF-BC96-412E-A7BD-D4D96C2B7F24}" destId="{8105A260-7AAE-4E42-BE76-59300DB88C5A}" srcOrd="1" destOrd="0" presId="urn:microsoft.com/office/officeart/2005/8/layout/matrix1"/>
    <dgm:cxn modelId="{67355422-3A84-459A-B623-9F5B2D9B7231}" srcId="{F4097BC4-FA31-4813-B0A1-5B9190510D0E}" destId="{445A80B7-B4E0-48BA-867D-EEAAD988682D}" srcOrd="3" destOrd="0" parTransId="{ED7BC350-C785-4E90-A400-D42D05F8D14B}" sibTransId="{F00CCF0D-DBBF-4771-8F7F-47A8F85B66B9}"/>
    <dgm:cxn modelId="{32D916FA-D45D-4CB5-AC4E-BF015FC3A69F}" srcId="{F4097BC4-FA31-4813-B0A1-5B9190510D0E}" destId="{845908AF-BC96-412E-A7BD-D4D96C2B7F24}" srcOrd="2" destOrd="0" parTransId="{08174F53-FB28-42C3-A222-66ADA632FE86}" sibTransId="{2CDDFDEA-B0FB-4BE6-BD6A-E9B30C34868D}"/>
    <dgm:cxn modelId="{9B01EA65-D3F5-5842-B4AE-16003CB10601}" type="presOf" srcId="{16689591-B488-4CD2-9E63-53811232E64C}" destId="{0BE0F120-34B7-4253-8F4B-67A7F8C9F35D}" srcOrd="1" destOrd="0" presId="urn:microsoft.com/office/officeart/2005/8/layout/matrix1"/>
    <dgm:cxn modelId="{427F2A89-C171-274B-B3BF-B36EF4A99305}" type="presOf" srcId="{445A80B7-B4E0-48BA-867D-EEAAD988682D}" destId="{8C9EF02E-7203-44DC-839B-452D5F3B1EF5}" srcOrd="0" destOrd="0" presId="urn:microsoft.com/office/officeart/2005/8/layout/matrix1"/>
    <dgm:cxn modelId="{B1936BD7-26A5-4253-A318-EB81F0D4E30A}" srcId="{C63FF50C-255C-44CF-97A1-0E91165C6352}" destId="{F4097BC4-FA31-4813-B0A1-5B9190510D0E}" srcOrd="0" destOrd="0" parTransId="{8A011A15-62A7-471A-B384-E010040E1D3A}" sibTransId="{D7739536-76FF-494C-BE01-2030CE06C452}"/>
    <dgm:cxn modelId="{D0DBB543-6153-40FD-91D3-4714B353FDAE}" srcId="{F4097BC4-FA31-4813-B0A1-5B9190510D0E}" destId="{91FB1867-D430-4241-A50A-5CB84808389A}" srcOrd="0" destOrd="0" parTransId="{3FDF381A-19C5-41AD-B6BF-F92CE049FC7A}" sibTransId="{05218186-6444-45EA-A360-4A030EB5FA1E}"/>
    <dgm:cxn modelId="{5D4D76C2-DE0F-E345-92D7-9604CA19F16D}" type="presOf" srcId="{91FB1867-D430-4241-A50A-5CB84808389A}" destId="{530F689D-BB1A-4433-BA23-9BE99E7C6A14}" srcOrd="1" destOrd="0" presId="urn:microsoft.com/office/officeart/2005/8/layout/matrix1"/>
    <dgm:cxn modelId="{ED9C907E-65C3-D343-B080-E3F7B9040078}" type="presParOf" srcId="{F19F536C-2F58-4B10-8E7E-0AC039FC35AD}" destId="{35CED345-D4F0-4790-AC8D-6B6B1A4901A0}" srcOrd="0" destOrd="0" presId="urn:microsoft.com/office/officeart/2005/8/layout/matrix1"/>
    <dgm:cxn modelId="{EFCF72FA-51D2-294E-9CDC-20DA22893C6E}" type="presParOf" srcId="{35CED345-D4F0-4790-AC8D-6B6B1A4901A0}" destId="{102B8E13-C416-4A79-9C13-E576911F2D4B}" srcOrd="0" destOrd="0" presId="urn:microsoft.com/office/officeart/2005/8/layout/matrix1"/>
    <dgm:cxn modelId="{F44EC016-4D72-6145-A308-BB0D1224C95C}" type="presParOf" srcId="{35CED345-D4F0-4790-AC8D-6B6B1A4901A0}" destId="{530F689D-BB1A-4433-BA23-9BE99E7C6A14}" srcOrd="1" destOrd="0" presId="urn:microsoft.com/office/officeart/2005/8/layout/matrix1"/>
    <dgm:cxn modelId="{38C01488-98D8-DA47-9BE8-C7503BFE273A}" type="presParOf" srcId="{35CED345-D4F0-4790-AC8D-6B6B1A4901A0}" destId="{09693A3E-B24A-4D41-8653-9803CC7A327A}" srcOrd="2" destOrd="0" presId="urn:microsoft.com/office/officeart/2005/8/layout/matrix1"/>
    <dgm:cxn modelId="{037F868E-1CA2-6846-9BF3-B2B90B62F20C}" type="presParOf" srcId="{35CED345-D4F0-4790-AC8D-6B6B1A4901A0}" destId="{0BE0F120-34B7-4253-8F4B-67A7F8C9F35D}" srcOrd="3" destOrd="0" presId="urn:microsoft.com/office/officeart/2005/8/layout/matrix1"/>
    <dgm:cxn modelId="{BE5AD52B-104D-AA43-912B-0EBDFF287F9B}" type="presParOf" srcId="{35CED345-D4F0-4790-AC8D-6B6B1A4901A0}" destId="{B59E56A1-8BA4-4E0F-8B6D-C6AE72EA13A9}" srcOrd="4" destOrd="0" presId="urn:microsoft.com/office/officeart/2005/8/layout/matrix1"/>
    <dgm:cxn modelId="{F8F32C09-7EC9-A440-B4E8-4D4683C3443D}" type="presParOf" srcId="{35CED345-D4F0-4790-AC8D-6B6B1A4901A0}" destId="{8105A260-7AAE-4E42-BE76-59300DB88C5A}" srcOrd="5" destOrd="0" presId="urn:microsoft.com/office/officeart/2005/8/layout/matrix1"/>
    <dgm:cxn modelId="{79757785-861E-084B-B551-AF65AC20ECFF}" type="presParOf" srcId="{35CED345-D4F0-4790-AC8D-6B6B1A4901A0}" destId="{8C9EF02E-7203-44DC-839B-452D5F3B1EF5}" srcOrd="6" destOrd="0" presId="urn:microsoft.com/office/officeart/2005/8/layout/matrix1"/>
    <dgm:cxn modelId="{9B102CB6-421B-9F43-9698-7803D8842CD9}" type="presParOf" srcId="{35CED345-D4F0-4790-AC8D-6B6B1A4901A0}" destId="{A708B55D-2493-41F8-87BA-14F73D98E6A1}" srcOrd="7" destOrd="0" presId="urn:microsoft.com/office/officeart/2005/8/layout/matrix1"/>
    <dgm:cxn modelId="{16D5EDD2-2414-514C-A3B3-027624CBD363}" type="presParOf" srcId="{F19F536C-2F58-4B10-8E7E-0AC039FC35AD}" destId="{4833F818-FDB6-4FA7-9FF6-6A170601A268}"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2DC92EE-0D0D-474E-8CB0-7590AC65FA30}" type="doc">
      <dgm:prSet loTypeId="urn:microsoft.com/office/officeart/2005/8/layout/funnel1" loCatId="process" qsTypeId="urn:microsoft.com/office/officeart/2005/8/quickstyle/simple5" qsCatId="simple" csTypeId="urn:microsoft.com/office/officeart/2005/8/colors/colorful3" csCatId="colorful" phldr="1"/>
      <dgm:spPr/>
      <dgm:t>
        <a:bodyPr/>
        <a:lstStyle/>
        <a:p>
          <a:endParaRPr lang="pl-PL"/>
        </a:p>
      </dgm:t>
    </dgm:pt>
    <dgm:pt modelId="{205B4314-FB11-49D5-B505-943EACCC180F}">
      <dgm:prSet phldrT="[Tekst]" custT="1"/>
      <dgm:spPr/>
      <dgm:t>
        <a:bodyPr/>
        <a:lstStyle/>
        <a:p>
          <a:r>
            <a:rPr lang="pl-PL" sz="2800" dirty="0">
              <a:latin typeface="Palatino Linotype"/>
              <a:cs typeface="Palatino Linotype"/>
            </a:rPr>
            <a:t>20 % </a:t>
          </a:r>
          <a:r>
            <a:rPr lang="pl-PL" sz="1600" dirty="0">
              <a:latin typeface="Palatino Linotype"/>
              <a:cs typeface="Palatino Linotype"/>
            </a:rPr>
            <a:t>od przychodów uzyskiwanych w Polsce  przez nierezydentów</a:t>
          </a:r>
        </a:p>
      </dgm:t>
    </dgm:pt>
    <dgm:pt modelId="{96178846-F58F-4A9D-B328-7D1CD4F112C1}" type="parTrans" cxnId="{043AA990-E9A4-4D14-98F0-6EF821E08299}">
      <dgm:prSet/>
      <dgm:spPr/>
      <dgm:t>
        <a:bodyPr/>
        <a:lstStyle/>
        <a:p>
          <a:endParaRPr lang="pl-PL"/>
        </a:p>
      </dgm:t>
    </dgm:pt>
    <dgm:pt modelId="{9E0DA018-4DC3-4B9F-AEC3-F332F8BFB6BB}" type="sibTrans" cxnId="{043AA990-E9A4-4D14-98F0-6EF821E08299}">
      <dgm:prSet/>
      <dgm:spPr/>
      <dgm:t>
        <a:bodyPr/>
        <a:lstStyle/>
        <a:p>
          <a:endParaRPr lang="pl-PL"/>
        </a:p>
      </dgm:t>
    </dgm:pt>
    <dgm:pt modelId="{D6E6B035-6293-4624-AB36-68E718A01F0C}">
      <dgm:prSet phldrT="[Tekst]" custT="1"/>
      <dgm:spPr/>
      <dgm:t>
        <a:bodyPr/>
        <a:lstStyle/>
        <a:p>
          <a:r>
            <a:rPr lang="pl-PL" sz="3200" dirty="0">
              <a:latin typeface="Palatino Linotype"/>
              <a:cs typeface="Palatino Linotype"/>
            </a:rPr>
            <a:t>19 % podstawowa</a:t>
          </a:r>
        </a:p>
      </dgm:t>
    </dgm:pt>
    <dgm:pt modelId="{F484F876-32AB-4938-B328-B59576F5B527}" type="parTrans" cxnId="{2AC5F222-A83F-476D-9F6D-6B221875FEAE}">
      <dgm:prSet/>
      <dgm:spPr/>
      <dgm:t>
        <a:bodyPr/>
        <a:lstStyle/>
        <a:p>
          <a:endParaRPr lang="pl-PL"/>
        </a:p>
      </dgm:t>
    </dgm:pt>
    <dgm:pt modelId="{31E3D1E2-2E37-47F6-8632-59E012FA9425}" type="sibTrans" cxnId="{2AC5F222-A83F-476D-9F6D-6B221875FEAE}">
      <dgm:prSet/>
      <dgm:spPr/>
      <dgm:t>
        <a:bodyPr/>
        <a:lstStyle/>
        <a:p>
          <a:endParaRPr lang="pl-PL"/>
        </a:p>
      </dgm:t>
    </dgm:pt>
    <dgm:pt modelId="{B6B37A7E-9367-4DB1-94AE-CCEE1A5AA07D}">
      <dgm:prSet phldrT="[Tekst]" custT="1"/>
      <dgm:spPr/>
      <dgm:t>
        <a:bodyPr/>
        <a:lstStyle/>
        <a:p>
          <a:r>
            <a:rPr lang="pl-PL" sz="2400" b="1" dirty="0">
              <a:latin typeface="Palatino Linotype"/>
              <a:cs typeface="Palatino Linotype"/>
            </a:rPr>
            <a:t>10%</a:t>
          </a:r>
          <a:r>
            <a:rPr lang="pl-PL" sz="2400" dirty="0">
              <a:latin typeface="Palatino Linotype"/>
              <a:cs typeface="Palatino Linotype"/>
            </a:rPr>
            <a:t> </a:t>
          </a:r>
          <a:r>
            <a:rPr lang="pl-PL" sz="1400" dirty="0">
              <a:latin typeface="Palatino Linotype"/>
              <a:cs typeface="Palatino Linotype"/>
            </a:rPr>
            <a:t>stosowana do opłat uzyskiwanych na terytorium  RP przez zagraniczne przedsiębiorstwa żeglugi morskiej i powietrznej.</a:t>
          </a:r>
        </a:p>
      </dgm:t>
    </dgm:pt>
    <dgm:pt modelId="{6B7F8947-62BE-484B-B1DA-7D55B6687D25}" type="parTrans" cxnId="{E9A662DF-706F-47F2-8F12-CCD2DC125190}">
      <dgm:prSet/>
      <dgm:spPr/>
      <dgm:t>
        <a:bodyPr/>
        <a:lstStyle/>
        <a:p>
          <a:endParaRPr lang="pl-PL"/>
        </a:p>
      </dgm:t>
    </dgm:pt>
    <dgm:pt modelId="{C1D1F08E-3EF2-4053-967B-1F1AD4637E52}" type="sibTrans" cxnId="{E9A662DF-706F-47F2-8F12-CCD2DC125190}">
      <dgm:prSet/>
      <dgm:spPr/>
      <dgm:t>
        <a:bodyPr/>
        <a:lstStyle/>
        <a:p>
          <a:endParaRPr lang="pl-PL"/>
        </a:p>
      </dgm:t>
    </dgm:pt>
    <dgm:pt modelId="{9B2DBA14-5118-4840-AA91-B6FC0B0CFB2C}">
      <dgm:prSet phldrT="[Tekst]" custT="1"/>
      <dgm:spPr/>
      <dgm:t>
        <a:bodyPr/>
        <a:lstStyle/>
        <a:p>
          <a:r>
            <a:rPr lang="pl-PL" sz="2000" dirty="0">
              <a:latin typeface="Palatino Linotype"/>
              <a:cs typeface="Palatino Linotype"/>
            </a:rPr>
            <a:t>Stawki podatku dochodowego od osób prawnych</a:t>
          </a:r>
        </a:p>
      </dgm:t>
    </dgm:pt>
    <dgm:pt modelId="{79407D01-36EB-4577-BCE1-1190ECD59270}" type="parTrans" cxnId="{29EA0ACD-8B17-4445-82E2-641AFAEDD48F}">
      <dgm:prSet/>
      <dgm:spPr/>
      <dgm:t>
        <a:bodyPr/>
        <a:lstStyle/>
        <a:p>
          <a:endParaRPr lang="pl-PL"/>
        </a:p>
      </dgm:t>
    </dgm:pt>
    <dgm:pt modelId="{F4F4060E-A2CB-4F6F-8644-C5223CD6938F}" type="sibTrans" cxnId="{29EA0ACD-8B17-4445-82E2-641AFAEDD48F}">
      <dgm:prSet/>
      <dgm:spPr/>
      <dgm:t>
        <a:bodyPr/>
        <a:lstStyle/>
        <a:p>
          <a:endParaRPr lang="pl-PL"/>
        </a:p>
      </dgm:t>
    </dgm:pt>
    <dgm:pt modelId="{CA3B6175-D1D7-4EA0-B754-6A35374016FE}" type="pres">
      <dgm:prSet presAssocID="{12DC92EE-0D0D-474E-8CB0-7590AC65FA30}" presName="Name0" presStyleCnt="0">
        <dgm:presLayoutVars>
          <dgm:chMax val="4"/>
          <dgm:resizeHandles val="exact"/>
        </dgm:presLayoutVars>
      </dgm:prSet>
      <dgm:spPr/>
      <dgm:t>
        <a:bodyPr/>
        <a:lstStyle/>
        <a:p>
          <a:endParaRPr lang="pl-PL"/>
        </a:p>
      </dgm:t>
    </dgm:pt>
    <dgm:pt modelId="{47372863-1C22-4411-91AD-AD823DC6D3CE}" type="pres">
      <dgm:prSet presAssocID="{12DC92EE-0D0D-474E-8CB0-7590AC65FA30}" presName="ellipse" presStyleLbl="trBgShp" presStyleIdx="0" presStyleCnt="1" custScaleX="154263" custScaleY="103124" custLinFactNeighborX="1318" custLinFactNeighborY="8258"/>
      <dgm:spPr/>
    </dgm:pt>
    <dgm:pt modelId="{63E16DFA-1701-402B-AA8B-F9EA650FD94C}" type="pres">
      <dgm:prSet presAssocID="{12DC92EE-0D0D-474E-8CB0-7590AC65FA30}" presName="arrow1" presStyleLbl="fgShp" presStyleIdx="0" presStyleCnt="1" custLinFactNeighborX="2000" custLinFactNeighborY="33124"/>
      <dgm:spPr/>
    </dgm:pt>
    <dgm:pt modelId="{C4634B85-BD0B-4CD4-9967-10F65EB9EB6F}" type="pres">
      <dgm:prSet presAssocID="{12DC92EE-0D0D-474E-8CB0-7590AC65FA30}" presName="rectangle" presStyleLbl="revTx" presStyleIdx="0" presStyleCnt="1">
        <dgm:presLayoutVars>
          <dgm:bulletEnabled val="1"/>
        </dgm:presLayoutVars>
      </dgm:prSet>
      <dgm:spPr/>
      <dgm:t>
        <a:bodyPr/>
        <a:lstStyle/>
        <a:p>
          <a:endParaRPr lang="pl-PL"/>
        </a:p>
      </dgm:t>
    </dgm:pt>
    <dgm:pt modelId="{57B21C70-7F7E-4099-9D4C-33AD6145C2F6}" type="pres">
      <dgm:prSet presAssocID="{D6E6B035-6293-4624-AB36-68E718A01F0C}" presName="item1" presStyleLbl="node1" presStyleIdx="0" presStyleCnt="3" custScaleX="201333" custScaleY="122222" custLinFactNeighborX="1333" custLinFactNeighborY="-27245">
        <dgm:presLayoutVars>
          <dgm:bulletEnabled val="1"/>
        </dgm:presLayoutVars>
      </dgm:prSet>
      <dgm:spPr/>
      <dgm:t>
        <a:bodyPr/>
        <a:lstStyle/>
        <a:p>
          <a:endParaRPr lang="pl-PL"/>
        </a:p>
      </dgm:t>
    </dgm:pt>
    <dgm:pt modelId="{DA99485E-DE1E-4202-AAFB-45986E371181}" type="pres">
      <dgm:prSet presAssocID="{B6B37A7E-9367-4DB1-94AE-CCEE1A5AA07D}" presName="item2" presStyleLbl="node1" presStyleIdx="1" presStyleCnt="3" custScaleX="223452" custLinFactNeighborX="-31111" custLinFactNeighborY="-43334">
        <dgm:presLayoutVars>
          <dgm:bulletEnabled val="1"/>
        </dgm:presLayoutVars>
      </dgm:prSet>
      <dgm:spPr/>
      <dgm:t>
        <a:bodyPr/>
        <a:lstStyle/>
        <a:p>
          <a:endParaRPr lang="pl-PL"/>
        </a:p>
      </dgm:t>
    </dgm:pt>
    <dgm:pt modelId="{7DE8B0DE-A05D-4607-ACD9-B26C2803036A}" type="pres">
      <dgm:prSet presAssocID="{9B2DBA14-5118-4840-AA91-B6FC0B0CFB2C}" presName="item3" presStyleLbl="node1" presStyleIdx="2" presStyleCnt="3" custScaleX="228889" custLinFactNeighborX="64445" custLinFactNeighborY="-14711">
        <dgm:presLayoutVars>
          <dgm:bulletEnabled val="1"/>
        </dgm:presLayoutVars>
      </dgm:prSet>
      <dgm:spPr/>
      <dgm:t>
        <a:bodyPr/>
        <a:lstStyle/>
        <a:p>
          <a:endParaRPr lang="pl-PL"/>
        </a:p>
      </dgm:t>
    </dgm:pt>
    <dgm:pt modelId="{315A2792-F9E9-4074-BB1B-6E6D79E72455}" type="pres">
      <dgm:prSet presAssocID="{12DC92EE-0D0D-474E-8CB0-7590AC65FA30}" presName="funnel" presStyleLbl="trAlignAcc1" presStyleIdx="0" presStyleCnt="1" custScaleX="157142" custScaleY="116072" custLinFactNeighborX="-42153" custLinFactNeighborY="4911"/>
      <dgm:spPr/>
    </dgm:pt>
  </dgm:ptLst>
  <dgm:cxnLst>
    <dgm:cxn modelId="{516B10DE-3E7E-8B4D-9DFD-1C4DB387E50A}" type="presOf" srcId="{B6B37A7E-9367-4DB1-94AE-CCEE1A5AA07D}" destId="{57B21C70-7F7E-4099-9D4C-33AD6145C2F6}" srcOrd="0" destOrd="0" presId="urn:microsoft.com/office/officeart/2005/8/layout/funnel1"/>
    <dgm:cxn modelId="{4434690B-F353-634B-B9EC-E28A631430D0}" type="presOf" srcId="{9B2DBA14-5118-4840-AA91-B6FC0B0CFB2C}" destId="{C4634B85-BD0B-4CD4-9967-10F65EB9EB6F}" srcOrd="0" destOrd="0" presId="urn:microsoft.com/office/officeart/2005/8/layout/funnel1"/>
    <dgm:cxn modelId="{2AC5F222-A83F-476D-9F6D-6B221875FEAE}" srcId="{12DC92EE-0D0D-474E-8CB0-7590AC65FA30}" destId="{D6E6B035-6293-4624-AB36-68E718A01F0C}" srcOrd="1" destOrd="0" parTransId="{F484F876-32AB-4938-B328-B59576F5B527}" sibTransId="{31E3D1E2-2E37-47F6-8632-59E012FA9425}"/>
    <dgm:cxn modelId="{29EA0ACD-8B17-4445-82E2-641AFAEDD48F}" srcId="{12DC92EE-0D0D-474E-8CB0-7590AC65FA30}" destId="{9B2DBA14-5118-4840-AA91-B6FC0B0CFB2C}" srcOrd="3" destOrd="0" parTransId="{79407D01-36EB-4577-BCE1-1190ECD59270}" sibTransId="{F4F4060E-A2CB-4F6F-8644-C5223CD6938F}"/>
    <dgm:cxn modelId="{043AA990-E9A4-4D14-98F0-6EF821E08299}" srcId="{12DC92EE-0D0D-474E-8CB0-7590AC65FA30}" destId="{205B4314-FB11-49D5-B505-943EACCC180F}" srcOrd="0" destOrd="0" parTransId="{96178846-F58F-4A9D-B328-7D1CD4F112C1}" sibTransId="{9E0DA018-4DC3-4B9F-AEC3-F332F8BFB6BB}"/>
    <dgm:cxn modelId="{E9A662DF-706F-47F2-8F12-CCD2DC125190}" srcId="{12DC92EE-0D0D-474E-8CB0-7590AC65FA30}" destId="{B6B37A7E-9367-4DB1-94AE-CCEE1A5AA07D}" srcOrd="2" destOrd="0" parTransId="{6B7F8947-62BE-484B-B1DA-7D55B6687D25}" sibTransId="{C1D1F08E-3EF2-4053-967B-1F1AD4637E52}"/>
    <dgm:cxn modelId="{30D35786-EC98-FA4F-B202-186F5B96EB6C}" type="presOf" srcId="{D6E6B035-6293-4624-AB36-68E718A01F0C}" destId="{DA99485E-DE1E-4202-AAFB-45986E371181}" srcOrd="0" destOrd="0" presId="urn:microsoft.com/office/officeart/2005/8/layout/funnel1"/>
    <dgm:cxn modelId="{F2555BD0-A4A1-D74C-84C4-9BC7AAAE4BEE}" type="presOf" srcId="{12DC92EE-0D0D-474E-8CB0-7590AC65FA30}" destId="{CA3B6175-D1D7-4EA0-B754-6A35374016FE}" srcOrd="0" destOrd="0" presId="urn:microsoft.com/office/officeart/2005/8/layout/funnel1"/>
    <dgm:cxn modelId="{BAA73701-FF70-2E45-AAB3-7240A6062BF3}" type="presOf" srcId="{205B4314-FB11-49D5-B505-943EACCC180F}" destId="{7DE8B0DE-A05D-4607-ACD9-B26C2803036A}" srcOrd="0" destOrd="0" presId="urn:microsoft.com/office/officeart/2005/8/layout/funnel1"/>
    <dgm:cxn modelId="{BE4B3AD6-9CB0-204F-A271-B65DA90FCA2D}" type="presParOf" srcId="{CA3B6175-D1D7-4EA0-B754-6A35374016FE}" destId="{47372863-1C22-4411-91AD-AD823DC6D3CE}" srcOrd="0" destOrd="0" presId="urn:microsoft.com/office/officeart/2005/8/layout/funnel1"/>
    <dgm:cxn modelId="{EB203CD6-3A9E-1C4B-BDC5-8DB63652E64E}" type="presParOf" srcId="{CA3B6175-D1D7-4EA0-B754-6A35374016FE}" destId="{63E16DFA-1701-402B-AA8B-F9EA650FD94C}" srcOrd="1" destOrd="0" presId="urn:microsoft.com/office/officeart/2005/8/layout/funnel1"/>
    <dgm:cxn modelId="{8CCB4A51-F8CF-DC4B-A996-F3205BA5535F}" type="presParOf" srcId="{CA3B6175-D1D7-4EA0-B754-6A35374016FE}" destId="{C4634B85-BD0B-4CD4-9967-10F65EB9EB6F}" srcOrd="2" destOrd="0" presId="urn:microsoft.com/office/officeart/2005/8/layout/funnel1"/>
    <dgm:cxn modelId="{0F719177-A37F-4645-B475-2C8519D2ED1A}" type="presParOf" srcId="{CA3B6175-D1D7-4EA0-B754-6A35374016FE}" destId="{57B21C70-7F7E-4099-9D4C-33AD6145C2F6}" srcOrd="3" destOrd="0" presId="urn:microsoft.com/office/officeart/2005/8/layout/funnel1"/>
    <dgm:cxn modelId="{6E831364-8061-A544-B63D-E36DE788E660}" type="presParOf" srcId="{CA3B6175-D1D7-4EA0-B754-6A35374016FE}" destId="{DA99485E-DE1E-4202-AAFB-45986E371181}" srcOrd="4" destOrd="0" presId="urn:microsoft.com/office/officeart/2005/8/layout/funnel1"/>
    <dgm:cxn modelId="{D7D02569-04A7-5A40-8F6D-01E948B90F94}" type="presParOf" srcId="{CA3B6175-D1D7-4EA0-B754-6A35374016FE}" destId="{7DE8B0DE-A05D-4607-ACD9-B26C2803036A}" srcOrd="5" destOrd="0" presId="urn:microsoft.com/office/officeart/2005/8/layout/funnel1"/>
    <dgm:cxn modelId="{6CBACCD0-4133-6C48-B0F6-54251858A57C}" type="presParOf" srcId="{CA3B6175-D1D7-4EA0-B754-6A35374016FE}" destId="{315A2792-F9E9-4074-BB1B-6E6D79E72455}"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F61FB21-CF90-0C48-8691-A7C9045800B2}"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2CFE585B-2021-284F-8ECC-178DF074E010}">
      <dgm:prSet phldrT="[Text]" custT="1"/>
      <dgm:spPr/>
      <dgm:t>
        <a:bodyPr vert="vert270"/>
        <a:lstStyle/>
        <a:p>
          <a:pPr algn="ctr"/>
          <a:r>
            <a:rPr lang="pl-PL" sz="2000" dirty="0">
              <a:solidFill>
                <a:srgbClr val="000000"/>
              </a:solidFill>
              <a:latin typeface="Palatino Linotype"/>
              <a:ea typeface="ＭＳ Ｐゴシック" charset="0"/>
              <a:cs typeface="Palatino Linotype"/>
            </a:rPr>
            <a:t>W konstrukcji podatku rolnego ustawodawca przewidział </a:t>
          </a:r>
          <a:r>
            <a:rPr lang="pl-PL" sz="2000" b="1" dirty="0">
              <a:solidFill>
                <a:srgbClr val="000000"/>
              </a:solidFill>
              <a:latin typeface="Palatino Linotype"/>
              <a:ea typeface="ＭＳ Ｐゴシック" charset="0"/>
              <a:cs typeface="Palatino Linotype"/>
            </a:rPr>
            <a:t>szereg ulg podatkowych</a:t>
          </a:r>
          <a:endParaRPr lang="en-US" sz="2000" dirty="0">
            <a:solidFill>
              <a:srgbClr val="000000"/>
            </a:solidFill>
            <a:latin typeface="Palatino Linotype"/>
            <a:cs typeface="Palatino Linotype"/>
          </a:endParaRPr>
        </a:p>
      </dgm:t>
    </dgm:pt>
    <dgm:pt modelId="{B5F7B9D7-D19D-B044-A061-98E1B3E0E57D}" type="parTrans" cxnId="{E8B4426A-AD0C-B240-95B0-2DB3B121BC5C}">
      <dgm:prSet/>
      <dgm:spPr/>
      <dgm:t>
        <a:bodyPr/>
        <a:lstStyle/>
        <a:p>
          <a:endParaRPr lang="en-US"/>
        </a:p>
      </dgm:t>
    </dgm:pt>
    <dgm:pt modelId="{49F97DF3-D243-EA4D-9BAC-65CAC349717C}" type="sibTrans" cxnId="{E8B4426A-AD0C-B240-95B0-2DB3B121BC5C}">
      <dgm:prSet/>
      <dgm:spPr/>
      <dgm:t>
        <a:bodyPr/>
        <a:lstStyle/>
        <a:p>
          <a:endParaRPr lang="en-US"/>
        </a:p>
      </dgm:t>
    </dgm:pt>
    <dgm:pt modelId="{C8D0670E-C72B-4D4C-A173-E71979CC6D66}">
      <dgm:prSet phldrT="[Text]"/>
      <dgm:spPr/>
      <dgm:t>
        <a:bodyPr/>
        <a:lstStyle/>
        <a:p>
          <a:r>
            <a:rPr lang="pl-PL" dirty="0">
              <a:solidFill>
                <a:srgbClr val="000000"/>
              </a:solidFill>
              <a:latin typeface="Palatino Linotype"/>
              <a:cs typeface="Palatino Linotype"/>
            </a:rPr>
            <a:t>inwestycyjne (art. 13) </a:t>
          </a:r>
          <a:endParaRPr lang="en-US" dirty="0">
            <a:latin typeface="Palatino Linotype"/>
            <a:cs typeface="Palatino Linotype"/>
          </a:endParaRPr>
        </a:p>
      </dgm:t>
    </dgm:pt>
    <dgm:pt modelId="{C3B3BFD8-68E2-6649-8C68-FF0F6FF4AEAE}" type="parTrans" cxnId="{13E31BFC-3543-F845-A99E-CD5381C40B92}">
      <dgm:prSet/>
      <dgm:spPr/>
      <dgm:t>
        <a:bodyPr/>
        <a:lstStyle/>
        <a:p>
          <a:endParaRPr lang="en-US"/>
        </a:p>
      </dgm:t>
    </dgm:pt>
    <dgm:pt modelId="{5558AE44-B2EC-7F4A-8D91-A2F9BCB5F983}" type="sibTrans" cxnId="{13E31BFC-3543-F845-A99E-CD5381C40B92}">
      <dgm:prSet/>
      <dgm:spPr/>
      <dgm:t>
        <a:bodyPr/>
        <a:lstStyle/>
        <a:p>
          <a:endParaRPr lang="en-US"/>
        </a:p>
      </dgm:t>
    </dgm:pt>
    <dgm:pt modelId="{1CEB5A04-A14A-324C-BC1D-22F074DA6F1E}">
      <dgm:prSet phldrT="[Text]"/>
      <dgm:spPr/>
      <dgm:t>
        <a:bodyPr/>
        <a:lstStyle/>
        <a:p>
          <a:r>
            <a:rPr lang="pl-PL" dirty="0">
              <a:solidFill>
                <a:srgbClr val="000000"/>
              </a:solidFill>
              <a:latin typeface="Palatino Linotype"/>
              <a:cs typeface="Palatino Linotype"/>
            </a:rPr>
            <a:t>ulgi dla gruntów podgórskich i górskich (art. 13b)</a:t>
          </a:r>
          <a:endParaRPr lang="en-US" dirty="0">
            <a:latin typeface="Palatino Linotype"/>
            <a:cs typeface="Palatino Linotype"/>
          </a:endParaRPr>
        </a:p>
      </dgm:t>
    </dgm:pt>
    <dgm:pt modelId="{7CB4D187-DEB2-B946-AE6E-45A8C07A8A90}" type="parTrans" cxnId="{27891ED7-FAD9-5040-9413-AF14B1506E50}">
      <dgm:prSet/>
      <dgm:spPr/>
      <dgm:t>
        <a:bodyPr/>
        <a:lstStyle/>
        <a:p>
          <a:endParaRPr lang="en-US"/>
        </a:p>
      </dgm:t>
    </dgm:pt>
    <dgm:pt modelId="{10C747FA-3F7F-D543-9819-9CD5095FF8BA}" type="sibTrans" cxnId="{27891ED7-FAD9-5040-9413-AF14B1506E50}">
      <dgm:prSet/>
      <dgm:spPr/>
      <dgm:t>
        <a:bodyPr/>
        <a:lstStyle/>
        <a:p>
          <a:endParaRPr lang="en-US"/>
        </a:p>
      </dgm:t>
    </dgm:pt>
    <dgm:pt modelId="{275E6209-A7C4-CE46-9DC4-97B56BDECA39}">
      <dgm:prSet phldrT="[Text]"/>
      <dgm:spPr/>
      <dgm:t>
        <a:bodyPr/>
        <a:lstStyle/>
        <a:p>
          <a:r>
            <a:rPr lang="pl-PL" i="1" dirty="0">
              <a:solidFill>
                <a:srgbClr val="000000"/>
              </a:solidFill>
              <a:latin typeface="Palatino Linotype"/>
              <a:cs typeface="Palatino Linotype"/>
            </a:rPr>
            <a:t>ulgi „żołnierskie</a:t>
          </a:r>
          <a:r>
            <a:rPr lang="ja-JP" altLang="pl-PL" i="1" dirty="0">
              <a:solidFill>
                <a:srgbClr val="000000"/>
              </a:solidFill>
              <a:latin typeface="Palatino Linotype"/>
              <a:cs typeface="Palatino Linotype"/>
            </a:rPr>
            <a:t>”</a:t>
          </a:r>
          <a:r>
            <a:rPr lang="pl-PL" i="1" dirty="0">
              <a:solidFill>
                <a:srgbClr val="000000"/>
              </a:solidFill>
              <a:latin typeface="Palatino Linotype"/>
              <a:cs typeface="Palatino Linotype"/>
            </a:rPr>
            <a:t> (art. 13a) przestały już obowiązywać!</a:t>
          </a:r>
          <a:r>
            <a:rPr lang="pl-PL" dirty="0">
              <a:solidFill>
                <a:srgbClr val="000000"/>
              </a:solidFill>
              <a:latin typeface="Palatino Linotype"/>
              <a:cs typeface="Palatino Linotype"/>
            </a:rPr>
            <a:t>  </a:t>
          </a:r>
          <a:endParaRPr lang="en-US" dirty="0">
            <a:latin typeface="Palatino Linotype"/>
            <a:cs typeface="Palatino Linotype"/>
          </a:endParaRPr>
        </a:p>
      </dgm:t>
    </dgm:pt>
    <dgm:pt modelId="{18B3B123-A0D5-7040-8D36-6B7909F2AA20}" type="parTrans" cxnId="{45C708DF-D4B8-6147-8C04-BD1304085A7A}">
      <dgm:prSet/>
      <dgm:spPr/>
      <dgm:t>
        <a:bodyPr/>
        <a:lstStyle/>
        <a:p>
          <a:endParaRPr lang="en-US"/>
        </a:p>
      </dgm:t>
    </dgm:pt>
    <dgm:pt modelId="{339E3AA7-622C-FF41-9BE1-1BB1D0BD04F3}" type="sibTrans" cxnId="{45C708DF-D4B8-6147-8C04-BD1304085A7A}">
      <dgm:prSet/>
      <dgm:spPr/>
      <dgm:t>
        <a:bodyPr/>
        <a:lstStyle/>
        <a:p>
          <a:endParaRPr lang="en-US"/>
        </a:p>
      </dgm:t>
    </dgm:pt>
    <dgm:pt modelId="{91F5BAE9-9C0E-6949-B610-05A816F9F76B}">
      <dgm:prSet phldrT="[Text]"/>
      <dgm:spPr/>
      <dgm:t>
        <a:bodyPr/>
        <a:lstStyle/>
        <a:p>
          <a:r>
            <a:rPr lang="pl-PL" dirty="0">
              <a:solidFill>
                <a:srgbClr val="000000"/>
              </a:solidFill>
              <a:latin typeface="Palatino Linotype"/>
              <a:cs typeface="Palatino Linotype"/>
            </a:rPr>
            <a:t>ulgi z tytułu klęski żywiołowej (art. 13c) </a:t>
          </a:r>
          <a:endParaRPr lang="en-US" dirty="0">
            <a:latin typeface="Palatino Linotype"/>
            <a:cs typeface="Palatino Linotype"/>
          </a:endParaRPr>
        </a:p>
      </dgm:t>
    </dgm:pt>
    <dgm:pt modelId="{75024C99-3AF3-0B4F-986A-70CBED21A040}" type="parTrans" cxnId="{BEB11118-C8AF-354A-8B8E-E73ED5D14D2F}">
      <dgm:prSet/>
      <dgm:spPr/>
      <dgm:t>
        <a:bodyPr/>
        <a:lstStyle/>
        <a:p>
          <a:endParaRPr lang="en-US"/>
        </a:p>
      </dgm:t>
    </dgm:pt>
    <dgm:pt modelId="{593DBD58-494F-6041-8D88-19A7D32968E1}" type="sibTrans" cxnId="{BEB11118-C8AF-354A-8B8E-E73ED5D14D2F}">
      <dgm:prSet/>
      <dgm:spPr/>
      <dgm:t>
        <a:bodyPr/>
        <a:lstStyle/>
        <a:p>
          <a:endParaRPr lang="en-US"/>
        </a:p>
      </dgm:t>
    </dgm:pt>
    <dgm:pt modelId="{CCC77FC7-B802-5643-9734-5F9FCEBBD4F5}" type="pres">
      <dgm:prSet presAssocID="{4F61FB21-CF90-0C48-8691-A7C9045800B2}" presName="vert0" presStyleCnt="0">
        <dgm:presLayoutVars>
          <dgm:dir/>
          <dgm:animOne val="branch"/>
          <dgm:animLvl val="lvl"/>
        </dgm:presLayoutVars>
      </dgm:prSet>
      <dgm:spPr/>
      <dgm:t>
        <a:bodyPr/>
        <a:lstStyle/>
        <a:p>
          <a:endParaRPr lang="pl-PL"/>
        </a:p>
      </dgm:t>
    </dgm:pt>
    <dgm:pt modelId="{0755D1C0-B9BF-AB4A-ADCF-E7518BEBD06D}" type="pres">
      <dgm:prSet presAssocID="{2CFE585B-2021-284F-8ECC-178DF074E010}" presName="thickLine" presStyleLbl="alignNode1" presStyleIdx="0" presStyleCnt="1"/>
      <dgm:spPr/>
    </dgm:pt>
    <dgm:pt modelId="{679F31A5-A65D-7E44-BD53-29D08B1EF52D}" type="pres">
      <dgm:prSet presAssocID="{2CFE585B-2021-284F-8ECC-178DF074E010}" presName="horz1" presStyleCnt="0"/>
      <dgm:spPr/>
    </dgm:pt>
    <dgm:pt modelId="{4A9F5701-EA46-C640-8713-AE19BD76C596}" type="pres">
      <dgm:prSet presAssocID="{2CFE585B-2021-284F-8ECC-178DF074E010}" presName="tx1" presStyleLbl="revTx" presStyleIdx="0" presStyleCnt="5"/>
      <dgm:spPr/>
      <dgm:t>
        <a:bodyPr/>
        <a:lstStyle/>
        <a:p>
          <a:endParaRPr lang="pl-PL"/>
        </a:p>
      </dgm:t>
    </dgm:pt>
    <dgm:pt modelId="{1B70C7C5-EFEF-244D-9C56-21CEBD4A51A0}" type="pres">
      <dgm:prSet presAssocID="{2CFE585B-2021-284F-8ECC-178DF074E010}" presName="vert1" presStyleCnt="0"/>
      <dgm:spPr/>
    </dgm:pt>
    <dgm:pt modelId="{00A78A7A-2450-AE46-82E1-9A3837FF80C0}" type="pres">
      <dgm:prSet presAssocID="{C8D0670E-C72B-4D4C-A173-E71979CC6D66}" presName="vertSpace2a" presStyleCnt="0"/>
      <dgm:spPr/>
    </dgm:pt>
    <dgm:pt modelId="{2A1DA031-D054-1F43-8E5F-111781C70FE0}" type="pres">
      <dgm:prSet presAssocID="{C8D0670E-C72B-4D4C-A173-E71979CC6D66}" presName="horz2" presStyleCnt="0"/>
      <dgm:spPr/>
    </dgm:pt>
    <dgm:pt modelId="{376CE726-21AD-CD49-9EA1-1FF62D5AF646}" type="pres">
      <dgm:prSet presAssocID="{C8D0670E-C72B-4D4C-A173-E71979CC6D66}" presName="horzSpace2" presStyleCnt="0"/>
      <dgm:spPr/>
    </dgm:pt>
    <dgm:pt modelId="{922693AE-C433-BB4F-BF42-E0ABBBC86825}" type="pres">
      <dgm:prSet presAssocID="{C8D0670E-C72B-4D4C-A173-E71979CC6D66}" presName="tx2" presStyleLbl="revTx" presStyleIdx="1" presStyleCnt="5"/>
      <dgm:spPr/>
      <dgm:t>
        <a:bodyPr/>
        <a:lstStyle/>
        <a:p>
          <a:endParaRPr lang="pl-PL"/>
        </a:p>
      </dgm:t>
    </dgm:pt>
    <dgm:pt modelId="{DED99D59-E6C0-8C4A-B5BD-8CF8E6988CC5}" type="pres">
      <dgm:prSet presAssocID="{C8D0670E-C72B-4D4C-A173-E71979CC6D66}" presName="vert2" presStyleCnt="0"/>
      <dgm:spPr/>
    </dgm:pt>
    <dgm:pt modelId="{76496407-2177-9D48-9D3A-52D3E69B2FE2}" type="pres">
      <dgm:prSet presAssocID="{C8D0670E-C72B-4D4C-A173-E71979CC6D66}" presName="thinLine2b" presStyleLbl="callout" presStyleIdx="0" presStyleCnt="4"/>
      <dgm:spPr/>
    </dgm:pt>
    <dgm:pt modelId="{A089F997-81F7-5248-AFA3-71920E03ADEE}" type="pres">
      <dgm:prSet presAssocID="{C8D0670E-C72B-4D4C-A173-E71979CC6D66}" presName="vertSpace2b" presStyleCnt="0"/>
      <dgm:spPr/>
    </dgm:pt>
    <dgm:pt modelId="{1C3C45F6-B92F-8643-A68E-FFA2F520FCEB}" type="pres">
      <dgm:prSet presAssocID="{1CEB5A04-A14A-324C-BC1D-22F074DA6F1E}" presName="horz2" presStyleCnt="0"/>
      <dgm:spPr/>
    </dgm:pt>
    <dgm:pt modelId="{39DF1A10-77C8-EF42-A055-730C69501F6C}" type="pres">
      <dgm:prSet presAssocID="{1CEB5A04-A14A-324C-BC1D-22F074DA6F1E}" presName="horzSpace2" presStyleCnt="0"/>
      <dgm:spPr/>
    </dgm:pt>
    <dgm:pt modelId="{C4F52132-2C3E-5847-A5FF-DE0FAF897B9D}" type="pres">
      <dgm:prSet presAssocID="{1CEB5A04-A14A-324C-BC1D-22F074DA6F1E}" presName="tx2" presStyleLbl="revTx" presStyleIdx="2" presStyleCnt="5"/>
      <dgm:spPr/>
      <dgm:t>
        <a:bodyPr/>
        <a:lstStyle/>
        <a:p>
          <a:endParaRPr lang="pl-PL"/>
        </a:p>
      </dgm:t>
    </dgm:pt>
    <dgm:pt modelId="{EA1961CC-70D6-4747-AF16-5DB25CEA43FA}" type="pres">
      <dgm:prSet presAssocID="{1CEB5A04-A14A-324C-BC1D-22F074DA6F1E}" presName="vert2" presStyleCnt="0"/>
      <dgm:spPr/>
    </dgm:pt>
    <dgm:pt modelId="{696AF55B-FF89-6A41-A11C-485734A8EB8C}" type="pres">
      <dgm:prSet presAssocID="{1CEB5A04-A14A-324C-BC1D-22F074DA6F1E}" presName="thinLine2b" presStyleLbl="callout" presStyleIdx="1" presStyleCnt="4"/>
      <dgm:spPr/>
    </dgm:pt>
    <dgm:pt modelId="{119C0A4F-D0D1-434C-A816-09F3079B3609}" type="pres">
      <dgm:prSet presAssocID="{1CEB5A04-A14A-324C-BC1D-22F074DA6F1E}" presName="vertSpace2b" presStyleCnt="0"/>
      <dgm:spPr/>
    </dgm:pt>
    <dgm:pt modelId="{23B28815-C459-8847-BEEE-8F83A14F51DE}" type="pres">
      <dgm:prSet presAssocID="{275E6209-A7C4-CE46-9DC4-97B56BDECA39}" presName="horz2" presStyleCnt="0"/>
      <dgm:spPr/>
    </dgm:pt>
    <dgm:pt modelId="{586FC7AD-2279-1C4D-BECC-61651C9B03BD}" type="pres">
      <dgm:prSet presAssocID="{275E6209-A7C4-CE46-9DC4-97B56BDECA39}" presName="horzSpace2" presStyleCnt="0"/>
      <dgm:spPr/>
    </dgm:pt>
    <dgm:pt modelId="{F8F8AC54-6758-D64A-A076-5F077ACA6C57}" type="pres">
      <dgm:prSet presAssocID="{275E6209-A7C4-CE46-9DC4-97B56BDECA39}" presName="tx2" presStyleLbl="revTx" presStyleIdx="3" presStyleCnt="5"/>
      <dgm:spPr/>
      <dgm:t>
        <a:bodyPr/>
        <a:lstStyle/>
        <a:p>
          <a:endParaRPr lang="pl-PL"/>
        </a:p>
      </dgm:t>
    </dgm:pt>
    <dgm:pt modelId="{DE068E1B-3D2B-EC4E-8CB1-C6AB5DFEEE0D}" type="pres">
      <dgm:prSet presAssocID="{275E6209-A7C4-CE46-9DC4-97B56BDECA39}" presName="vert2" presStyleCnt="0"/>
      <dgm:spPr/>
    </dgm:pt>
    <dgm:pt modelId="{EECF9E7E-94C9-B049-92B7-87A0F0BCA885}" type="pres">
      <dgm:prSet presAssocID="{275E6209-A7C4-CE46-9DC4-97B56BDECA39}" presName="thinLine2b" presStyleLbl="callout" presStyleIdx="2" presStyleCnt="4"/>
      <dgm:spPr/>
    </dgm:pt>
    <dgm:pt modelId="{20E651AC-046D-8F40-9C43-6F6BE83B8000}" type="pres">
      <dgm:prSet presAssocID="{275E6209-A7C4-CE46-9DC4-97B56BDECA39}" presName="vertSpace2b" presStyleCnt="0"/>
      <dgm:spPr/>
    </dgm:pt>
    <dgm:pt modelId="{EE5F53EA-2EE4-1F48-83F5-897DE3F7E62A}" type="pres">
      <dgm:prSet presAssocID="{91F5BAE9-9C0E-6949-B610-05A816F9F76B}" presName="horz2" presStyleCnt="0"/>
      <dgm:spPr/>
    </dgm:pt>
    <dgm:pt modelId="{C8605A10-04F8-144D-8C1E-088AB0F3866F}" type="pres">
      <dgm:prSet presAssocID="{91F5BAE9-9C0E-6949-B610-05A816F9F76B}" presName="horzSpace2" presStyleCnt="0"/>
      <dgm:spPr/>
    </dgm:pt>
    <dgm:pt modelId="{FBB44C32-615B-CC4E-B681-794895B99DA1}" type="pres">
      <dgm:prSet presAssocID="{91F5BAE9-9C0E-6949-B610-05A816F9F76B}" presName="tx2" presStyleLbl="revTx" presStyleIdx="4" presStyleCnt="5"/>
      <dgm:spPr/>
      <dgm:t>
        <a:bodyPr/>
        <a:lstStyle/>
        <a:p>
          <a:endParaRPr lang="pl-PL"/>
        </a:p>
      </dgm:t>
    </dgm:pt>
    <dgm:pt modelId="{063313F7-9947-474F-B714-05C612DD23BA}" type="pres">
      <dgm:prSet presAssocID="{91F5BAE9-9C0E-6949-B610-05A816F9F76B}" presName="vert2" presStyleCnt="0"/>
      <dgm:spPr/>
    </dgm:pt>
    <dgm:pt modelId="{8F62FF54-FB4F-C549-8517-A1D59B9977F5}" type="pres">
      <dgm:prSet presAssocID="{91F5BAE9-9C0E-6949-B610-05A816F9F76B}" presName="thinLine2b" presStyleLbl="callout" presStyleIdx="3" presStyleCnt="4"/>
      <dgm:spPr/>
    </dgm:pt>
    <dgm:pt modelId="{17FF4F47-58C9-824C-912C-E8D61A1F7CEC}" type="pres">
      <dgm:prSet presAssocID="{91F5BAE9-9C0E-6949-B610-05A816F9F76B}" presName="vertSpace2b" presStyleCnt="0"/>
      <dgm:spPr/>
    </dgm:pt>
  </dgm:ptLst>
  <dgm:cxnLst>
    <dgm:cxn modelId="{0A8BBFD3-CC0C-F143-B48F-C43F5B593CEF}" type="presOf" srcId="{91F5BAE9-9C0E-6949-B610-05A816F9F76B}" destId="{FBB44C32-615B-CC4E-B681-794895B99DA1}" srcOrd="0" destOrd="0" presId="urn:microsoft.com/office/officeart/2008/layout/LinedList"/>
    <dgm:cxn modelId="{27891ED7-FAD9-5040-9413-AF14B1506E50}" srcId="{2CFE585B-2021-284F-8ECC-178DF074E010}" destId="{1CEB5A04-A14A-324C-BC1D-22F074DA6F1E}" srcOrd="1" destOrd="0" parTransId="{7CB4D187-DEB2-B946-AE6E-45A8C07A8A90}" sibTransId="{10C747FA-3F7F-D543-9819-9CD5095FF8BA}"/>
    <dgm:cxn modelId="{E54D1EEF-3174-F242-A4AD-0AF09F57F7A2}" type="presOf" srcId="{1CEB5A04-A14A-324C-BC1D-22F074DA6F1E}" destId="{C4F52132-2C3E-5847-A5FF-DE0FAF897B9D}" srcOrd="0" destOrd="0" presId="urn:microsoft.com/office/officeart/2008/layout/LinedList"/>
    <dgm:cxn modelId="{BEB11118-C8AF-354A-8B8E-E73ED5D14D2F}" srcId="{2CFE585B-2021-284F-8ECC-178DF074E010}" destId="{91F5BAE9-9C0E-6949-B610-05A816F9F76B}" srcOrd="3" destOrd="0" parTransId="{75024C99-3AF3-0B4F-986A-70CBED21A040}" sibTransId="{593DBD58-494F-6041-8D88-19A7D32968E1}"/>
    <dgm:cxn modelId="{88747123-A1E4-994A-A780-11DB852C4322}" type="presOf" srcId="{4F61FB21-CF90-0C48-8691-A7C9045800B2}" destId="{CCC77FC7-B802-5643-9734-5F9FCEBBD4F5}" srcOrd="0" destOrd="0" presId="urn:microsoft.com/office/officeart/2008/layout/LinedList"/>
    <dgm:cxn modelId="{13E31BFC-3543-F845-A99E-CD5381C40B92}" srcId="{2CFE585B-2021-284F-8ECC-178DF074E010}" destId="{C8D0670E-C72B-4D4C-A173-E71979CC6D66}" srcOrd="0" destOrd="0" parTransId="{C3B3BFD8-68E2-6649-8C68-FF0F6FF4AEAE}" sibTransId="{5558AE44-B2EC-7F4A-8D91-A2F9BCB5F983}"/>
    <dgm:cxn modelId="{E8B4426A-AD0C-B240-95B0-2DB3B121BC5C}" srcId="{4F61FB21-CF90-0C48-8691-A7C9045800B2}" destId="{2CFE585B-2021-284F-8ECC-178DF074E010}" srcOrd="0" destOrd="0" parTransId="{B5F7B9D7-D19D-B044-A061-98E1B3E0E57D}" sibTransId="{49F97DF3-D243-EA4D-9BAC-65CAC349717C}"/>
    <dgm:cxn modelId="{A1B6A5EA-33D1-3241-BFB8-C8D683A73E68}" type="presOf" srcId="{275E6209-A7C4-CE46-9DC4-97B56BDECA39}" destId="{F8F8AC54-6758-D64A-A076-5F077ACA6C57}" srcOrd="0" destOrd="0" presId="urn:microsoft.com/office/officeart/2008/layout/LinedList"/>
    <dgm:cxn modelId="{F28A9CCF-B102-2842-8F92-218DDE5A5EBC}" type="presOf" srcId="{C8D0670E-C72B-4D4C-A173-E71979CC6D66}" destId="{922693AE-C433-BB4F-BF42-E0ABBBC86825}" srcOrd="0" destOrd="0" presId="urn:microsoft.com/office/officeart/2008/layout/LinedList"/>
    <dgm:cxn modelId="{45C708DF-D4B8-6147-8C04-BD1304085A7A}" srcId="{2CFE585B-2021-284F-8ECC-178DF074E010}" destId="{275E6209-A7C4-CE46-9DC4-97B56BDECA39}" srcOrd="2" destOrd="0" parTransId="{18B3B123-A0D5-7040-8D36-6B7909F2AA20}" sibTransId="{339E3AA7-622C-FF41-9BE1-1BB1D0BD04F3}"/>
    <dgm:cxn modelId="{1B31D7A2-8E55-E944-9DF3-B7B6880032DF}" type="presOf" srcId="{2CFE585B-2021-284F-8ECC-178DF074E010}" destId="{4A9F5701-EA46-C640-8713-AE19BD76C596}" srcOrd="0" destOrd="0" presId="urn:microsoft.com/office/officeart/2008/layout/LinedList"/>
    <dgm:cxn modelId="{8E395045-BD20-CE45-8170-2ABF8B984A47}" type="presParOf" srcId="{CCC77FC7-B802-5643-9734-5F9FCEBBD4F5}" destId="{0755D1C0-B9BF-AB4A-ADCF-E7518BEBD06D}" srcOrd="0" destOrd="0" presId="urn:microsoft.com/office/officeart/2008/layout/LinedList"/>
    <dgm:cxn modelId="{CD11DBAC-1953-864F-9633-F655C7D9848E}" type="presParOf" srcId="{CCC77FC7-B802-5643-9734-5F9FCEBBD4F5}" destId="{679F31A5-A65D-7E44-BD53-29D08B1EF52D}" srcOrd="1" destOrd="0" presId="urn:microsoft.com/office/officeart/2008/layout/LinedList"/>
    <dgm:cxn modelId="{312ACEDE-50C2-1443-8115-E458CA305415}" type="presParOf" srcId="{679F31A5-A65D-7E44-BD53-29D08B1EF52D}" destId="{4A9F5701-EA46-C640-8713-AE19BD76C596}" srcOrd="0" destOrd="0" presId="urn:microsoft.com/office/officeart/2008/layout/LinedList"/>
    <dgm:cxn modelId="{5EFE48C2-DD75-3048-9FEB-E7E84C4EB71F}" type="presParOf" srcId="{679F31A5-A65D-7E44-BD53-29D08B1EF52D}" destId="{1B70C7C5-EFEF-244D-9C56-21CEBD4A51A0}" srcOrd="1" destOrd="0" presId="urn:microsoft.com/office/officeart/2008/layout/LinedList"/>
    <dgm:cxn modelId="{E427DDFC-AEC8-7C48-9C82-1E52047F085E}" type="presParOf" srcId="{1B70C7C5-EFEF-244D-9C56-21CEBD4A51A0}" destId="{00A78A7A-2450-AE46-82E1-9A3837FF80C0}" srcOrd="0" destOrd="0" presId="urn:microsoft.com/office/officeart/2008/layout/LinedList"/>
    <dgm:cxn modelId="{1C2BC6F5-6BE1-CE43-9E15-843F884D471C}" type="presParOf" srcId="{1B70C7C5-EFEF-244D-9C56-21CEBD4A51A0}" destId="{2A1DA031-D054-1F43-8E5F-111781C70FE0}" srcOrd="1" destOrd="0" presId="urn:microsoft.com/office/officeart/2008/layout/LinedList"/>
    <dgm:cxn modelId="{41D3B35A-67DC-604E-872D-A16F9E5D6C74}" type="presParOf" srcId="{2A1DA031-D054-1F43-8E5F-111781C70FE0}" destId="{376CE726-21AD-CD49-9EA1-1FF62D5AF646}" srcOrd="0" destOrd="0" presId="urn:microsoft.com/office/officeart/2008/layout/LinedList"/>
    <dgm:cxn modelId="{2A19267F-CB46-B246-995A-67D2DEE9C3AE}" type="presParOf" srcId="{2A1DA031-D054-1F43-8E5F-111781C70FE0}" destId="{922693AE-C433-BB4F-BF42-E0ABBBC86825}" srcOrd="1" destOrd="0" presId="urn:microsoft.com/office/officeart/2008/layout/LinedList"/>
    <dgm:cxn modelId="{BB4B2430-9F97-B546-A83F-53A33EBA748D}" type="presParOf" srcId="{2A1DA031-D054-1F43-8E5F-111781C70FE0}" destId="{DED99D59-E6C0-8C4A-B5BD-8CF8E6988CC5}" srcOrd="2" destOrd="0" presId="urn:microsoft.com/office/officeart/2008/layout/LinedList"/>
    <dgm:cxn modelId="{E8508584-93B4-6F42-981B-03002D4FA36C}" type="presParOf" srcId="{1B70C7C5-EFEF-244D-9C56-21CEBD4A51A0}" destId="{76496407-2177-9D48-9D3A-52D3E69B2FE2}" srcOrd="2" destOrd="0" presId="urn:microsoft.com/office/officeart/2008/layout/LinedList"/>
    <dgm:cxn modelId="{B0DF3A1D-5235-5C4E-98DB-EA2C85F2F12B}" type="presParOf" srcId="{1B70C7C5-EFEF-244D-9C56-21CEBD4A51A0}" destId="{A089F997-81F7-5248-AFA3-71920E03ADEE}" srcOrd="3" destOrd="0" presId="urn:microsoft.com/office/officeart/2008/layout/LinedList"/>
    <dgm:cxn modelId="{E142A055-96B9-3D46-938F-4ABDBDBA3167}" type="presParOf" srcId="{1B70C7C5-EFEF-244D-9C56-21CEBD4A51A0}" destId="{1C3C45F6-B92F-8643-A68E-FFA2F520FCEB}" srcOrd="4" destOrd="0" presId="urn:microsoft.com/office/officeart/2008/layout/LinedList"/>
    <dgm:cxn modelId="{ACCB8F78-AFA4-3D43-8E63-496D5F4CDA2D}" type="presParOf" srcId="{1C3C45F6-B92F-8643-A68E-FFA2F520FCEB}" destId="{39DF1A10-77C8-EF42-A055-730C69501F6C}" srcOrd="0" destOrd="0" presId="urn:microsoft.com/office/officeart/2008/layout/LinedList"/>
    <dgm:cxn modelId="{96AE31EA-4FFF-7B41-9160-102AC899AB65}" type="presParOf" srcId="{1C3C45F6-B92F-8643-A68E-FFA2F520FCEB}" destId="{C4F52132-2C3E-5847-A5FF-DE0FAF897B9D}" srcOrd="1" destOrd="0" presId="urn:microsoft.com/office/officeart/2008/layout/LinedList"/>
    <dgm:cxn modelId="{1CAE5477-B563-E14B-B85C-D41F2AE69F14}" type="presParOf" srcId="{1C3C45F6-B92F-8643-A68E-FFA2F520FCEB}" destId="{EA1961CC-70D6-4747-AF16-5DB25CEA43FA}" srcOrd="2" destOrd="0" presId="urn:microsoft.com/office/officeart/2008/layout/LinedList"/>
    <dgm:cxn modelId="{774AC8FD-71AE-8B47-A08C-6B5F7829DFC0}" type="presParOf" srcId="{1B70C7C5-EFEF-244D-9C56-21CEBD4A51A0}" destId="{696AF55B-FF89-6A41-A11C-485734A8EB8C}" srcOrd="5" destOrd="0" presId="urn:microsoft.com/office/officeart/2008/layout/LinedList"/>
    <dgm:cxn modelId="{F971D6A7-5CA7-2347-A7BA-4634708137BE}" type="presParOf" srcId="{1B70C7C5-EFEF-244D-9C56-21CEBD4A51A0}" destId="{119C0A4F-D0D1-434C-A816-09F3079B3609}" srcOrd="6" destOrd="0" presId="urn:microsoft.com/office/officeart/2008/layout/LinedList"/>
    <dgm:cxn modelId="{46E7484E-ECE4-C446-B3A8-1CBD875168A5}" type="presParOf" srcId="{1B70C7C5-EFEF-244D-9C56-21CEBD4A51A0}" destId="{23B28815-C459-8847-BEEE-8F83A14F51DE}" srcOrd="7" destOrd="0" presId="urn:microsoft.com/office/officeart/2008/layout/LinedList"/>
    <dgm:cxn modelId="{A2B98E35-046B-C94A-AB79-53158F096A7E}" type="presParOf" srcId="{23B28815-C459-8847-BEEE-8F83A14F51DE}" destId="{586FC7AD-2279-1C4D-BECC-61651C9B03BD}" srcOrd="0" destOrd="0" presId="urn:microsoft.com/office/officeart/2008/layout/LinedList"/>
    <dgm:cxn modelId="{2DFD5BF7-5890-424C-B292-F3FB87FE456E}" type="presParOf" srcId="{23B28815-C459-8847-BEEE-8F83A14F51DE}" destId="{F8F8AC54-6758-D64A-A076-5F077ACA6C57}" srcOrd="1" destOrd="0" presId="urn:microsoft.com/office/officeart/2008/layout/LinedList"/>
    <dgm:cxn modelId="{99D629B9-CE75-2D44-99DD-5F1D0B15016F}" type="presParOf" srcId="{23B28815-C459-8847-BEEE-8F83A14F51DE}" destId="{DE068E1B-3D2B-EC4E-8CB1-C6AB5DFEEE0D}" srcOrd="2" destOrd="0" presId="urn:microsoft.com/office/officeart/2008/layout/LinedList"/>
    <dgm:cxn modelId="{8DB8B694-063B-4347-BEE0-4E22C7D85E41}" type="presParOf" srcId="{1B70C7C5-EFEF-244D-9C56-21CEBD4A51A0}" destId="{EECF9E7E-94C9-B049-92B7-87A0F0BCA885}" srcOrd="8" destOrd="0" presId="urn:microsoft.com/office/officeart/2008/layout/LinedList"/>
    <dgm:cxn modelId="{DFFE3F95-08CD-6D44-BBF5-F0B1DB7FB15C}" type="presParOf" srcId="{1B70C7C5-EFEF-244D-9C56-21CEBD4A51A0}" destId="{20E651AC-046D-8F40-9C43-6F6BE83B8000}" srcOrd="9" destOrd="0" presId="urn:microsoft.com/office/officeart/2008/layout/LinedList"/>
    <dgm:cxn modelId="{1581DB51-69B5-E646-8221-C9EC6772F82A}" type="presParOf" srcId="{1B70C7C5-EFEF-244D-9C56-21CEBD4A51A0}" destId="{EE5F53EA-2EE4-1F48-83F5-897DE3F7E62A}" srcOrd="10" destOrd="0" presId="urn:microsoft.com/office/officeart/2008/layout/LinedList"/>
    <dgm:cxn modelId="{F8AB5A3A-9FFB-414B-8943-B16BEA490A0D}" type="presParOf" srcId="{EE5F53EA-2EE4-1F48-83F5-897DE3F7E62A}" destId="{C8605A10-04F8-144D-8C1E-088AB0F3866F}" srcOrd="0" destOrd="0" presId="urn:microsoft.com/office/officeart/2008/layout/LinedList"/>
    <dgm:cxn modelId="{9415741F-C634-4F4B-9089-9FD0114FB2B7}" type="presParOf" srcId="{EE5F53EA-2EE4-1F48-83F5-897DE3F7E62A}" destId="{FBB44C32-615B-CC4E-B681-794895B99DA1}" srcOrd="1" destOrd="0" presId="urn:microsoft.com/office/officeart/2008/layout/LinedList"/>
    <dgm:cxn modelId="{DF6F3760-3AB3-C64E-A876-D7B068F2C5AB}" type="presParOf" srcId="{EE5F53EA-2EE4-1F48-83F5-897DE3F7E62A}" destId="{063313F7-9947-474F-B714-05C612DD23BA}" srcOrd="2" destOrd="0" presId="urn:microsoft.com/office/officeart/2008/layout/LinedList"/>
    <dgm:cxn modelId="{66273B10-5982-B94B-B234-CD5DC8849136}" type="presParOf" srcId="{1B70C7C5-EFEF-244D-9C56-21CEBD4A51A0}" destId="{8F62FF54-FB4F-C549-8517-A1D59B9977F5}" srcOrd="11" destOrd="0" presId="urn:microsoft.com/office/officeart/2008/layout/LinedList"/>
    <dgm:cxn modelId="{45FB8A38-7E8B-5B45-97D0-A03D8C61C35C}" type="presParOf" srcId="{1B70C7C5-EFEF-244D-9C56-21CEBD4A51A0}" destId="{17FF4F47-58C9-824C-912C-E8D61A1F7CEC}"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B0C14E-8D4B-41A8-AF75-DEB3230432BC}" type="doc">
      <dgm:prSet loTypeId="urn:microsoft.com/office/officeart/2005/8/layout/vList5" loCatId="list" qsTypeId="urn:microsoft.com/office/officeart/2005/8/quickstyle/simple5" qsCatId="simple" csTypeId="urn:microsoft.com/office/officeart/2005/8/colors/colorful4" csCatId="colorful" phldr="1"/>
      <dgm:spPr/>
      <dgm:t>
        <a:bodyPr/>
        <a:lstStyle/>
        <a:p>
          <a:endParaRPr lang="pl-PL"/>
        </a:p>
      </dgm:t>
    </dgm:pt>
    <dgm:pt modelId="{85FB8431-5E86-467C-9711-6BAED349C24A}">
      <dgm:prSet phldrT="[Tekst]" custT="1"/>
      <dgm:spPr/>
      <dgm:t>
        <a:bodyPr/>
        <a:lstStyle/>
        <a:p>
          <a:r>
            <a:rPr lang="pl-PL" sz="3200" dirty="0"/>
            <a:t>Mały podatnik</a:t>
          </a:r>
        </a:p>
      </dgm:t>
    </dgm:pt>
    <dgm:pt modelId="{826A791A-7FC1-4BFE-87D0-FEE876A1ADDF}" type="parTrans" cxnId="{E25307B1-6022-4DAC-B429-504C366B4DAF}">
      <dgm:prSet/>
      <dgm:spPr/>
      <dgm:t>
        <a:bodyPr/>
        <a:lstStyle/>
        <a:p>
          <a:endParaRPr lang="pl-PL"/>
        </a:p>
      </dgm:t>
    </dgm:pt>
    <dgm:pt modelId="{4ED20481-A31B-4A3B-A1A0-2F9A84A27236}" type="sibTrans" cxnId="{E25307B1-6022-4DAC-B429-504C366B4DAF}">
      <dgm:prSet/>
      <dgm:spPr/>
      <dgm:t>
        <a:bodyPr/>
        <a:lstStyle/>
        <a:p>
          <a:endParaRPr lang="pl-PL"/>
        </a:p>
      </dgm:t>
    </dgm:pt>
    <dgm:pt modelId="{656217E1-B484-4A19-8A48-A4CD774AD7A0}" type="pres">
      <dgm:prSet presAssocID="{E0B0C14E-8D4B-41A8-AF75-DEB3230432BC}" presName="Name0" presStyleCnt="0">
        <dgm:presLayoutVars>
          <dgm:dir/>
          <dgm:animLvl val="lvl"/>
          <dgm:resizeHandles val="exact"/>
        </dgm:presLayoutVars>
      </dgm:prSet>
      <dgm:spPr/>
      <dgm:t>
        <a:bodyPr/>
        <a:lstStyle/>
        <a:p>
          <a:endParaRPr lang="pl-PL"/>
        </a:p>
      </dgm:t>
    </dgm:pt>
    <dgm:pt modelId="{EDFCEF1C-2348-4397-B591-B7318FD3F42F}" type="pres">
      <dgm:prSet presAssocID="{85FB8431-5E86-467C-9711-6BAED349C24A}" presName="linNode" presStyleCnt="0"/>
      <dgm:spPr/>
    </dgm:pt>
    <dgm:pt modelId="{0C87A04A-2F75-4DE4-996F-F2BF31D3C529}" type="pres">
      <dgm:prSet presAssocID="{85FB8431-5E86-467C-9711-6BAED349C24A}" presName="parentText" presStyleLbl="node1" presStyleIdx="0" presStyleCnt="1" custFlipVert="0" custScaleX="2000000" custScaleY="14332" custLinFactNeighborX="-1565" custLinFactNeighborY="-44132">
        <dgm:presLayoutVars>
          <dgm:chMax val="1"/>
          <dgm:bulletEnabled val="1"/>
        </dgm:presLayoutVars>
      </dgm:prSet>
      <dgm:spPr/>
      <dgm:t>
        <a:bodyPr/>
        <a:lstStyle/>
        <a:p>
          <a:endParaRPr lang="pl-PL"/>
        </a:p>
      </dgm:t>
    </dgm:pt>
  </dgm:ptLst>
  <dgm:cxnLst>
    <dgm:cxn modelId="{F99AF748-63E3-7745-AB8A-FAE0ECB5DA34}" type="presOf" srcId="{85FB8431-5E86-467C-9711-6BAED349C24A}" destId="{0C87A04A-2F75-4DE4-996F-F2BF31D3C529}" srcOrd="0" destOrd="0" presId="urn:microsoft.com/office/officeart/2005/8/layout/vList5"/>
    <dgm:cxn modelId="{E25307B1-6022-4DAC-B429-504C366B4DAF}" srcId="{E0B0C14E-8D4B-41A8-AF75-DEB3230432BC}" destId="{85FB8431-5E86-467C-9711-6BAED349C24A}" srcOrd="0" destOrd="0" parTransId="{826A791A-7FC1-4BFE-87D0-FEE876A1ADDF}" sibTransId="{4ED20481-A31B-4A3B-A1A0-2F9A84A27236}"/>
    <dgm:cxn modelId="{E50CE990-FE83-EB4A-AA3C-A228DF6341E0}" type="presOf" srcId="{E0B0C14E-8D4B-41A8-AF75-DEB3230432BC}" destId="{656217E1-B484-4A19-8A48-A4CD774AD7A0}" srcOrd="0" destOrd="0" presId="urn:microsoft.com/office/officeart/2005/8/layout/vList5"/>
    <dgm:cxn modelId="{7D20D003-4CF8-2B49-8F4B-0B00FE90ABB0}" type="presParOf" srcId="{656217E1-B484-4A19-8A48-A4CD774AD7A0}" destId="{EDFCEF1C-2348-4397-B591-B7318FD3F42F}" srcOrd="0" destOrd="0" presId="urn:microsoft.com/office/officeart/2005/8/layout/vList5"/>
    <dgm:cxn modelId="{E3299F52-B11A-CB4D-BEDD-6FC318F8346B}" type="presParOf" srcId="{EDFCEF1C-2348-4397-B591-B7318FD3F42F}" destId="{0C87A04A-2F75-4DE4-996F-F2BF31D3C52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B60D3C-06AF-4B2C-B8FB-673F317124B2}" type="doc">
      <dgm:prSet loTypeId="urn:microsoft.com/office/officeart/2005/8/layout/arrow1" loCatId="process" qsTypeId="urn:microsoft.com/office/officeart/2005/8/quickstyle/simple5" qsCatId="simple" csTypeId="urn:microsoft.com/office/officeart/2005/8/colors/colorful1" csCatId="colorful" phldr="1"/>
      <dgm:spPr/>
      <dgm:t>
        <a:bodyPr/>
        <a:lstStyle/>
        <a:p>
          <a:endParaRPr lang="pl-PL"/>
        </a:p>
      </dgm:t>
    </dgm:pt>
    <dgm:pt modelId="{BB98D429-7E66-4D2E-84F7-7C77104B03EB}">
      <dgm:prSet phldrT="[Tekst]" custT="1"/>
      <dgm:spPr/>
      <dgm:t>
        <a:bodyPr/>
        <a:lstStyle/>
        <a:p>
          <a:r>
            <a:rPr lang="pl-PL" sz="4000" dirty="0">
              <a:latin typeface="Palatino Linotype"/>
              <a:cs typeface="Palatino Linotype"/>
            </a:rPr>
            <a:t>Eksport towarów</a:t>
          </a:r>
        </a:p>
      </dgm:t>
    </dgm:pt>
    <dgm:pt modelId="{1A3E08AC-2364-4CDD-A8E0-8B1FC9F6C4DD}" type="parTrans" cxnId="{9D3AB1B9-7C99-4D92-AB6D-34E6CA047D90}">
      <dgm:prSet/>
      <dgm:spPr/>
      <dgm:t>
        <a:bodyPr/>
        <a:lstStyle/>
        <a:p>
          <a:endParaRPr lang="pl-PL"/>
        </a:p>
      </dgm:t>
    </dgm:pt>
    <dgm:pt modelId="{6F2B8B9A-FD0D-4369-90B7-43FCBE6FBC66}" type="sibTrans" cxnId="{9D3AB1B9-7C99-4D92-AB6D-34E6CA047D90}">
      <dgm:prSet/>
      <dgm:spPr/>
      <dgm:t>
        <a:bodyPr/>
        <a:lstStyle/>
        <a:p>
          <a:endParaRPr lang="pl-PL"/>
        </a:p>
      </dgm:t>
    </dgm:pt>
    <dgm:pt modelId="{63F6FE15-15AE-4D33-9F69-4F52FE147A99}">
      <dgm:prSet phldrT="[Tekst]"/>
      <dgm:spPr/>
      <dgm:t>
        <a:bodyPr/>
        <a:lstStyle/>
        <a:p>
          <a:r>
            <a:rPr lang="pl-PL" dirty="0">
              <a:latin typeface="Palatino Linotype"/>
              <a:cs typeface="Palatino Linotype"/>
            </a:rPr>
            <a:t>potwierdzony przez urząd  wywóz towarów z terytorium kraju poza terytorium Wspólnoty Europejskiej</a:t>
          </a:r>
        </a:p>
      </dgm:t>
    </dgm:pt>
    <dgm:pt modelId="{4EB82D12-1643-4CF8-9A40-89752ED75843}" type="parTrans" cxnId="{DAAAA6A9-D521-4E67-A496-814B6770632D}">
      <dgm:prSet/>
      <dgm:spPr/>
      <dgm:t>
        <a:bodyPr/>
        <a:lstStyle/>
        <a:p>
          <a:endParaRPr lang="pl-PL"/>
        </a:p>
      </dgm:t>
    </dgm:pt>
    <dgm:pt modelId="{AF5B1BBC-B2BC-43EF-910C-5975252BAD2D}" type="sibTrans" cxnId="{DAAAA6A9-D521-4E67-A496-814B6770632D}">
      <dgm:prSet/>
      <dgm:spPr/>
      <dgm:t>
        <a:bodyPr/>
        <a:lstStyle/>
        <a:p>
          <a:endParaRPr lang="pl-PL"/>
        </a:p>
      </dgm:t>
    </dgm:pt>
    <dgm:pt modelId="{37CA9C35-A782-4E4C-A50E-9EF08747DB4E}" type="pres">
      <dgm:prSet presAssocID="{F5B60D3C-06AF-4B2C-B8FB-673F317124B2}" presName="cycle" presStyleCnt="0">
        <dgm:presLayoutVars>
          <dgm:dir/>
          <dgm:resizeHandles val="exact"/>
        </dgm:presLayoutVars>
      </dgm:prSet>
      <dgm:spPr/>
      <dgm:t>
        <a:bodyPr/>
        <a:lstStyle/>
        <a:p>
          <a:endParaRPr lang="pl-PL"/>
        </a:p>
      </dgm:t>
    </dgm:pt>
    <dgm:pt modelId="{2ABA8DD3-204E-46A7-A65A-C937C4201245}" type="pres">
      <dgm:prSet presAssocID="{BB98D429-7E66-4D2E-84F7-7C77104B03EB}" presName="arrow" presStyleLbl="node1" presStyleIdx="0" presStyleCnt="2">
        <dgm:presLayoutVars>
          <dgm:bulletEnabled val="1"/>
        </dgm:presLayoutVars>
      </dgm:prSet>
      <dgm:spPr/>
      <dgm:t>
        <a:bodyPr/>
        <a:lstStyle/>
        <a:p>
          <a:endParaRPr lang="pl-PL"/>
        </a:p>
      </dgm:t>
    </dgm:pt>
    <dgm:pt modelId="{F0DAD940-C48B-4A34-A88D-0B544EE7C593}" type="pres">
      <dgm:prSet presAssocID="{63F6FE15-15AE-4D33-9F69-4F52FE147A99}" presName="arrow" presStyleLbl="node1" presStyleIdx="1" presStyleCnt="2" custRadScaleRad="107562" custRadScaleInc="-101">
        <dgm:presLayoutVars>
          <dgm:bulletEnabled val="1"/>
        </dgm:presLayoutVars>
      </dgm:prSet>
      <dgm:spPr/>
      <dgm:t>
        <a:bodyPr/>
        <a:lstStyle/>
        <a:p>
          <a:endParaRPr lang="pl-PL"/>
        </a:p>
      </dgm:t>
    </dgm:pt>
  </dgm:ptLst>
  <dgm:cxnLst>
    <dgm:cxn modelId="{BD5CA060-639E-8F4B-AEC7-C4EE80E16352}" type="presOf" srcId="{BB98D429-7E66-4D2E-84F7-7C77104B03EB}" destId="{2ABA8DD3-204E-46A7-A65A-C937C4201245}" srcOrd="0" destOrd="0" presId="urn:microsoft.com/office/officeart/2005/8/layout/arrow1"/>
    <dgm:cxn modelId="{A5248464-1F4A-E54C-8ED8-26DAD6C2B040}" type="presOf" srcId="{63F6FE15-15AE-4D33-9F69-4F52FE147A99}" destId="{F0DAD940-C48B-4A34-A88D-0B544EE7C593}" srcOrd="0" destOrd="0" presId="urn:microsoft.com/office/officeart/2005/8/layout/arrow1"/>
    <dgm:cxn modelId="{70F6F3F8-5403-3842-9116-9CF12724F7C3}" type="presOf" srcId="{F5B60D3C-06AF-4B2C-B8FB-673F317124B2}" destId="{37CA9C35-A782-4E4C-A50E-9EF08747DB4E}" srcOrd="0" destOrd="0" presId="urn:microsoft.com/office/officeart/2005/8/layout/arrow1"/>
    <dgm:cxn modelId="{9D3AB1B9-7C99-4D92-AB6D-34E6CA047D90}" srcId="{F5B60D3C-06AF-4B2C-B8FB-673F317124B2}" destId="{BB98D429-7E66-4D2E-84F7-7C77104B03EB}" srcOrd="0" destOrd="0" parTransId="{1A3E08AC-2364-4CDD-A8E0-8B1FC9F6C4DD}" sibTransId="{6F2B8B9A-FD0D-4369-90B7-43FCBE6FBC66}"/>
    <dgm:cxn modelId="{DAAAA6A9-D521-4E67-A496-814B6770632D}" srcId="{F5B60D3C-06AF-4B2C-B8FB-673F317124B2}" destId="{63F6FE15-15AE-4D33-9F69-4F52FE147A99}" srcOrd="1" destOrd="0" parTransId="{4EB82D12-1643-4CF8-9A40-89752ED75843}" sibTransId="{AF5B1BBC-B2BC-43EF-910C-5975252BAD2D}"/>
    <dgm:cxn modelId="{A59179D2-C7A2-E949-B370-2E427578A448}" type="presParOf" srcId="{37CA9C35-A782-4E4C-A50E-9EF08747DB4E}" destId="{2ABA8DD3-204E-46A7-A65A-C937C4201245}" srcOrd="0" destOrd="0" presId="urn:microsoft.com/office/officeart/2005/8/layout/arrow1"/>
    <dgm:cxn modelId="{DDC17C8E-6263-9144-92F8-EF91C45B28EF}" type="presParOf" srcId="{37CA9C35-A782-4E4C-A50E-9EF08747DB4E}" destId="{F0DAD940-C48B-4A34-A88D-0B544EE7C593}"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795468-E4BF-4001-BC21-9FB085A5951F}" type="doc">
      <dgm:prSet loTypeId="urn:microsoft.com/office/officeart/2005/8/layout/arrow5" loCatId="relationship" qsTypeId="urn:microsoft.com/office/officeart/2005/8/quickstyle/simple5" qsCatId="simple" csTypeId="urn:microsoft.com/office/officeart/2005/8/colors/colorful3" csCatId="colorful" phldr="1"/>
      <dgm:spPr/>
      <dgm:t>
        <a:bodyPr/>
        <a:lstStyle/>
        <a:p>
          <a:endParaRPr lang="pl-PL"/>
        </a:p>
      </dgm:t>
    </dgm:pt>
    <dgm:pt modelId="{2AA00FB8-B233-4CBC-832D-15091544B98F}">
      <dgm:prSet phldrT="[Tekst]" custT="1"/>
      <dgm:spPr/>
      <dgm:t>
        <a:bodyPr/>
        <a:lstStyle/>
        <a:p>
          <a:r>
            <a:rPr lang="pl-PL" sz="3600" i="0" dirty="0"/>
            <a:t>Import towarów</a:t>
          </a:r>
        </a:p>
      </dgm:t>
    </dgm:pt>
    <dgm:pt modelId="{53A1E48D-27C1-4ADB-9A5C-12EEE79C248F}" type="parTrans" cxnId="{8356393F-7876-4968-BB25-37CED09AC1FB}">
      <dgm:prSet/>
      <dgm:spPr/>
      <dgm:t>
        <a:bodyPr/>
        <a:lstStyle/>
        <a:p>
          <a:endParaRPr lang="pl-PL"/>
        </a:p>
      </dgm:t>
    </dgm:pt>
    <dgm:pt modelId="{57DB88CA-A33D-4EB3-B308-A67B0A3BB7BE}" type="sibTrans" cxnId="{8356393F-7876-4968-BB25-37CED09AC1FB}">
      <dgm:prSet/>
      <dgm:spPr/>
      <dgm:t>
        <a:bodyPr/>
        <a:lstStyle/>
        <a:p>
          <a:endParaRPr lang="pl-PL"/>
        </a:p>
      </dgm:t>
    </dgm:pt>
    <dgm:pt modelId="{2FFCB0B8-89B5-4DDD-B655-34456F3C7C98}">
      <dgm:prSet phldrT="[Tekst]"/>
      <dgm:spPr/>
      <dgm:t>
        <a:bodyPr/>
        <a:lstStyle/>
        <a:p>
          <a:r>
            <a:rPr lang="pl-PL" dirty="0"/>
            <a:t>przywóz towaru do Polski z terytorium państwa niewchodzącego w skład UE</a:t>
          </a:r>
        </a:p>
      </dgm:t>
    </dgm:pt>
    <dgm:pt modelId="{D0E33F8B-B51E-4E3A-91ED-57BA0CA8215F}" type="parTrans" cxnId="{E89CEA82-ABDC-42B1-A487-ABEA915439F7}">
      <dgm:prSet/>
      <dgm:spPr/>
      <dgm:t>
        <a:bodyPr/>
        <a:lstStyle/>
        <a:p>
          <a:endParaRPr lang="pl-PL"/>
        </a:p>
      </dgm:t>
    </dgm:pt>
    <dgm:pt modelId="{887463BF-9461-4968-AEC1-80B57E2AA141}" type="sibTrans" cxnId="{E89CEA82-ABDC-42B1-A487-ABEA915439F7}">
      <dgm:prSet/>
      <dgm:spPr/>
      <dgm:t>
        <a:bodyPr/>
        <a:lstStyle/>
        <a:p>
          <a:endParaRPr lang="pl-PL"/>
        </a:p>
      </dgm:t>
    </dgm:pt>
    <dgm:pt modelId="{13208143-AFFC-4C21-A7F5-A21AC5EBF0B4}" type="pres">
      <dgm:prSet presAssocID="{A8795468-E4BF-4001-BC21-9FB085A5951F}" presName="diagram" presStyleCnt="0">
        <dgm:presLayoutVars>
          <dgm:dir/>
          <dgm:resizeHandles val="exact"/>
        </dgm:presLayoutVars>
      </dgm:prSet>
      <dgm:spPr/>
      <dgm:t>
        <a:bodyPr/>
        <a:lstStyle/>
        <a:p>
          <a:endParaRPr lang="pl-PL"/>
        </a:p>
      </dgm:t>
    </dgm:pt>
    <dgm:pt modelId="{DB64720E-D136-4CBB-927D-D3F4A69800F2}" type="pres">
      <dgm:prSet presAssocID="{2AA00FB8-B233-4CBC-832D-15091544B98F}" presName="arrow" presStyleLbl="node1" presStyleIdx="0" presStyleCnt="2">
        <dgm:presLayoutVars>
          <dgm:bulletEnabled val="1"/>
        </dgm:presLayoutVars>
      </dgm:prSet>
      <dgm:spPr/>
      <dgm:t>
        <a:bodyPr/>
        <a:lstStyle/>
        <a:p>
          <a:endParaRPr lang="pl-PL"/>
        </a:p>
      </dgm:t>
    </dgm:pt>
    <dgm:pt modelId="{A766009E-9030-4BC5-AC45-97FBB637FD92}" type="pres">
      <dgm:prSet presAssocID="{2FFCB0B8-89B5-4DDD-B655-34456F3C7C98}" presName="arrow" presStyleLbl="node1" presStyleIdx="1" presStyleCnt="2">
        <dgm:presLayoutVars>
          <dgm:bulletEnabled val="1"/>
        </dgm:presLayoutVars>
      </dgm:prSet>
      <dgm:spPr/>
      <dgm:t>
        <a:bodyPr/>
        <a:lstStyle/>
        <a:p>
          <a:endParaRPr lang="pl-PL"/>
        </a:p>
      </dgm:t>
    </dgm:pt>
  </dgm:ptLst>
  <dgm:cxnLst>
    <dgm:cxn modelId="{F79F1429-8967-D34B-A94A-37330156EC10}" type="presOf" srcId="{2AA00FB8-B233-4CBC-832D-15091544B98F}" destId="{DB64720E-D136-4CBB-927D-D3F4A69800F2}" srcOrd="0" destOrd="0" presId="urn:microsoft.com/office/officeart/2005/8/layout/arrow5"/>
    <dgm:cxn modelId="{674D8DA6-2237-6043-A3CA-05A16CDF3F64}" type="presOf" srcId="{A8795468-E4BF-4001-BC21-9FB085A5951F}" destId="{13208143-AFFC-4C21-A7F5-A21AC5EBF0B4}" srcOrd="0" destOrd="0" presId="urn:microsoft.com/office/officeart/2005/8/layout/arrow5"/>
    <dgm:cxn modelId="{E89CEA82-ABDC-42B1-A487-ABEA915439F7}" srcId="{A8795468-E4BF-4001-BC21-9FB085A5951F}" destId="{2FFCB0B8-89B5-4DDD-B655-34456F3C7C98}" srcOrd="1" destOrd="0" parTransId="{D0E33F8B-B51E-4E3A-91ED-57BA0CA8215F}" sibTransId="{887463BF-9461-4968-AEC1-80B57E2AA141}"/>
    <dgm:cxn modelId="{8356393F-7876-4968-BB25-37CED09AC1FB}" srcId="{A8795468-E4BF-4001-BC21-9FB085A5951F}" destId="{2AA00FB8-B233-4CBC-832D-15091544B98F}" srcOrd="0" destOrd="0" parTransId="{53A1E48D-27C1-4ADB-9A5C-12EEE79C248F}" sibTransId="{57DB88CA-A33D-4EB3-B308-A67B0A3BB7BE}"/>
    <dgm:cxn modelId="{094AD399-C41E-3640-8874-04DE398B925E}" type="presOf" srcId="{2FFCB0B8-89B5-4DDD-B655-34456F3C7C98}" destId="{A766009E-9030-4BC5-AC45-97FBB637FD92}" srcOrd="0" destOrd="0" presId="urn:microsoft.com/office/officeart/2005/8/layout/arrow5"/>
    <dgm:cxn modelId="{A73FF322-40D4-734E-9F09-A87AD8F2CCA4}" type="presParOf" srcId="{13208143-AFFC-4C21-A7F5-A21AC5EBF0B4}" destId="{DB64720E-D136-4CBB-927D-D3F4A69800F2}" srcOrd="0" destOrd="0" presId="urn:microsoft.com/office/officeart/2005/8/layout/arrow5"/>
    <dgm:cxn modelId="{E6C8C4CB-9FDF-1149-B3E4-24D16C2E324A}" type="presParOf" srcId="{13208143-AFFC-4C21-A7F5-A21AC5EBF0B4}" destId="{A766009E-9030-4BC5-AC45-97FBB637FD92}"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2CD7B8-707E-4FE2-8C6C-9D8D7A518DD0}" type="doc">
      <dgm:prSet loTypeId="urn:microsoft.com/office/officeart/2005/8/layout/lProcess1" loCatId="process" qsTypeId="urn:microsoft.com/office/officeart/2005/8/quickstyle/simple5" qsCatId="simple" csTypeId="urn:microsoft.com/office/officeart/2005/8/colors/colorful4" csCatId="colorful" phldr="1"/>
      <dgm:spPr/>
      <dgm:t>
        <a:bodyPr/>
        <a:lstStyle/>
        <a:p>
          <a:endParaRPr lang="pl-PL"/>
        </a:p>
      </dgm:t>
    </dgm:pt>
    <dgm:pt modelId="{BE47F9C6-43C7-43EC-BCD5-D36C288EE34A}">
      <dgm:prSet phldrT="[Tekst]"/>
      <dgm:spPr/>
      <dgm:t>
        <a:bodyPr/>
        <a:lstStyle/>
        <a:p>
          <a:r>
            <a:rPr lang="pl-PL" dirty="0">
              <a:latin typeface="Palatino Linotype"/>
              <a:cs typeface="Palatino Linotype"/>
            </a:rPr>
            <a:t>swoisty „import” do Polski towarów od podatnika działającego w jednym z państw UE</a:t>
          </a:r>
        </a:p>
      </dgm:t>
    </dgm:pt>
    <dgm:pt modelId="{860EBBE2-541E-4EEA-8B54-BD3E3477BC83}" type="parTrans" cxnId="{63CB5689-3619-454B-80CF-C3CA51ACC606}">
      <dgm:prSet/>
      <dgm:spPr/>
      <dgm:t>
        <a:bodyPr/>
        <a:lstStyle/>
        <a:p>
          <a:endParaRPr lang="pl-PL"/>
        </a:p>
      </dgm:t>
    </dgm:pt>
    <dgm:pt modelId="{14BAF09E-2E12-462C-A134-CB85860FEF82}" type="sibTrans" cxnId="{63CB5689-3619-454B-80CF-C3CA51ACC606}">
      <dgm:prSet/>
      <dgm:spPr/>
      <dgm:t>
        <a:bodyPr/>
        <a:lstStyle/>
        <a:p>
          <a:endParaRPr lang="pl-PL"/>
        </a:p>
      </dgm:t>
    </dgm:pt>
    <dgm:pt modelId="{9402A849-50E3-41FF-8458-C3013031C7B5}">
      <dgm:prSet phldrT="[Tekst]" custT="1"/>
      <dgm:spPr/>
      <dgm:t>
        <a:bodyPr/>
        <a:lstStyle/>
        <a:p>
          <a:pPr algn="ctr"/>
          <a:r>
            <a:rPr lang="pl-PL" sz="1800" dirty="0" err="1">
              <a:latin typeface="Palatino Linotype"/>
              <a:cs typeface="Palatino Linotype"/>
            </a:rPr>
            <a:t>Wewnątrzwspólnotowemu</a:t>
          </a:r>
          <a:r>
            <a:rPr lang="pl-PL" sz="1800" dirty="0">
              <a:latin typeface="Palatino Linotype"/>
              <a:cs typeface="Palatino Linotype"/>
            </a:rPr>
            <a:t> nabyciu zawsze musi towarzyszyć </a:t>
          </a:r>
          <a:r>
            <a:rPr lang="pl-PL" sz="1800" dirty="0" err="1">
              <a:latin typeface="Palatino Linotype"/>
              <a:cs typeface="Palatino Linotype"/>
            </a:rPr>
            <a:t>wewnątrzwspólnotowa</a:t>
          </a:r>
          <a:r>
            <a:rPr lang="pl-PL" sz="1800" dirty="0">
              <a:latin typeface="Palatino Linotype"/>
              <a:cs typeface="Palatino Linotype"/>
            </a:rPr>
            <a:t> dostawa tegoż towaru-Polski nabywca jest podatnikiem w Polsce z tytułu nabycia towaru, natomiast wspólnotowy dostawca towaru jest podatnikiem w swoim państwie z tytułu dostawy towaru (0% lub zwolnienie z prawem zwrotu). </a:t>
          </a:r>
        </a:p>
      </dgm:t>
    </dgm:pt>
    <dgm:pt modelId="{3E91CED5-C4EE-4CE0-9E0B-D1C1CFCF3642}" type="parTrans" cxnId="{A152F248-5535-4E7D-8833-04ABD0A23A89}">
      <dgm:prSet/>
      <dgm:spPr/>
      <dgm:t>
        <a:bodyPr/>
        <a:lstStyle/>
        <a:p>
          <a:endParaRPr lang="pl-PL">
            <a:latin typeface="Palatino Linotype"/>
            <a:cs typeface="Palatino Linotype"/>
          </a:endParaRPr>
        </a:p>
      </dgm:t>
    </dgm:pt>
    <dgm:pt modelId="{D31239B2-A8D0-4C6C-9119-486740D9DBAB}" type="sibTrans" cxnId="{A152F248-5535-4E7D-8833-04ABD0A23A89}">
      <dgm:prSet/>
      <dgm:spPr/>
      <dgm:t>
        <a:bodyPr/>
        <a:lstStyle/>
        <a:p>
          <a:endParaRPr lang="pl-PL">
            <a:latin typeface="Palatino Linotype"/>
            <a:cs typeface="Palatino Linotype"/>
          </a:endParaRPr>
        </a:p>
      </dgm:t>
    </dgm:pt>
    <dgm:pt modelId="{FE6885DF-AF35-4E69-BF07-38E5D5CCE050}">
      <dgm:prSet phldrT="[Tekst]" custT="1"/>
      <dgm:spPr/>
      <dgm:t>
        <a:bodyPr/>
        <a:lstStyle/>
        <a:p>
          <a:pPr algn="ctr"/>
          <a:r>
            <a:rPr lang="pl-PL" sz="1800" b="1" dirty="0" err="1">
              <a:latin typeface="Palatino Linotype"/>
              <a:cs typeface="Palatino Linotype"/>
            </a:rPr>
            <a:t>Wewnątrzwspólnotowe</a:t>
          </a:r>
          <a:r>
            <a:rPr lang="pl-PL" sz="1800" b="1" dirty="0">
              <a:latin typeface="Palatino Linotype"/>
              <a:cs typeface="Palatino Linotype"/>
            </a:rPr>
            <a:t> nabycie następuje, gdy:</a:t>
          </a:r>
        </a:p>
        <a:p>
          <a:pPr algn="l"/>
          <a:r>
            <a:rPr lang="pl-PL" sz="1800" dirty="0">
              <a:latin typeface="Palatino Linotype"/>
              <a:cs typeface="Palatino Linotype"/>
            </a:rPr>
            <a:t>– podatnik polski nabywa prawo do dysponowania towarem jak właściciel, a nabywane towary mają służyć działalności gospodarczej podatnika; </a:t>
          </a:r>
        </a:p>
        <a:p>
          <a:pPr algn="l"/>
          <a:r>
            <a:rPr lang="pl-PL" sz="1800" dirty="0">
              <a:latin typeface="Palatino Linotype"/>
              <a:cs typeface="Palatino Linotype"/>
            </a:rPr>
            <a:t>– następuje przemieszczenie towaru pomiędzy państwami Wspólnoty.</a:t>
          </a:r>
        </a:p>
      </dgm:t>
    </dgm:pt>
    <dgm:pt modelId="{0B835280-3275-42E1-A623-340E287D5783}" type="parTrans" cxnId="{D5979D5C-B6C1-42FD-80FD-211ECB980394}">
      <dgm:prSet/>
      <dgm:spPr/>
      <dgm:t>
        <a:bodyPr/>
        <a:lstStyle/>
        <a:p>
          <a:endParaRPr lang="pl-PL"/>
        </a:p>
      </dgm:t>
    </dgm:pt>
    <dgm:pt modelId="{C1ADB6AA-0E86-4251-B411-3A0EB329A9FD}" type="sibTrans" cxnId="{D5979D5C-B6C1-42FD-80FD-211ECB980394}">
      <dgm:prSet/>
      <dgm:spPr/>
      <dgm:t>
        <a:bodyPr/>
        <a:lstStyle/>
        <a:p>
          <a:endParaRPr lang="pl-PL"/>
        </a:p>
      </dgm:t>
    </dgm:pt>
    <dgm:pt modelId="{FE47853A-5D37-4ED1-B044-AC7EE0BFD099}" type="pres">
      <dgm:prSet presAssocID="{662CD7B8-707E-4FE2-8C6C-9D8D7A518DD0}" presName="Name0" presStyleCnt="0">
        <dgm:presLayoutVars>
          <dgm:dir/>
          <dgm:animLvl val="lvl"/>
          <dgm:resizeHandles val="exact"/>
        </dgm:presLayoutVars>
      </dgm:prSet>
      <dgm:spPr/>
      <dgm:t>
        <a:bodyPr/>
        <a:lstStyle/>
        <a:p>
          <a:endParaRPr lang="pl-PL"/>
        </a:p>
      </dgm:t>
    </dgm:pt>
    <dgm:pt modelId="{512857D7-C107-4AC7-A625-941092372555}" type="pres">
      <dgm:prSet presAssocID="{BE47F9C6-43C7-43EC-BCD5-D36C288EE34A}" presName="vertFlow" presStyleCnt="0"/>
      <dgm:spPr/>
    </dgm:pt>
    <dgm:pt modelId="{6A5B1216-2677-4FB7-84E4-A93128AB01FE}" type="pres">
      <dgm:prSet presAssocID="{BE47F9C6-43C7-43EC-BCD5-D36C288EE34A}" presName="header" presStyleLbl="node1" presStyleIdx="0" presStyleCnt="1" custScaleX="227052" custScaleY="76240" custLinFactY="-100000" custLinFactNeighborX="-122" custLinFactNeighborY="-135163"/>
      <dgm:spPr/>
      <dgm:t>
        <a:bodyPr/>
        <a:lstStyle/>
        <a:p>
          <a:endParaRPr lang="pl-PL"/>
        </a:p>
      </dgm:t>
    </dgm:pt>
    <dgm:pt modelId="{7FED09BD-BE60-4048-BB3B-9918922B3E31}" type="pres">
      <dgm:prSet presAssocID="{3E91CED5-C4EE-4CE0-9E0B-D1C1CFCF3642}" presName="parTrans" presStyleLbl="sibTrans2D1" presStyleIdx="0" presStyleCnt="2"/>
      <dgm:spPr/>
      <dgm:t>
        <a:bodyPr/>
        <a:lstStyle/>
        <a:p>
          <a:endParaRPr lang="pl-PL"/>
        </a:p>
      </dgm:t>
    </dgm:pt>
    <dgm:pt modelId="{9A40FC0A-E4BB-4F99-88FE-ABBD52BEFEB5}" type="pres">
      <dgm:prSet presAssocID="{9402A849-50E3-41FF-8458-C3013031C7B5}" presName="child" presStyleLbl="alignAccFollowNode1" presStyleIdx="0" presStyleCnt="2" custScaleX="227016" custScaleY="173845" custLinFactY="-48869" custLinFactNeighborX="1945" custLinFactNeighborY="-100000">
        <dgm:presLayoutVars>
          <dgm:chMax val="0"/>
          <dgm:bulletEnabled val="1"/>
        </dgm:presLayoutVars>
      </dgm:prSet>
      <dgm:spPr/>
      <dgm:t>
        <a:bodyPr/>
        <a:lstStyle/>
        <a:p>
          <a:endParaRPr lang="pl-PL"/>
        </a:p>
      </dgm:t>
    </dgm:pt>
    <dgm:pt modelId="{99EBB269-CE29-4461-9C29-F2F8FEBDBF8C}" type="pres">
      <dgm:prSet presAssocID="{D31239B2-A8D0-4C6C-9119-486740D9DBAB}" presName="sibTrans" presStyleLbl="sibTrans2D1" presStyleIdx="1" presStyleCnt="2"/>
      <dgm:spPr/>
      <dgm:t>
        <a:bodyPr/>
        <a:lstStyle/>
        <a:p>
          <a:endParaRPr lang="pl-PL"/>
        </a:p>
      </dgm:t>
    </dgm:pt>
    <dgm:pt modelId="{743D1302-5566-4241-8811-2E2D1EC05CC8}" type="pres">
      <dgm:prSet presAssocID="{FE6885DF-AF35-4E69-BF07-38E5D5CCE050}" presName="child" presStyleLbl="alignAccFollowNode1" presStyleIdx="1" presStyleCnt="2" custScaleX="226957" custScaleY="218442" custLinFactY="-17394" custLinFactNeighborX="-170" custLinFactNeighborY="-100000">
        <dgm:presLayoutVars>
          <dgm:chMax val="0"/>
          <dgm:bulletEnabled val="1"/>
        </dgm:presLayoutVars>
      </dgm:prSet>
      <dgm:spPr/>
      <dgm:t>
        <a:bodyPr/>
        <a:lstStyle/>
        <a:p>
          <a:endParaRPr lang="pl-PL"/>
        </a:p>
      </dgm:t>
    </dgm:pt>
  </dgm:ptLst>
  <dgm:cxnLst>
    <dgm:cxn modelId="{D5979D5C-B6C1-42FD-80FD-211ECB980394}" srcId="{BE47F9C6-43C7-43EC-BCD5-D36C288EE34A}" destId="{FE6885DF-AF35-4E69-BF07-38E5D5CCE050}" srcOrd="1" destOrd="0" parTransId="{0B835280-3275-42E1-A623-340E287D5783}" sibTransId="{C1ADB6AA-0E86-4251-B411-3A0EB329A9FD}"/>
    <dgm:cxn modelId="{63CB5689-3619-454B-80CF-C3CA51ACC606}" srcId="{662CD7B8-707E-4FE2-8C6C-9D8D7A518DD0}" destId="{BE47F9C6-43C7-43EC-BCD5-D36C288EE34A}" srcOrd="0" destOrd="0" parTransId="{860EBBE2-541E-4EEA-8B54-BD3E3477BC83}" sibTransId="{14BAF09E-2E12-462C-A134-CB85860FEF82}"/>
    <dgm:cxn modelId="{6749718B-74F6-4C4C-B0B0-D5B711403728}" type="presOf" srcId="{3E91CED5-C4EE-4CE0-9E0B-D1C1CFCF3642}" destId="{7FED09BD-BE60-4048-BB3B-9918922B3E31}" srcOrd="0" destOrd="0" presId="urn:microsoft.com/office/officeart/2005/8/layout/lProcess1"/>
    <dgm:cxn modelId="{A152F248-5535-4E7D-8833-04ABD0A23A89}" srcId="{BE47F9C6-43C7-43EC-BCD5-D36C288EE34A}" destId="{9402A849-50E3-41FF-8458-C3013031C7B5}" srcOrd="0" destOrd="0" parTransId="{3E91CED5-C4EE-4CE0-9E0B-D1C1CFCF3642}" sibTransId="{D31239B2-A8D0-4C6C-9119-486740D9DBAB}"/>
    <dgm:cxn modelId="{770CBB9F-6293-6F45-BEE0-876967A59268}" type="presOf" srcId="{D31239B2-A8D0-4C6C-9119-486740D9DBAB}" destId="{99EBB269-CE29-4461-9C29-F2F8FEBDBF8C}" srcOrd="0" destOrd="0" presId="urn:microsoft.com/office/officeart/2005/8/layout/lProcess1"/>
    <dgm:cxn modelId="{3B352779-869A-1B4B-87EA-6150EEB1A20C}" type="presOf" srcId="{FE6885DF-AF35-4E69-BF07-38E5D5CCE050}" destId="{743D1302-5566-4241-8811-2E2D1EC05CC8}" srcOrd="0" destOrd="0" presId="urn:microsoft.com/office/officeart/2005/8/layout/lProcess1"/>
    <dgm:cxn modelId="{B5B93A10-A2A4-5B4A-821D-E2388A888325}" type="presOf" srcId="{662CD7B8-707E-4FE2-8C6C-9D8D7A518DD0}" destId="{FE47853A-5D37-4ED1-B044-AC7EE0BFD099}" srcOrd="0" destOrd="0" presId="urn:microsoft.com/office/officeart/2005/8/layout/lProcess1"/>
    <dgm:cxn modelId="{58B8586D-428E-7542-B1D0-F4611FA0BDDD}" type="presOf" srcId="{9402A849-50E3-41FF-8458-C3013031C7B5}" destId="{9A40FC0A-E4BB-4F99-88FE-ABBD52BEFEB5}" srcOrd="0" destOrd="0" presId="urn:microsoft.com/office/officeart/2005/8/layout/lProcess1"/>
    <dgm:cxn modelId="{735874FF-DADD-9346-9BE8-158C48CFA5D0}" type="presOf" srcId="{BE47F9C6-43C7-43EC-BCD5-D36C288EE34A}" destId="{6A5B1216-2677-4FB7-84E4-A93128AB01FE}" srcOrd="0" destOrd="0" presId="urn:microsoft.com/office/officeart/2005/8/layout/lProcess1"/>
    <dgm:cxn modelId="{DA25F70C-1490-CB44-8CAC-38101A763D9E}" type="presParOf" srcId="{FE47853A-5D37-4ED1-B044-AC7EE0BFD099}" destId="{512857D7-C107-4AC7-A625-941092372555}" srcOrd="0" destOrd="0" presId="urn:microsoft.com/office/officeart/2005/8/layout/lProcess1"/>
    <dgm:cxn modelId="{04A589A7-1F36-D240-B142-8462913168B8}" type="presParOf" srcId="{512857D7-C107-4AC7-A625-941092372555}" destId="{6A5B1216-2677-4FB7-84E4-A93128AB01FE}" srcOrd="0" destOrd="0" presId="urn:microsoft.com/office/officeart/2005/8/layout/lProcess1"/>
    <dgm:cxn modelId="{AF0205D2-631A-6843-A389-B2386E79F236}" type="presParOf" srcId="{512857D7-C107-4AC7-A625-941092372555}" destId="{7FED09BD-BE60-4048-BB3B-9918922B3E31}" srcOrd="1" destOrd="0" presId="urn:microsoft.com/office/officeart/2005/8/layout/lProcess1"/>
    <dgm:cxn modelId="{F8F1C969-CA74-9945-B6DD-E2CE38D24715}" type="presParOf" srcId="{512857D7-C107-4AC7-A625-941092372555}" destId="{9A40FC0A-E4BB-4F99-88FE-ABBD52BEFEB5}" srcOrd="2" destOrd="0" presId="urn:microsoft.com/office/officeart/2005/8/layout/lProcess1"/>
    <dgm:cxn modelId="{856D5DBA-16A5-5F49-B764-36A201F9576E}" type="presParOf" srcId="{512857D7-C107-4AC7-A625-941092372555}" destId="{99EBB269-CE29-4461-9C29-F2F8FEBDBF8C}" srcOrd="3" destOrd="0" presId="urn:microsoft.com/office/officeart/2005/8/layout/lProcess1"/>
    <dgm:cxn modelId="{4D912313-D172-7F49-9717-247084B94191}" type="presParOf" srcId="{512857D7-C107-4AC7-A625-941092372555}" destId="{743D1302-5566-4241-8811-2E2D1EC05CC8}"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7C659E-4F19-40A1-B9F9-1556FB7F9D64}" type="doc">
      <dgm:prSet loTypeId="urn:microsoft.com/office/officeart/2005/8/layout/arrow2" loCatId="process" qsTypeId="urn:microsoft.com/office/officeart/2005/8/quickstyle/simple5" qsCatId="simple" csTypeId="urn:microsoft.com/office/officeart/2005/8/colors/colorful3" csCatId="colorful" phldr="1"/>
      <dgm:spPr/>
      <dgm:t>
        <a:bodyPr/>
        <a:lstStyle/>
        <a:p>
          <a:endParaRPr lang="pl-PL"/>
        </a:p>
      </dgm:t>
    </dgm:pt>
    <dgm:pt modelId="{6BF9E643-7C39-4C52-93A0-5B657883C8EF}">
      <dgm:prSet phldrT="[Tekst]" custT="1"/>
      <dgm:spPr/>
      <dgm:t>
        <a:bodyPr/>
        <a:lstStyle/>
        <a:p>
          <a:pPr algn="ctr"/>
          <a:r>
            <a:rPr lang="pl-PL" sz="1800" dirty="0">
              <a:latin typeface="Palatino Linotype"/>
              <a:cs typeface="Palatino Linotype"/>
            </a:rPr>
            <a:t>Transakcja ta co do zasady musi odbywać się pomiędzy podatnikami VAT.</a:t>
          </a:r>
        </a:p>
      </dgm:t>
    </dgm:pt>
    <dgm:pt modelId="{D806971D-BBA0-4250-A34D-E9DD81686857}" type="parTrans" cxnId="{BA789708-F720-4398-8C1B-B36FA04D6A1D}">
      <dgm:prSet/>
      <dgm:spPr/>
      <dgm:t>
        <a:bodyPr/>
        <a:lstStyle/>
        <a:p>
          <a:endParaRPr lang="pl-PL"/>
        </a:p>
      </dgm:t>
    </dgm:pt>
    <dgm:pt modelId="{038AAE3C-88CB-450A-A38A-ED6ECA5370B8}" type="sibTrans" cxnId="{BA789708-F720-4398-8C1B-B36FA04D6A1D}">
      <dgm:prSet/>
      <dgm:spPr/>
      <dgm:t>
        <a:bodyPr/>
        <a:lstStyle/>
        <a:p>
          <a:endParaRPr lang="pl-PL"/>
        </a:p>
      </dgm:t>
    </dgm:pt>
    <dgm:pt modelId="{CA13E1B7-5CCA-4CBE-9AFA-24A05EE23919}">
      <dgm:prSet phldrT="[Tekst]" custT="1"/>
      <dgm:spPr/>
      <dgm:t>
        <a:bodyPr/>
        <a:lstStyle/>
        <a:p>
          <a:pPr algn="ctr"/>
          <a:endParaRPr lang="pl-PL" sz="1800" dirty="0">
            <a:latin typeface="Palatino Linotype"/>
            <a:cs typeface="Palatino Linotype"/>
          </a:endParaRPr>
        </a:p>
      </dgm:t>
    </dgm:pt>
    <dgm:pt modelId="{AEBA7B39-A289-4DE7-A8FA-79FBD394B82E}" type="parTrans" cxnId="{B402BE98-E268-40AC-8A66-5589FEBFC43A}">
      <dgm:prSet/>
      <dgm:spPr/>
      <dgm:t>
        <a:bodyPr/>
        <a:lstStyle/>
        <a:p>
          <a:endParaRPr lang="pl-PL"/>
        </a:p>
      </dgm:t>
    </dgm:pt>
    <dgm:pt modelId="{388CE8CA-B7C4-498D-A417-0B52FE305725}" type="sibTrans" cxnId="{B402BE98-E268-40AC-8A66-5589FEBFC43A}">
      <dgm:prSet/>
      <dgm:spPr/>
      <dgm:t>
        <a:bodyPr/>
        <a:lstStyle/>
        <a:p>
          <a:endParaRPr lang="pl-PL"/>
        </a:p>
      </dgm:t>
    </dgm:pt>
    <dgm:pt modelId="{18CE43CD-F48E-4D76-A9F7-0B4EC55C8358}">
      <dgm:prSet phldrT="[Tekst]" custT="1"/>
      <dgm:spPr/>
      <dgm:t>
        <a:bodyPr/>
        <a:lstStyle/>
        <a:p>
          <a:pPr algn="ctr"/>
          <a:endParaRPr lang="pl-PL" sz="1600" dirty="0">
            <a:latin typeface="Palatino Linotype"/>
            <a:cs typeface="Palatino Linotype"/>
          </a:endParaRPr>
        </a:p>
      </dgm:t>
    </dgm:pt>
    <dgm:pt modelId="{1BAED751-7DA1-47D9-AF3B-3079AAC93347}" type="parTrans" cxnId="{74B10979-852A-423C-8C61-248DB46FFA44}">
      <dgm:prSet/>
      <dgm:spPr/>
      <dgm:t>
        <a:bodyPr/>
        <a:lstStyle/>
        <a:p>
          <a:endParaRPr lang="pl-PL"/>
        </a:p>
      </dgm:t>
    </dgm:pt>
    <dgm:pt modelId="{BE738C24-2FAF-4DF6-A51A-B9205044A117}" type="sibTrans" cxnId="{74B10979-852A-423C-8C61-248DB46FFA44}">
      <dgm:prSet/>
      <dgm:spPr/>
      <dgm:t>
        <a:bodyPr/>
        <a:lstStyle/>
        <a:p>
          <a:endParaRPr lang="pl-PL"/>
        </a:p>
      </dgm:t>
    </dgm:pt>
    <dgm:pt modelId="{F3D8765D-3821-4371-9563-DC894E7F8DC2}" type="pres">
      <dgm:prSet presAssocID="{807C659E-4F19-40A1-B9F9-1556FB7F9D64}" presName="arrowDiagram" presStyleCnt="0">
        <dgm:presLayoutVars>
          <dgm:chMax val="5"/>
          <dgm:dir/>
          <dgm:resizeHandles val="exact"/>
        </dgm:presLayoutVars>
      </dgm:prSet>
      <dgm:spPr/>
      <dgm:t>
        <a:bodyPr/>
        <a:lstStyle/>
        <a:p>
          <a:endParaRPr lang="pl-PL"/>
        </a:p>
      </dgm:t>
    </dgm:pt>
    <dgm:pt modelId="{10139044-9FED-41AA-823E-12D492EA5BB2}" type="pres">
      <dgm:prSet presAssocID="{807C659E-4F19-40A1-B9F9-1556FB7F9D64}" presName="arrow" presStyleLbl="bgShp" presStyleIdx="0" presStyleCnt="1" custScaleY="100190" custLinFactNeighborX="2197" custLinFactNeighborY="1271"/>
      <dgm:spPr/>
    </dgm:pt>
    <dgm:pt modelId="{E8EB9753-97F1-476E-8AC0-8DDD546FE081}" type="pres">
      <dgm:prSet presAssocID="{807C659E-4F19-40A1-B9F9-1556FB7F9D64}" presName="arrowDiagram3" presStyleCnt="0"/>
      <dgm:spPr/>
    </dgm:pt>
    <dgm:pt modelId="{79A87D35-86AE-4069-8626-2369CC27129D}" type="pres">
      <dgm:prSet presAssocID="{6BF9E643-7C39-4C52-93A0-5B657883C8EF}" presName="bullet3a" presStyleLbl="node1" presStyleIdx="0" presStyleCnt="3" custLinFactX="100000" custLinFactY="-143087" custLinFactNeighborX="173800" custLinFactNeighborY="-200000"/>
      <dgm:spPr/>
    </dgm:pt>
    <dgm:pt modelId="{5277C688-A95A-429B-8190-086D43B47EA4}" type="pres">
      <dgm:prSet presAssocID="{6BF9E643-7C39-4C52-93A0-5B657883C8EF}" presName="textBox3a" presStyleLbl="revTx" presStyleIdx="0" presStyleCnt="3" custScaleX="77310" custScaleY="148781" custLinFactNeighborX="-1498" custLinFactNeighborY="-12680">
        <dgm:presLayoutVars>
          <dgm:bulletEnabled val="1"/>
        </dgm:presLayoutVars>
      </dgm:prSet>
      <dgm:spPr/>
      <dgm:t>
        <a:bodyPr/>
        <a:lstStyle/>
        <a:p>
          <a:endParaRPr lang="pl-PL"/>
        </a:p>
      </dgm:t>
    </dgm:pt>
    <dgm:pt modelId="{5DB7E9F2-53C9-4FF9-B055-B00721A1F913}" type="pres">
      <dgm:prSet presAssocID="{CA13E1B7-5CCA-4CBE-9AFA-24A05EE23919}" presName="bullet3b" presStyleLbl="node1" presStyleIdx="1" presStyleCnt="3" custLinFactX="600000" custLinFactY="262186" custLinFactNeighborX="645996" custLinFactNeighborY="300000"/>
      <dgm:spPr/>
    </dgm:pt>
    <dgm:pt modelId="{479C93E2-7276-49C3-8FF8-AAAE1DBB7F88}" type="pres">
      <dgm:prSet presAssocID="{CA13E1B7-5CCA-4CBE-9AFA-24A05EE23919}" presName="textBox3b" presStyleLbl="revTx" presStyleIdx="1" presStyleCnt="3" custScaleX="106396" custScaleY="145527" custLinFactNeighborX="30709" custLinFactNeighborY="-8569">
        <dgm:presLayoutVars>
          <dgm:bulletEnabled val="1"/>
        </dgm:presLayoutVars>
      </dgm:prSet>
      <dgm:spPr/>
      <dgm:t>
        <a:bodyPr/>
        <a:lstStyle/>
        <a:p>
          <a:endParaRPr lang="pl-PL"/>
        </a:p>
      </dgm:t>
    </dgm:pt>
    <dgm:pt modelId="{2B261E3C-EF80-4C26-81E3-FD22A3087E1D}" type="pres">
      <dgm:prSet presAssocID="{18CE43CD-F48E-4D76-A9F7-0B4EC55C8358}" presName="bullet3c" presStyleLbl="node1" presStyleIdx="2" presStyleCnt="3" custLinFactX="200000" custLinFactY="300000" custLinFactNeighborX="286005" custLinFactNeighborY="358676"/>
      <dgm:spPr/>
    </dgm:pt>
    <dgm:pt modelId="{D98447E5-2798-4078-9317-D33579ED8248}" type="pres">
      <dgm:prSet presAssocID="{18CE43CD-F48E-4D76-A9F7-0B4EC55C8358}" presName="textBox3c" presStyleLbl="revTx" presStyleIdx="2" presStyleCnt="3" custLinFactNeighborX="31559" custLinFactNeighborY="-8749">
        <dgm:presLayoutVars>
          <dgm:bulletEnabled val="1"/>
        </dgm:presLayoutVars>
      </dgm:prSet>
      <dgm:spPr/>
      <dgm:t>
        <a:bodyPr/>
        <a:lstStyle/>
        <a:p>
          <a:endParaRPr lang="pl-PL"/>
        </a:p>
      </dgm:t>
    </dgm:pt>
  </dgm:ptLst>
  <dgm:cxnLst>
    <dgm:cxn modelId="{E1FE6B2B-1A96-194E-8EAB-41F4C54736E2}" type="presOf" srcId="{807C659E-4F19-40A1-B9F9-1556FB7F9D64}" destId="{F3D8765D-3821-4371-9563-DC894E7F8DC2}" srcOrd="0" destOrd="0" presId="urn:microsoft.com/office/officeart/2005/8/layout/arrow2"/>
    <dgm:cxn modelId="{74B10979-852A-423C-8C61-248DB46FFA44}" srcId="{807C659E-4F19-40A1-B9F9-1556FB7F9D64}" destId="{18CE43CD-F48E-4D76-A9F7-0B4EC55C8358}" srcOrd="2" destOrd="0" parTransId="{1BAED751-7DA1-47D9-AF3B-3079AAC93347}" sibTransId="{BE738C24-2FAF-4DF6-A51A-B9205044A117}"/>
    <dgm:cxn modelId="{B402BE98-E268-40AC-8A66-5589FEBFC43A}" srcId="{807C659E-4F19-40A1-B9F9-1556FB7F9D64}" destId="{CA13E1B7-5CCA-4CBE-9AFA-24A05EE23919}" srcOrd="1" destOrd="0" parTransId="{AEBA7B39-A289-4DE7-A8FA-79FBD394B82E}" sibTransId="{388CE8CA-B7C4-498D-A417-0B52FE305725}"/>
    <dgm:cxn modelId="{E0EF58B7-BA8E-2142-96B6-1092CD16B096}" type="presOf" srcId="{CA13E1B7-5CCA-4CBE-9AFA-24A05EE23919}" destId="{479C93E2-7276-49C3-8FF8-AAAE1DBB7F88}" srcOrd="0" destOrd="0" presId="urn:microsoft.com/office/officeart/2005/8/layout/arrow2"/>
    <dgm:cxn modelId="{96488CF1-AC4C-8042-9909-4B65F425FF6B}" type="presOf" srcId="{18CE43CD-F48E-4D76-A9F7-0B4EC55C8358}" destId="{D98447E5-2798-4078-9317-D33579ED8248}" srcOrd="0" destOrd="0" presId="urn:microsoft.com/office/officeart/2005/8/layout/arrow2"/>
    <dgm:cxn modelId="{9BEADD46-527A-1C48-9ADB-B1DEA1E2A1C1}" type="presOf" srcId="{6BF9E643-7C39-4C52-93A0-5B657883C8EF}" destId="{5277C688-A95A-429B-8190-086D43B47EA4}" srcOrd="0" destOrd="0" presId="urn:microsoft.com/office/officeart/2005/8/layout/arrow2"/>
    <dgm:cxn modelId="{BA789708-F720-4398-8C1B-B36FA04D6A1D}" srcId="{807C659E-4F19-40A1-B9F9-1556FB7F9D64}" destId="{6BF9E643-7C39-4C52-93A0-5B657883C8EF}" srcOrd="0" destOrd="0" parTransId="{D806971D-BBA0-4250-A34D-E9DD81686857}" sibTransId="{038AAE3C-88CB-450A-A38A-ED6ECA5370B8}"/>
    <dgm:cxn modelId="{BECC502B-75B6-CE4B-893B-D6DC076F9C21}" type="presParOf" srcId="{F3D8765D-3821-4371-9563-DC894E7F8DC2}" destId="{10139044-9FED-41AA-823E-12D492EA5BB2}" srcOrd="0" destOrd="0" presId="urn:microsoft.com/office/officeart/2005/8/layout/arrow2"/>
    <dgm:cxn modelId="{C0BA6467-F2EF-994D-B4AA-D177465989F7}" type="presParOf" srcId="{F3D8765D-3821-4371-9563-DC894E7F8DC2}" destId="{E8EB9753-97F1-476E-8AC0-8DDD546FE081}" srcOrd="1" destOrd="0" presId="urn:microsoft.com/office/officeart/2005/8/layout/arrow2"/>
    <dgm:cxn modelId="{DDAEA5CB-1463-074A-9D4D-ED493EE8CDCE}" type="presParOf" srcId="{E8EB9753-97F1-476E-8AC0-8DDD546FE081}" destId="{79A87D35-86AE-4069-8626-2369CC27129D}" srcOrd="0" destOrd="0" presId="urn:microsoft.com/office/officeart/2005/8/layout/arrow2"/>
    <dgm:cxn modelId="{1346CE83-E9FD-814A-8E2E-897F351B8897}" type="presParOf" srcId="{E8EB9753-97F1-476E-8AC0-8DDD546FE081}" destId="{5277C688-A95A-429B-8190-086D43B47EA4}" srcOrd="1" destOrd="0" presId="urn:microsoft.com/office/officeart/2005/8/layout/arrow2"/>
    <dgm:cxn modelId="{27B7796F-DC09-F947-B166-FE9EDABB3B7D}" type="presParOf" srcId="{E8EB9753-97F1-476E-8AC0-8DDD546FE081}" destId="{5DB7E9F2-53C9-4FF9-B055-B00721A1F913}" srcOrd="2" destOrd="0" presId="urn:microsoft.com/office/officeart/2005/8/layout/arrow2"/>
    <dgm:cxn modelId="{041C4C96-CCDC-2A41-8F4A-9D1F53C42D35}" type="presParOf" srcId="{E8EB9753-97F1-476E-8AC0-8DDD546FE081}" destId="{479C93E2-7276-49C3-8FF8-AAAE1DBB7F88}" srcOrd="3" destOrd="0" presId="urn:microsoft.com/office/officeart/2005/8/layout/arrow2"/>
    <dgm:cxn modelId="{F7083E3F-F72D-4E4B-B6BD-70FD57A850D9}" type="presParOf" srcId="{E8EB9753-97F1-476E-8AC0-8DDD546FE081}" destId="{2B261E3C-EF80-4C26-81E3-FD22A3087E1D}" srcOrd="4" destOrd="0" presId="urn:microsoft.com/office/officeart/2005/8/layout/arrow2"/>
    <dgm:cxn modelId="{E70C2D6D-938F-CB41-A717-2B73B33611DA}" type="presParOf" srcId="{E8EB9753-97F1-476E-8AC0-8DDD546FE081}" destId="{D98447E5-2798-4078-9317-D33579ED8248}"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670726-C725-4304-A118-558B49E690F6}" type="doc">
      <dgm:prSet loTypeId="urn:microsoft.com/office/officeart/2005/8/layout/list1" loCatId="list" qsTypeId="urn:microsoft.com/office/officeart/2005/8/quickstyle/simple4" qsCatId="simple" csTypeId="urn:microsoft.com/office/officeart/2005/8/colors/colorful4" csCatId="colorful" phldr="1"/>
      <dgm:spPr/>
      <dgm:t>
        <a:bodyPr/>
        <a:lstStyle/>
        <a:p>
          <a:endParaRPr lang="pl-PL"/>
        </a:p>
      </dgm:t>
    </dgm:pt>
    <dgm:pt modelId="{9C252DF6-3473-4021-BF56-FBAF1E092BB3}">
      <dgm:prSet phldrT="[Tekst]" custT="1"/>
      <dgm:spPr/>
      <dgm:t>
        <a:bodyPr/>
        <a:lstStyle/>
        <a:p>
          <a:r>
            <a:rPr lang="pl-PL" sz="2400" dirty="0"/>
            <a:t>Stawka podstawowa &gt; 23 %</a:t>
          </a:r>
        </a:p>
      </dgm:t>
    </dgm:pt>
    <dgm:pt modelId="{C19C7EE9-BD82-412D-BC46-ED97B52FE5CB}" type="parTrans" cxnId="{F116FA17-A892-4306-9D5E-5BDCA3D51A39}">
      <dgm:prSet/>
      <dgm:spPr/>
      <dgm:t>
        <a:bodyPr/>
        <a:lstStyle/>
        <a:p>
          <a:endParaRPr lang="pl-PL"/>
        </a:p>
      </dgm:t>
    </dgm:pt>
    <dgm:pt modelId="{1CEF38D2-A00C-4FFD-A97A-642F4DCD3F83}" type="sibTrans" cxnId="{F116FA17-A892-4306-9D5E-5BDCA3D51A39}">
      <dgm:prSet/>
      <dgm:spPr/>
      <dgm:t>
        <a:bodyPr/>
        <a:lstStyle/>
        <a:p>
          <a:endParaRPr lang="pl-PL"/>
        </a:p>
      </dgm:t>
    </dgm:pt>
    <dgm:pt modelId="{9D408F3B-C8FE-4D33-8040-302046CB223F}">
      <dgm:prSet phldrT="[Tekst]" custT="1"/>
      <dgm:spPr/>
      <dgm:t>
        <a:bodyPr/>
        <a:lstStyle/>
        <a:p>
          <a:r>
            <a:rPr lang="pl-PL" sz="2400" dirty="0"/>
            <a:t>Stawki obniżone &gt; 8%, 5%, 4%, 0%</a:t>
          </a:r>
        </a:p>
      </dgm:t>
    </dgm:pt>
    <dgm:pt modelId="{CCFD99B5-FC86-4E1C-836E-4DA8ED6EAB6B}" type="sibTrans" cxnId="{9CBC66AB-ADE9-45E4-AAAD-FEA304F26832}">
      <dgm:prSet/>
      <dgm:spPr/>
      <dgm:t>
        <a:bodyPr/>
        <a:lstStyle/>
        <a:p>
          <a:endParaRPr lang="pl-PL"/>
        </a:p>
      </dgm:t>
    </dgm:pt>
    <dgm:pt modelId="{7AB89490-5957-4D0D-B7ED-826CE8D3E53D}" type="parTrans" cxnId="{9CBC66AB-ADE9-45E4-AAAD-FEA304F26832}">
      <dgm:prSet/>
      <dgm:spPr/>
      <dgm:t>
        <a:bodyPr/>
        <a:lstStyle/>
        <a:p>
          <a:endParaRPr lang="pl-PL"/>
        </a:p>
      </dgm:t>
    </dgm:pt>
    <dgm:pt modelId="{17FBCD4F-10A4-A34B-8673-36ED1297A590}" type="pres">
      <dgm:prSet presAssocID="{96670726-C725-4304-A118-558B49E690F6}" presName="linear" presStyleCnt="0">
        <dgm:presLayoutVars>
          <dgm:dir/>
          <dgm:animLvl val="lvl"/>
          <dgm:resizeHandles val="exact"/>
        </dgm:presLayoutVars>
      </dgm:prSet>
      <dgm:spPr/>
      <dgm:t>
        <a:bodyPr/>
        <a:lstStyle/>
        <a:p>
          <a:endParaRPr lang="pl-PL"/>
        </a:p>
      </dgm:t>
    </dgm:pt>
    <dgm:pt modelId="{25088E13-0D06-9E4C-BF81-23895AE3BA59}" type="pres">
      <dgm:prSet presAssocID="{9D408F3B-C8FE-4D33-8040-302046CB223F}" presName="parentLin" presStyleCnt="0"/>
      <dgm:spPr/>
    </dgm:pt>
    <dgm:pt modelId="{1C13B8C9-80DD-954F-ADD9-37E60669F1C5}" type="pres">
      <dgm:prSet presAssocID="{9D408F3B-C8FE-4D33-8040-302046CB223F}" presName="parentLeftMargin" presStyleLbl="node1" presStyleIdx="0" presStyleCnt="2"/>
      <dgm:spPr/>
      <dgm:t>
        <a:bodyPr/>
        <a:lstStyle/>
        <a:p>
          <a:endParaRPr lang="pl-PL"/>
        </a:p>
      </dgm:t>
    </dgm:pt>
    <dgm:pt modelId="{D3F514F8-27E9-6A41-A32C-15E2C21299B1}" type="pres">
      <dgm:prSet presAssocID="{9D408F3B-C8FE-4D33-8040-302046CB223F}" presName="parentText" presStyleLbl="node1" presStyleIdx="0" presStyleCnt="2" custScaleX="107881" custScaleY="76422">
        <dgm:presLayoutVars>
          <dgm:chMax val="0"/>
          <dgm:bulletEnabled val="1"/>
        </dgm:presLayoutVars>
      </dgm:prSet>
      <dgm:spPr/>
      <dgm:t>
        <a:bodyPr/>
        <a:lstStyle/>
        <a:p>
          <a:endParaRPr lang="pl-PL"/>
        </a:p>
      </dgm:t>
    </dgm:pt>
    <dgm:pt modelId="{AE00BDD7-1129-F845-99CF-BEB8AB24613F}" type="pres">
      <dgm:prSet presAssocID="{9D408F3B-C8FE-4D33-8040-302046CB223F}" presName="negativeSpace" presStyleCnt="0"/>
      <dgm:spPr/>
    </dgm:pt>
    <dgm:pt modelId="{7D587680-112A-8B4D-B2B2-27D2A71CA079}" type="pres">
      <dgm:prSet presAssocID="{9D408F3B-C8FE-4D33-8040-302046CB223F}" presName="childText" presStyleLbl="conFgAcc1" presStyleIdx="0" presStyleCnt="2">
        <dgm:presLayoutVars>
          <dgm:bulletEnabled val="1"/>
        </dgm:presLayoutVars>
      </dgm:prSet>
      <dgm:spPr/>
    </dgm:pt>
    <dgm:pt modelId="{1C347932-FAD7-0546-AEB5-D795C529AAEB}" type="pres">
      <dgm:prSet presAssocID="{CCFD99B5-FC86-4E1C-836E-4DA8ED6EAB6B}" presName="spaceBetweenRectangles" presStyleCnt="0"/>
      <dgm:spPr/>
    </dgm:pt>
    <dgm:pt modelId="{6E99D904-9C66-4B46-A968-2EB729276CCE}" type="pres">
      <dgm:prSet presAssocID="{9C252DF6-3473-4021-BF56-FBAF1E092BB3}" presName="parentLin" presStyleCnt="0"/>
      <dgm:spPr/>
    </dgm:pt>
    <dgm:pt modelId="{EE68FDD1-E3E9-A648-B744-0F9BEF52C372}" type="pres">
      <dgm:prSet presAssocID="{9C252DF6-3473-4021-BF56-FBAF1E092BB3}" presName="parentLeftMargin" presStyleLbl="node1" presStyleIdx="0" presStyleCnt="2"/>
      <dgm:spPr/>
      <dgm:t>
        <a:bodyPr/>
        <a:lstStyle/>
        <a:p>
          <a:endParaRPr lang="pl-PL"/>
        </a:p>
      </dgm:t>
    </dgm:pt>
    <dgm:pt modelId="{DC1711E8-0795-2B49-8973-FC7D70488382}" type="pres">
      <dgm:prSet presAssocID="{9C252DF6-3473-4021-BF56-FBAF1E092BB3}" presName="parentText" presStyleLbl="node1" presStyleIdx="1" presStyleCnt="2" custScaleX="105254" custScaleY="73144">
        <dgm:presLayoutVars>
          <dgm:chMax val="0"/>
          <dgm:bulletEnabled val="1"/>
        </dgm:presLayoutVars>
      </dgm:prSet>
      <dgm:spPr/>
      <dgm:t>
        <a:bodyPr/>
        <a:lstStyle/>
        <a:p>
          <a:endParaRPr lang="pl-PL"/>
        </a:p>
      </dgm:t>
    </dgm:pt>
    <dgm:pt modelId="{41C39A71-DDD3-3F4D-BA21-4534D3C49CCF}" type="pres">
      <dgm:prSet presAssocID="{9C252DF6-3473-4021-BF56-FBAF1E092BB3}" presName="negativeSpace" presStyleCnt="0"/>
      <dgm:spPr/>
    </dgm:pt>
    <dgm:pt modelId="{85EA4D6C-705C-324C-B2EE-9F9147D2F8C7}" type="pres">
      <dgm:prSet presAssocID="{9C252DF6-3473-4021-BF56-FBAF1E092BB3}" presName="childText" presStyleLbl="conFgAcc1" presStyleIdx="1" presStyleCnt="2">
        <dgm:presLayoutVars>
          <dgm:bulletEnabled val="1"/>
        </dgm:presLayoutVars>
      </dgm:prSet>
      <dgm:spPr/>
    </dgm:pt>
  </dgm:ptLst>
  <dgm:cxnLst>
    <dgm:cxn modelId="{F116FA17-A892-4306-9D5E-5BDCA3D51A39}" srcId="{96670726-C725-4304-A118-558B49E690F6}" destId="{9C252DF6-3473-4021-BF56-FBAF1E092BB3}" srcOrd="1" destOrd="0" parTransId="{C19C7EE9-BD82-412D-BC46-ED97B52FE5CB}" sibTransId="{1CEF38D2-A00C-4FFD-A97A-642F4DCD3F83}"/>
    <dgm:cxn modelId="{ECF96850-798C-4843-B96C-F0468BB4D89A}" type="presOf" srcId="{9D408F3B-C8FE-4D33-8040-302046CB223F}" destId="{1C13B8C9-80DD-954F-ADD9-37E60669F1C5}" srcOrd="0" destOrd="0" presId="urn:microsoft.com/office/officeart/2005/8/layout/list1"/>
    <dgm:cxn modelId="{9CBC66AB-ADE9-45E4-AAAD-FEA304F26832}" srcId="{96670726-C725-4304-A118-558B49E690F6}" destId="{9D408F3B-C8FE-4D33-8040-302046CB223F}" srcOrd="0" destOrd="0" parTransId="{7AB89490-5957-4D0D-B7ED-826CE8D3E53D}" sibTransId="{CCFD99B5-FC86-4E1C-836E-4DA8ED6EAB6B}"/>
    <dgm:cxn modelId="{98C1A3C8-0D48-854A-91B9-F52CB04986B3}" type="presOf" srcId="{9C252DF6-3473-4021-BF56-FBAF1E092BB3}" destId="{EE68FDD1-E3E9-A648-B744-0F9BEF52C372}" srcOrd="0" destOrd="0" presId="urn:microsoft.com/office/officeart/2005/8/layout/list1"/>
    <dgm:cxn modelId="{C14C17C8-BF33-8F41-AE1B-7EF64A027811}" type="presOf" srcId="{9C252DF6-3473-4021-BF56-FBAF1E092BB3}" destId="{DC1711E8-0795-2B49-8973-FC7D70488382}" srcOrd="1" destOrd="0" presId="urn:microsoft.com/office/officeart/2005/8/layout/list1"/>
    <dgm:cxn modelId="{B442FEA8-DB98-104E-B07E-1FAE670D85D5}" type="presOf" srcId="{9D408F3B-C8FE-4D33-8040-302046CB223F}" destId="{D3F514F8-27E9-6A41-A32C-15E2C21299B1}" srcOrd="1" destOrd="0" presId="urn:microsoft.com/office/officeart/2005/8/layout/list1"/>
    <dgm:cxn modelId="{9FE4FF09-1B83-F54C-898A-AB20856E58B3}" type="presOf" srcId="{96670726-C725-4304-A118-558B49E690F6}" destId="{17FBCD4F-10A4-A34B-8673-36ED1297A590}" srcOrd="0" destOrd="0" presId="urn:microsoft.com/office/officeart/2005/8/layout/list1"/>
    <dgm:cxn modelId="{01C20501-1133-214A-BFA6-14B69AD55328}" type="presParOf" srcId="{17FBCD4F-10A4-A34B-8673-36ED1297A590}" destId="{25088E13-0D06-9E4C-BF81-23895AE3BA59}" srcOrd="0" destOrd="0" presId="urn:microsoft.com/office/officeart/2005/8/layout/list1"/>
    <dgm:cxn modelId="{11600077-49F0-544F-990B-213388847263}" type="presParOf" srcId="{25088E13-0D06-9E4C-BF81-23895AE3BA59}" destId="{1C13B8C9-80DD-954F-ADD9-37E60669F1C5}" srcOrd="0" destOrd="0" presId="urn:microsoft.com/office/officeart/2005/8/layout/list1"/>
    <dgm:cxn modelId="{608C6EEC-83DB-4545-B3BB-93B7EC178367}" type="presParOf" srcId="{25088E13-0D06-9E4C-BF81-23895AE3BA59}" destId="{D3F514F8-27E9-6A41-A32C-15E2C21299B1}" srcOrd="1" destOrd="0" presId="urn:microsoft.com/office/officeart/2005/8/layout/list1"/>
    <dgm:cxn modelId="{7567144C-C0AC-6A40-9B36-EC39701EDF16}" type="presParOf" srcId="{17FBCD4F-10A4-A34B-8673-36ED1297A590}" destId="{AE00BDD7-1129-F845-99CF-BEB8AB24613F}" srcOrd="1" destOrd="0" presId="urn:microsoft.com/office/officeart/2005/8/layout/list1"/>
    <dgm:cxn modelId="{3EB4D623-9889-7046-9895-45D63F5B7C63}" type="presParOf" srcId="{17FBCD4F-10A4-A34B-8673-36ED1297A590}" destId="{7D587680-112A-8B4D-B2B2-27D2A71CA079}" srcOrd="2" destOrd="0" presId="urn:microsoft.com/office/officeart/2005/8/layout/list1"/>
    <dgm:cxn modelId="{AD35C02F-D99D-B34C-AB16-2A0B2B959A6E}" type="presParOf" srcId="{17FBCD4F-10A4-A34B-8673-36ED1297A590}" destId="{1C347932-FAD7-0546-AEB5-D795C529AAEB}" srcOrd="3" destOrd="0" presId="urn:microsoft.com/office/officeart/2005/8/layout/list1"/>
    <dgm:cxn modelId="{68853730-E768-4145-A2D7-D42D895F0FD5}" type="presParOf" srcId="{17FBCD4F-10A4-A34B-8673-36ED1297A590}" destId="{6E99D904-9C66-4B46-A968-2EB729276CCE}" srcOrd="4" destOrd="0" presId="urn:microsoft.com/office/officeart/2005/8/layout/list1"/>
    <dgm:cxn modelId="{7BA7FA89-2A25-1E4C-AEC4-C6FEA9F42541}" type="presParOf" srcId="{6E99D904-9C66-4B46-A968-2EB729276CCE}" destId="{EE68FDD1-E3E9-A648-B744-0F9BEF52C372}" srcOrd="0" destOrd="0" presId="urn:microsoft.com/office/officeart/2005/8/layout/list1"/>
    <dgm:cxn modelId="{51EE4D77-85A4-2548-91CA-243BCF4F27A3}" type="presParOf" srcId="{6E99D904-9C66-4B46-A968-2EB729276CCE}" destId="{DC1711E8-0795-2B49-8973-FC7D70488382}" srcOrd="1" destOrd="0" presId="urn:microsoft.com/office/officeart/2005/8/layout/list1"/>
    <dgm:cxn modelId="{BCC339A6-3761-FE44-B5E2-03DE4B99C17C}" type="presParOf" srcId="{17FBCD4F-10A4-A34B-8673-36ED1297A590}" destId="{41C39A71-DDD3-3F4D-BA21-4534D3C49CCF}" srcOrd="5" destOrd="0" presId="urn:microsoft.com/office/officeart/2005/8/layout/list1"/>
    <dgm:cxn modelId="{6E9EBC11-C09A-7540-8008-7E2652246D50}" type="presParOf" srcId="{17FBCD4F-10A4-A34B-8673-36ED1297A590}" destId="{85EA4D6C-705C-324C-B2EE-9F9147D2F8C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37D699-B783-4B51-ADB1-D1452D078E6D}" type="doc">
      <dgm:prSet loTypeId="urn:microsoft.com/office/officeart/2005/8/layout/cycle6" loCatId="cycle" qsTypeId="urn:microsoft.com/office/officeart/2005/8/quickstyle/simple5" qsCatId="simple" csTypeId="urn:microsoft.com/office/officeart/2005/8/colors/colorful1" csCatId="colorful" phldr="1"/>
      <dgm:spPr/>
      <dgm:t>
        <a:bodyPr/>
        <a:lstStyle/>
        <a:p>
          <a:endParaRPr lang="pl-PL"/>
        </a:p>
      </dgm:t>
    </dgm:pt>
    <dgm:pt modelId="{8B03091C-2933-4DE9-910F-914FCF21608B}">
      <dgm:prSet phldrT="[Tekst]" custT="1"/>
      <dgm:spPr/>
      <dgm:t>
        <a:bodyPr/>
        <a:lstStyle/>
        <a:p>
          <a:r>
            <a:rPr lang="pl-PL" sz="2400" dirty="0"/>
            <a:t>- </a:t>
          </a:r>
          <a:r>
            <a:rPr lang="pl-PL" sz="2400" b="1" dirty="0"/>
            <a:t>23%</a:t>
          </a:r>
          <a:r>
            <a:rPr lang="pl-PL" sz="2400" dirty="0"/>
            <a:t> - podstawowa</a:t>
          </a:r>
        </a:p>
      </dgm:t>
    </dgm:pt>
    <dgm:pt modelId="{86BFF95E-2BD2-4F05-86E7-0254EB29EC8F}" type="parTrans" cxnId="{6D96CAD6-96DF-4BDB-9C3D-CF49F3553429}">
      <dgm:prSet/>
      <dgm:spPr/>
      <dgm:t>
        <a:bodyPr/>
        <a:lstStyle/>
        <a:p>
          <a:endParaRPr lang="pl-PL"/>
        </a:p>
      </dgm:t>
    </dgm:pt>
    <dgm:pt modelId="{23D97699-33BE-4C7F-A02B-11DC96FD1A33}" type="sibTrans" cxnId="{6D96CAD6-96DF-4BDB-9C3D-CF49F3553429}">
      <dgm:prSet/>
      <dgm:spPr/>
      <dgm:t>
        <a:bodyPr/>
        <a:lstStyle/>
        <a:p>
          <a:endParaRPr lang="pl-PL"/>
        </a:p>
      </dgm:t>
    </dgm:pt>
    <dgm:pt modelId="{4A450D60-93FA-4B71-9CC6-05BD13F94141}">
      <dgm:prSet phldrT="[Tekst]" custT="1"/>
      <dgm:spPr/>
      <dgm:t>
        <a:bodyPr/>
        <a:lstStyle/>
        <a:p>
          <a:r>
            <a:rPr lang="pl-PL" sz="1400" b="1" dirty="0"/>
            <a:t>8% - </a:t>
          </a:r>
          <a:r>
            <a:rPr lang="pl-PL" sz="1400" b="0" dirty="0" smtClean="0"/>
            <a:t>towary i usługi </a:t>
          </a:r>
          <a:r>
            <a:rPr lang="pl-PL" sz="1400" b="0" dirty="0"/>
            <a:t>z zał. nr 3, np</a:t>
          </a:r>
          <a:r>
            <a:rPr lang="pl-PL" sz="1400" b="0" dirty="0" smtClean="0"/>
            <a:t>. </a:t>
          </a:r>
          <a:r>
            <a:rPr lang="pl-PL" sz="1400" dirty="0" smtClean="0"/>
            <a:t>budownictwo objęte społecznym programem mieszkaniowym, przetworzona</a:t>
          </a:r>
          <a:r>
            <a:rPr lang="pl-PL" sz="1400" b="0" dirty="0" smtClean="0"/>
            <a:t> </a:t>
          </a:r>
          <a:r>
            <a:rPr lang="pl-PL" sz="1400" b="0" dirty="0"/>
            <a:t>żywność, nawozy</a:t>
          </a:r>
          <a:r>
            <a:rPr lang="pl-PL" sz="1400" b="0" dirty="0" smtClean="0"/>
            <a:t>, </a:t>
          </a:r>
          <a:r>
            <a:rPr lang="pl-PL" sz="1400" b="0" dirty="0"/>
            <a:t>pieczywo świeże, </a:t>
          </a:r>
          <a:r>
            <a:rPr lang="pl-PL" sz="1400" b="0" dirty="0" smtClean="0"/>
            <a:t>sznurek </a:t>
          </a:r>
          <a:r>
            <a:rPr lang="pl-PL" sz="1400" b="0" dirty="0"/>
            <a:t>do maszyn rolniczych, soczewki </a:t>
          </a:r>
          <a:r>
            <a:rPr lang="pl-PL" sz="1400" b="0" dirty="0" smtClean="0"/>
            <a:t>kontaktowe, fryzjerstwo ….</a:t>
          </a:r>
          <a:endParaRPr lang="pl-PL" sz="1400" b="0" dirty="0"/>
        </a:p>
      </dgm:t>
    </dgm:pt>
    <dgm:pt modelId="{F90D8372-518D-43D8-95C1-4F940F4F7776}" type="parTrans" cxnId="{E0C6025F-8E0F-4A2F-B6C3-35E92D054322}">
      <dgm:prSet/>
      <dgm:spPr/>
      <dgm:t>
        <a:bodyPr/>
        <a:lstStyle/>
        <a:p>
          <a:endParaRPr lang="pl-PL"/>
        </a:p>
      </dgm:t>
    </dgm:pt>
    <dgm:pt modelId="{DCFA14D9-7369-4567-A17B-83F0E094EAC7}" type="sibTrans" cxnId="{E0C6025F-8E0F-4A2F-B6C3-35E92D054322}">
      <dgm:prSet/>
      <dgm:spPr/>
      <dgm:t>
        <a:bodyPr/>
        <a:lstStyle/>
        <a:p>
          <a:endParaRPr lang="pl-PL"/>
        </a:p>
      </dgm:t>
    </dgm:pt>
    <dgm:pt modelId="{BE2F8F2D-A9B4-487E-B7CA-810CDC9F6310}">
      <dgm:prSet phldrT="[Tekst]" custT="1"/>
      <dgm:spPr/>
      <dgm:t>
        <a:bodyPr/>
        <a:lstStyle/>
        <a:p>
          <a:r>
            <a:rPr lang="pl-PL" sz="1600" b="1" dirty="0"/>
            <a:t>4%</a:t>
          </a:r>
          <a:r>
            <a:rPr lang="pl-PL" sz="1600" dirty="0"/>
            <a:t> - zryczałtowany podatek od taksówkarzy (płaci wg niskiej stawki, ale nie ma prawa do odliczenia)</a:t>
          </a:r>
        </a:p>
      </dgm:t>
    </dgm:pt>
    <dgm:pt modelId="{E4EC3794-4D80-4DF3-BC90-BC5A2CEBA8D0}" type="sibTrans" cxnId="{49F8DB54-7B82-4754-9A52-71D4BC654708}">
      <dgm:prSet/>
      <dgm:spPr/>
      <dgm:t>
        <a:bodyPr/>
        <a:lstStyle/>
        <a:p>
          <a:endParaRPr lang="pl-PL"/>
        </a:p>
      </dgm:t>
    </dgm:pt>
    <dgm:pt modelId="{600314C7-284F-4F51-9813-F65E8BEA01CB}" type="parTrans" cxnId="{49F8DB54-7B82-4754-9A52-71D4BC654708}">
      <dgm:prSet/>
      <dgm:spPr/>
      <dgm:t>
        <a:bodyPr/>
        <a:lstStyle/>
        <a:p>
          <a:endParaRPr lang="pl-PL"/>
        </a:p>
      </dgm:t>
    </dgm:pt>
    <dgm:pt modelId="{17020F06-6826-41D3-A944-5979D8434C7A}">
      <dgm:prSet phldrT="[Tekst]" custT="1"/>
      <dgm:spPr/>
      <dgm:t>
        <a:bodyPr/>
        <a:lstStyle/>
        <a:p>
          <a:r>
            <a:rPr lang="pl-PL" sz="1800" b="1" dirty="0"/>
            <a:t>0%</a:t>
          </a:r>
          <a:r>
            <a:rPr lang="pl-PL" sz="1800" dirty="0"/>
            <a:t> - np. eksport towarów i </a:t>
          </a:r>
          <a:r>
            <a:rPr lang="pl-PL" sz="1800" dirty="0" err="1"/>
            <a:t>wewnątrzwspólnotowa</a:t>
          </a:r>
          <a:r>
            <a:rPr lang="pl-PL" sz="1800" dirty="0"/>
            <a:t> dostawa towarów. </a:t>
          </a:r>
        </a:p>
      </dgm:t>
    </dgm:pt>
    <dgm:pt modelId="{F05B309A-17CE-4DB3-97FE-71510BEFEE28}" type="sibTrans" cxnId="{331893CF-692B-4B59-B68B-A342B0CACA2B}">
      <dgm:prSet/>
      <dgm:spPr/>
      <dgm:t>
        <a:bodyPr/>
        <a:lstStyle/>
        <a:p>
          <a:endParaRPr lang="pl-PL"/>
        </a:p>
      </dgm:t>
    </dgm:pt>
    <dgm:pt modelId="{DCE6DE0E-6E5E-41C1-8B2E-2221191D2801}" type="parTrans" cxnId="{331893CF-692B-4B59-B68B-A342B0CACA2B}">
      <dgm:prSet/>
      <dgm:spPr/>
      <dgm:t>
        <a:bodyPr/>
        <a:lstStyle/>
        <a:p>
          <a:endParaRPr lang="pl-PL"/>
        </a:p>
      </dgm:t>
    </dgm:pt>
    <dgm:pt modelId="{1D443DB1-403C-45E4-A978-6576E829AE38}">
      <dgm:prSet phldrT="[Tekst]" custT="1"/>
      <dgm:spPr/>
      <dgm:t>
        <a:bodyPr/>
        <a:lstStyle/>
        <a:p>
          <a:r>
            <a:rPr lang="pl-PL" sz="1600" b="1" dirty="0"/>
            <a:t>5% - </a:t>
          </a:r>
          <a:r>
            <a:rPr lang="pl-PL" sz="1600" b="0" dirty="0"/>
            <a:t>towary z załącznika nr 10 klasyfikowane wg PKWiU, np. ryby, mięso, </a:t>
          </a:r>
          <a:r>
            <a:rPr lang="pl-PL" sz="1600" b="0" dirty="0" smtClean="0"/>
            <a:t> </a:t>
          </a:r>
          <a:r>
            <a:rPr lang="pl-PL" sz="1600" b="0" dirty="0"/>
            <a:t>owoce i warzywa.</a:t>
          </a:r>
        </a:p>
      </dgm:t>
    </dgm:pt>
    <dgm:pt modelId="{B076A882-336D-4E57-BF56-18181D42A164}" type="sibTrans" cxnId="{5861B427-ED3D-4B81-BE8D-719B38A4A0CA}">
      <dgm:prSet/>
      <dgm:spPr/>
      <dgm:t>
        <a:bodyPr/>
        <a:lstStyle/>
        <a:p>
          <a:endParaRPr lang="pl-PL"/>
        </a:p>
      </dgm:t>
    </dgm:pt>
    <dgm:pt modelId="{15A448C6-9819-411F-B20A-4FD15538DF40}" type="parTrans" cxnId="{5861B427-ED3D-4B81-BE8D-719B38A4A0CA}">
      <dgm:prSet/>
      <dgm:spPr/>
      <dgm:t>
        <a:bodyPr/>
        <a:lstStyle/>
        <a:p>
          <a:endParaRPr lang="pl-PL"/>
        </a:p>
      </dgm:t>
    </dgm:pt>
    <dgm:pt modelId="{6D84A1A8-2FC4-48F8-9F01-D3466F96F121}" type="pres">
      <dgm:prSet presAssocID="{6137D699-B783-4B51-ADB1-D1452D078E6D}" presName="cycle" presStyleCnt="0">
        <dgm:presLayoutVars>
          <dgm:dir/>
          <dgm:resizeHandles val="exact"/>
        </dgm:presLayoutVars>
      </dgm:prSet>
      <dgm:spPr/>
      <dgm:t>
        <a:bodyPr/>
        <a:lstStyle/>
        <a:p>
          <a:endParaRPr lang="pl-PL"/>
        </a:p>
      </dgm:t>
    </dgm:pt>
    <dgm:pt modelId="{55A789D9-32B5-421F-B912-65550EB72500}" type="pres">
      <dgm:prSet presAssocID="{8B03091C-2933-4DE9-910F-914FCF21608B}" presName="node" presStyleLbl="node1" presStyleIdx="0" presStyleCnt="5" custScaleX="140685" custScaleY="94948" custRadScaleRad="93725" custRadScaleInc="-7963">
        <dgm:presLayoutVars>
          <dgm:bulletEnabled val="1"/>
        </dgm:presLayoutVars>
      </dgm:prSet>
      <dgm:spPr/>
      <dgm:t>
        <a:bodyPr/>
        <a:lstStyle/>
        <a:p>
          <a:endParaRPr lang="pl-PL"/>
        </a:p>
      </dgm:t>
    </dgm:pt>
    <dgm:pt modelId="{B3ED3E93-BE88-4035-B978-766E598EC950}" type="pres">
      <dgm:prSet presAssocID="{8B03091C-2933-4DE9-910F-914FCF21608B}" presName="spNode" presStyleCnt="0"/>
      <dgm:spPr/>
    </dgm:pt>
    <dgm:pt modelId="{E2CE960A-F237-48A5-877F-4C7D5047DA4D}" type="pres">
      <dgm:prSet presAssocID="{23D97699-33BE-4C7F-A02B-11DC96FD1A33}" presName="sibTrans" presStyleLbl="sibTrans1D1" presStyleIdx="0" presStyleCnt="5"/>
      <dgm:spPr/>
      <dgm:t>
        <a:bodyPr/>
        <a:lstStyle/>
        <a:p>
          <a:endParaRPr lang="pl-PL"/>
        </a:p>
      </dgm:t>
    </dgm:pt>
    <dgm:pt modelId="{A117EC98-DC90-4D6D-8F2E-CE157E94B33E}" type="pres">
      <dgm:prSet presAssocID="{1D443DB1-403C-45E4-A978-6576E829AE38}" presName="node" presStyleLbl="node1" presStyleIdx="1" presStyleCnt="5" custScaleX="215119" custScaleY="168163" custRadScaleRad="98805" custRadScaleInc="16364">
        <dgm:presLayoutVars>
          <dgm:bulletEnabled val="1"/>
        </dgm:presLayoutVars>
      </dgm:prSet>
      <dgm:spPr/>
      <dgm:t>
        <a:bodyPr/>
        <a:lstStyle/>
        <a:p>
          <a:endParaRPr lang="pl-PL"/>
        </a:p>
      </dgm:t>
    </dgm:pt>
    <dgm:pt modelId="{3FE7C311-1C68-47D5-9ACB-5DCBCC82E2E8}" type="pres">
      <dgm:prSet presAssocID="{1D443DB1-403C-45E4-A978-6576E829AE38}" presName="spNode" presStyleCnt="0"/>
      <dgm:spPr/>
    </dgm:pt>
    <dgm:pt modelId="{FADC8C17-9555-4F82-9746-57151376276F}" type="pres">
      <dgm:prSet presAssocID="{B076A882-336D-4E57-BF56-18181D42A164}" presName="sibTrans" presStyleLbl="sibTrans1D1" presStyleIdx="1" presStyleCnt="5"/>
      <dgm:spPr/>
      <dgm:t>
        <a:bodyPr/>
        <a:lstStyle/>
        <a:p>
          <a:endParaRPr lang="pl-PL"/>
        </a:p>
      </dgm:t>
    </dgm:pt>
    <dgm:pt modelId="{224E1A99-53C4-4625-9FFD-FBC90980AB8E}" type="pres">
      <dgm:prSet presAssocID="{17020F06-6826-41D3-A944-5979D8434C7A}" presName="node" presStyleLbl="node1" presStyleIdx="2" presStyleCnt="5" custScaleX="213505" custScaleY="153516" custRadScaleRad="114469" custRadScaleInc="-86668">
        <dgm:presLayoutVars>
          <dgm:bulletEnabled val="1"/>
        </dgm:presLayoutVars>
      </dgm:prSet>
      <dgm:spPr/>
      <dgm:t>
        <a:bodyPr/>
        <a:lstStyle/>
        <a:p>
          <a:endParaRPr lang="pl-PL"/>
        </a:p>
      </dgm:t>
    </dgm:pt>
    <dgm:pt modelId="{515E8081-9588-47FC-9192-E8908A81B051}" type="pres">
      <dgm:prSet presAssocID="{17020F06-6826-41D3-A944-5979D8434C7A}" presName="spNode" presStyleCnt="0"/>
      <dgm:spPr/>
    </dgm:pt>
    <dgm:pt modelId="{DE48A2AF-AD98-4154-99C7-C039AD5DE3E3}" type="pres">
      <dgm:prSet presAssocID="{F05B309A-17CE-4DB3-97FE-71510BEFEE28}" presName="sibTrans" presStyleLbl="sibTrans1D1" presStyleIdx="2" presStyleCnt="5"/>
      <dgm:spPr/>
      <dgm:t>
        <a:bodyPr/>
        <a:lstStyle/>
        <a:p>
          <a:endParaRPr lang="pl-PL"/>
        </a:p>
      </dgm:t>
    </dgm:pt>
    <dgm:pt modelId="{0D5E9BA6-C5F5-409D-A4FC-88DD7884BC9D}" type="pres">
      <dgm:prSet presAssocID="{BE2F8F2D-A9B4-487E-B7CA-810CDC9F6310}" presName="node" presStyleLbl="node1" presStyleIdx="3" presStyleCnt="5" custAng="0" custScaleX="204369" custScaleY="155595" custRadScaleRad="119025" custRadScaleInc="91370">
        <dgm:presLayoutVars>
          <dgm:bulletEnabled val="1"/>
        </dgm:presLayoutVars>
      </dgm:prSet>
      <dgm:spPr/>
      <dgm:t>
        <a:bodyPr/>
        <a:lstStyle/>
        <a:p>
          <a:endParaRPr lang="pl-PL"/>
        </a:p>
      </dgm:t>
    </dgm:pt>
    <dgm:pt modelId="{F1ACCD47-0337-4FB7-884E-F0D7F9ACFBA4}" type="pres">
      <dgm:prSet presAssocID="{BE2F8F2D-A9B4-487E-B7CA-810CDC9F6310}" presName="spNode" presStyleCnt="0"/>
      <dgm:spPr/>
    </dgm:pt>
    <dgm:pt modelId="{DF18E408-E9AB-4091-B0CB-FB0BBA8FF84C}" type="pres">
      <dgm:prSet presAssocID="{E4EC3794-4D80-4DF3-BC90-BC5A2CEBA8D0}" presName="sibTrans" presStyleLbl="sibTrans1D1" presStyleIdx="3" presStyleCnt="5"/>
      <dgm:spPr/>
      <dgm:t>
        <a:bodyPr/>
        <a:lstStyle/>
        <a:p>
          <a:endParaRPr lang="pl-PL"/>
        </a:p>
      </dgm:t>
    </dgm:pt>
    <dgm:pt modelId="{BEC239C1-3AC1-4685-B4E5-3E63F7A92437}" type="pres">
      <dgm:prSet presAssocID="{4A450D60-93FA-4B71-9CC6-05BD13F94141}" presName="node" presStyleLbl="node1" presStyleIdx="4" presStyleCnt="5" custScaleX="228088" custScaleY="169093" custRadScaleRad="105491" custRadScaleInc="-20691">
        <dgm:presLayoutVars>
          <dgm:bulletEnabled val="1"/>
        </dgm:presLayoutVars>
      </dgm:prSet>
      <dgm:spPr/>
      <dgm:t>
        <a:bodyPr/>
        <a:lstStyle/>
        <a:p>
          <a:endParaRPr lang="pl-PL"/>
        </a:p>
      </dgm:t>
    </dgm:pt>
    <dgm:pt modelId="{AC5E01AE-675B-4B63-860A-E739A6B7247C}" type="pres">
      <dgm:prSet presAssocID="{4A450D60-93FA-4B71-9CC6-05BD13F94141}" presName="spNode" presStyleCnt="0"/>
      <dgm:spPr/>
    </dgm:pt>
    <dgm:pt modelId="{549541CB-FAE6-4DEC-8765-1C43F5255CCD}" type="pres">
      <dgm:prSet presAssocID="{DCFA14D9-7369-4567-A17B-83F0E094EAC7}" presName="sibTrans" presStyleLbl="sibTrans1D1" presStyleIdx="4" presStyleCnt="5"/>
      <dgm:spPr/>
      <dgm:t>
        <a:bodyPr/>
        <a:lstStyle/>
        <a:p>
          <a:endParaRPr lang="pl-PL"/>
        </a:p>
      </dgm:t>
    </dgm:pt>
  </dgm:ptLst>
  <dgm:cxnLst>
    <dgm:cxn modelId="{F647DF1B-100B-AC4E-9BA8-694798E527C9}" type="presOf" srcId="{17020F06-6826-41D3-A944-5979D8434C7A}" destId="{224E1A99-53C4-4625-9FFD-FBC90980AB8E}" srcOrd="0" destOrd="0" presId="urn:microsoft.com/office/officeart/2005/8/layout/cycle6"/>
    <dgm:cxn modelId="{5861B427-ED3D-4B81-BE8D-719B38A4A0CA}" srcId="{6137D699-B783-4B51-ADB1-D1452D078E6D}" destId="{1D443DB1-403C-45E4-A978-6576E829AE38}" srcOrd="1" destOrd="0" parTransId="{15A448C6-9819-411F-B20A-4FD15538DF40}" sibTransId="{B076A882-336D-4E57-BF56-18181D42A164}"/>
    <dgm:cxn modelId="{6D96CAD6-96DF-4BDB-9C3D-CF49F3553429}" srcId="{6137D699-B783-4B51-ADB1-D1452D078E6D}" destId="{8B03091C-2933-4DE9-910F-914FCF21608B}" srcOrd="0" destOrd="0" parTransId="{86BFF95E-2BD2-4F05-86E7-0254EB29EC8F}" sibTransId="{23D97699-33BE-4C7F-A02B-11DC96FD1A33}"/>
    <dgm:cxn modelId="{49F8DB54-7B82-4754-9A52-71D4BC654708}" srcId="{6137D699-B783-4B51-ADB1-D1452D078E6D}" destId="{BE2F8F2D-A9B4-487E-B7CA-810CDC9F6310}" srcOrd="3" destOrd="0" parTransId="{600314C7-284F-4F51-9813-F65E8BEA01CB}" sibTransId="{E4EC3794-4D80-4DF3-BC90-BC5A2CEBA8D0}"/>
    <dgm:cxn modelId="{06D8EF3C-BF20-7442-98B0-9EA647038996}" type="presOf" srcId="{23D97699-33BE-4C7F-A02B-11DC96FD1A33}" destId="{E2CE960A-F237-48A5-877F-4C7D5047DA4D}" srcOrd="0" destOrd="0" presId="urn:microsoft.com/office/officeart/2005/8/layout/cycle6"/>
    <dgm:cxn modelId="{C82AF80D-F3CC-5847-B0B3-51C0945D58A6}" type="presOf" srcId="{4A450D60-93FA-4B71-9CC6-05BD13F94141}" destId="{BEC239C1-3AC1-4685-B4E5-3E63F7A92437}" srcOrd="0" destOrd="0" presId="urn:microsoft.com/office/officeart/2005/8/layout/cycle6"/>
    <dgm:cxn modelId="{C678FC25-2F0C-5642-A7D8-985E7B761A4B}" type="presOf" srcId="{1D443DB1-403C-45E4-A978-6576E829AE38}" destId="{A117EC98-DC90-4D6D-8F2E-CE157E94B33E}" srcOrd="0" destOrd="0" presId="urn:microsoft.com/office/officeart/2005/8/layout/cycle6"/>
    <dgm:cxn modelId="{41BAC545-1F63-6843-BC67-72813B805AAB}" type="presOf" srcId="{F05B309A-17CE-4DB3-97FE-71510BEFEE28}" destId="{DE48A2AF-AD98-4154-99C7-C039AD5DE3E3}" srcOrd="0" destOrd="0" presId="urn:microsoft.com/office/officeart/2005/8/layout/cycle6"/>
    <dgm:cxn modelId="{4C392994-F661-FA44-BA8D-0A1249348394}" type="presOf" srcId="{8B03091C-2933-4DE9-910F-914FCF21608B}" destId="{55A789D9-32B5-421F-B912-65550EB72500}" srcOrd="0" destOrd="0" presId="urn:microsoft.com/office/officeart/2005/8/layout/cycle6"/>
    <dgm:cxn modelId="{14BC9E8E-2C26-4346-A124-2419EC0DBCF5}" type="presOf" srcId="{DCFA14D9-7369-4567-A17B-83F0E094EAC7}" destId="{549541CB-FAE6-4DEC-8765-1C43F5255CCD}" srcOrd="0" destOrd="0" presId="urn:microsoft.com/office/officeart/2005/8/layout/cycle6"/>
    <dgm:cxn modelId="{B9E0204D-1053-3C4A-93B8-E5CFB4B4638B}" type="presOf" srcId="{B076A882-336D-4E57-BF56-18181D42A164}" destId="{FADC8C17-9555-4F82-9746-57151376276F}" srcOrd="0" destOrd="0" presId="urn:microsoft.com/office/officeart/2005/8/layout/cycle6"/>
    <dgm:cxn modelId="{331893CF-692B-4B59-B68B-A342B0CACA2B}" srcId="{6137D699-B783-4B51-ADB1-D1452D078E6D}" destId="{17020F06-6826-41D3-A944-5979D8434C7A}" srcOrd="2" destOrd="0" parTransId="{DCE6DE0E-6E5E-41C1-8B2E-2221191D2801}" sibTransId="{F05B309A-17CE-4DB3-97FE-71510BEFEE28}"/>
    <dgm:cxn modelId="{92FC9B1D-8FB0-4845-97BF-C8F9078B825E}" type="presOf" srcId="{E4EC3794-4D80-4DF3-BC90-BC5A2CEBA8D0}" destId="{DF18E408-E9AB-4091-B0CB-FB0BBA8FF84C}" srcOrd="0" destOrd="0" presId="urn:microsoft.com/office/officeart/2005/8/layout/cycle6"/>
    <dgm:cxn modelId="{648BDFA3-FF09-354E-9E87-90A7BCD862A8}" type="presOf" srcId="{BE2F8F2D-A9B4-487E-B7CA-810CDC9F6310}" destId="{0D5E9BA6-C5F5-409D-A4FC-88DD7884BC9D}" srcOrd="0" destOrd="0" presId="urn:microsoft.com/office/officeart/2005/8/layout/cycle6"/>
    <dgm:cxn modelId="{02B58DFE-3257-2543-B83D-A70DBD1FD79B}" type="presOf" srcId="{6137D699-B783-4B51-ADB1-D1452D078E6D}" destId="{6D84A1A8-2FC4-48F8-9F01-D3466F96F121}" srcOrd="0" destOrd="0" presId="urn:microsoft.com/office/officeart/2005/8/layout/cycle6"/>
    <dgm:cxn modelId="{E0C6025F-8E0F-4A2F-B6C3-35E92D054322}" srcId="{6137D699-B783-4B51-ADB1-D1452D078E6D}" destId="{4A450D60-93FA-4B71-9CC6-05BD13F94141}" srcOrd="4" destOrd="0" parTransId="{F90D8372-518D-43D8-95C1-4F940F4F7776}" sibTransId="{DCFA14D9-7369-4567-A17B-83F0E094EAC7}"/>
    <dgm:cxn modelId="{B9E88366-6A10-304D-A5DE-C5B6B0FD8DF9}" type="presParOf" srcId="{6D84A1A8-2FC4-48F8-9F01-D3466F96F121}" destId="{55A789D9-32B5-421F-B912-65550EB72500}" srcOrd="0" destOrd="0" presId="urn:microsoft.com/office/officeart/2005/8/layout/cycle6"/>
    <dgm:cxn modelId="{42514B67-6520-F44C-AF2F-A5779F2BA4DA}" type="presParOf" srcId="{6D84A1A8-2FC4-48F8-9F01-D3466F96F121}" destId="{B3ED3E93-BE88-4035-B978-766E598EC950}" srcOrd="1" destOrd="0" presId="urn:microsoft.com/office/officeart/2005/8/layout/cycle6"/>
    <dgm:cxn modelId="{5B29AEBA-62AF-7F49-9785-9EEEC8F2A367}" type="presParOf" srcId="{6D84A1A8-2FC4-48F8-9F01-D3466F96F121}" destId="{E2CE960A-F237-48A5-877F-4C7D5047DA4D}" srcOrd="2" destOrd="0" presId="urn:microsoft.com/office/officeart/2005/8/layout/cycle6"/>
    <dgm:cxn modelId="{E2B9EA80-40AA-6544-9F17-A312681F52DC}" type="presParOf" srcId="{6D84A1A8-2FC4-48F8-9F01-D3466F96F121}" destId="{A117EC98-DC90-4D6D-8F2E-CE157E94B33E}" srcOrd="3" destOrd="0" presId="urn:microsoft.com/office/officeart/2005/8/layout/cycle6"/>
    <dgm:cxn modelId="{23C0C8E3-3BB2-094F-AC40-A27DB6BF2AFC}" type="presParOf" srcId="{6D84A1A8-2FC4-48F8-9F01-D3466F96F121}" destId="{3FE7C311-1C68-47D5-9ACB-5DCBCC82E2E8}" srcOrd="4" destOrd="0" presId="urn:microsoft.com/office/officeart/2005/8/layout/cycle6"/>
    <dgm:cxn modelId="{048E3E45-1165-5A4F-A0A4-5B1D89C9975B}" type="presParOf" srcId="{6D84A1A8-2FC4-48F8-9F01-D3466F96F121}" destId="{FADC8C17-9555-4F82-9746-57151376276F}" srcOrd="5" destOrd="0" presId="urn:microsoft.com/office/officeart/2005/8/layout/cycle6"/>
    <dgm:cxn modelId="{12FAF37F-56AF-C045-A57A-22C8CC44E4AB}" type="presParOf" srcId="{6D84A1A8-2FC4-48F8-9F01-D3466F96F121}" destId="{224E1A99-53C4-4625-9FFD-FBC90980AB8E}" srcOrd="6" destOrd="0" presId="urn:microsoft.com/office/officeart/2005/8/layout/cycle6"/>
    <dgm:cxn modelId="{FA9323DA-041E-A648-A7C4-2858664EE162}" type="presParOf" srcId="{6D84A1A8-2FC4-48F8-9F01-D3466F96F121}" destId="{515E8081-9588-47FC-9192-E8908A81B051}" srcOrd="7" destOrd="0" presId="urn:microsoft.com/office/officeart/2005/8/layout/cycle6"/>
    <dgm:cxn modelId="{5A08D6E1-A16B-2242-8156-9AD81BC49B47}" type="presParOf" srcId="{6D84A1A8-2FC4-48F8-9F01-D3466F96F121}" destId="{DE48A2AF-AD98-4154-99C7-C039AD5DE3E3}" srcOrd="8" destOrd="0" presId="urn:microsoft.com/office/officeart/2005/8/layout/cycle6"/>
    <dgm:cxn modelId="{0C1EF397-3EAE-5248-8594-13F96A9BEDD2}" type="presParOf" srcId="{6D84A1A8-2FC4-48F8-9F01-D3466F96F121}" destId="{0D5E9BA6-C5F5-409D-A4FC-88DD7884BC9D}" srcOrd="9" destOrd="0" presId="urn:microsoft.com/office/officeart/2005/8/layout/cycle6"/>
    <dgm:cxn modelId="{B04FC535-5523-B74D-AC5B-8D8C742DC260}" type="presParOf" srcId="{6D84A1A8-2FC4-48F8-9F01-D3466F96F121}" destId="{F1ACCD47-0337-4FB7-884E-F0D7F9ACFBA4}" srcOrd="10" destOrd="0" presId="urn:microsoft.com/office/officeart/2005/8/layout/cycle6"/>
    <dgm:cxn modelId="{C076EE4B-A8AD-0547-ACBD-93584AC329B8}" type="presParOf" srcId="{6D84A1A8-2FC4-48F8-9F01-D3466F96F121}" destId="{DF18E408-E9AB-4091-B0CB-FB0BBA8FF84C}" srcOrd="11" destOrd="0" presId="urn:microsoft.com/office/officeart/2005/8/layout/cycle6"/>
    <dgm:cxn modelId="{66929B1A-E91F-C14A-BB92-0A59F5B19C1D}" type="presParOf" srcId="{6D84A1A8-2FC4-48F8-9F01-D3466F96F121}" destId="{BEC239C1-3AC1-4685-B4E5-3E63F7A92437}" srcOrd="12" destOrd="0" presId="urn:microsoft.com/office/officeart/2005/8/layout/cycle6"/>
    <dgm:cxn modelId="{3F3464DE-36DE-F24A-BE85-28A2A6D899C3}" type="presParOf" srcId="{6D84A1A8-2FC4-48F8-9F01-D3466F96F121}" destId="{AC5E01AE-675B-4B63-860A-E739A6B7247C}" srcOrd="13" destOrd="0" presId="urn:microsoft.com/office/officeart/2005/8/layout/cycle6"/>
    <dgm:cxn modelId="{FE4A38B8-60E9-5044-82B3-FB39A9CE98F6}" type="presParOf" srcId="{6D84A1A8-2FC4-48F8-9F01-D3466F96F121}" destId="{549541CB-FAE6-4DEC-8765-1C43F5255CCD}"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E76D1A-B568-4CFE-B2D6-8C29364C0321}" type="doc">
      <dgm:prSet loTypeId="urn:microsoft.com/office/officeart/2005/8/layout/hierarchy1" loCatId="hierarchy" qsTypeId="urn:microsoft.com/office/officeart/2005/8/quickstyle/simple5" qsCatId="simple" csTypeId="urn:microsoft.com/office/officeart/2005/8/colors/colorful4" csCatId="colorful" phldr="1"/>
      <dgm:spPr/>
      <dgm:t>
        <a:bodyPr/>
        <a:lstStyle/>
        <a:p>
          <a:endParaRPr lang="pl-PL"/>
        </a:p>
      </dgm:t>
    </dgm:pt>
    <dgm:pt modelId="{A444A2D9-E6B3-491B-9283-83D2077F02AB}">
      <dgm:prSet phldrT="[Tekst]" custT="1"/>
      <dgm:spPr/>
      <dgm:t>
        <a:bodyPr/>
        <a:lstStyle/>
        <a:p>
          <a:r>
            <a:rPr lang="pl-PL" sz="4400" dirty="0"/>
            <a:t>Zwolnienia</a:t>
          </a:r>
        </a:p>
      </dgm:t>
    </dgm:pt>
    <dgm:pt modelId="{050FEB9F-D0BB-49AE-8A5C-45DD1EC23EB2}" type="parTrans" cxnId="{FA498F58-E43B-4244-BCE2-AA5CCE6866D7}">
      <dgm:prSet/>
      <dgm:spPr/>
      <dgm:t>
        <a:bodyPr/>
        <a:lstStyle/>
        <a:p>
          <a:endParaRPr lang="pl-PL"/>
        </a:p>
      </dgm:t>
    </dgm:pt>
    <dgm:pt modelId="{A2D73156-7B5D-428F-99D2-51BC0504FF38}" type="sibTrans" cxnId="{FA498F58-E43B-4244-BCE2-AA5CCE6866D7}">
      <dgm:prSet/>
      <dgm:spPr/>
      <dgm:t>
        <a:bodyPr/>
        <a:lstStyle/>
        <a:p>
          <a:endParaRPr lang="pl-PL"/>
        </a:p>
      </dgm:t>
    </dgm:pt>
    <dgm:pt modelId="{5DFF23DB-727B-47E3-A4C9-03D3E92D0388}">
      <dgm:prSet phldrT="[Tekst]"/>
      <dgm:spPr/>
      <dgm:t>
        <a:bodyPr/>
        <a:lstStyle/>
        <a:p>
          <a:r>
            <a:rPr lang="pl-PL" dirty="0"/>
            <a:t>1) Podmiotowe</a:t>
          </a:r>
        </a:p>
      </dgm:t>
    </dgm:pt>
    <dgm:pt modelId="{310C94A0-1AD6-4063-9093-B63BAE2C0867}" type="parTrans" cxnId="{DC5EFE14-B37A-4509-BFEE-76577E0F32E2}">
      <dgm:prSet/>
      <dgm:spPr/>
      <dgm:t>
        <a:bodyPr/>
        <a:lstStyle/>
        <a:p>
          <a:endParaRPr lang="pl-PL"/>
        </a:p>
      </dgm:t>
    </dgm:pt>
    <dgm:pt modelId="{193982F3-8A9A-4A2A-A2C4-CC784CCDEE2D}" type="sibTrans" cxnId="{DC5EFE14-B37A-4509-BFEE-76577E0F32E2}">
      <dgm:prSet/>
      <dgm:spPr/>
      <dgm:t>
        <a:bodyPr/>
        <a:lstStyle/>
        <a:p>
          <a:endParaRPr lang="pl-PL"/>
        </a:p>
      </dgm:t>
    </dgm:pt>
    <dgm:pt modelId="{115827A4-75E6-4DC9-86AF-E527395EE12B}">
      <dgm:prSet phldrT="[Tekst]"/>
      <dgm:spPr/>
      <dgm:t>
        <a:bodyPr/>
        <a:lstStyle/>
        <a:p>
          <a:r>
            <a:rPr lang="pl-PL" dirty="0"/>
            <a:t>2) Przedmiotowe</a:t>
          </a:r>
        </a:p>
      </dgm:t>
    </dgm:pt>
    <dgm:pt modelId="{692A020E-B812-466A-922B-832D7AE0EE93}" type="parTrans" cxnId="{48EDFE4D-7F02-4DD9-8891-FFC2E913B6BB}">
      <dgm:prSet/>
      <dgm:spPr/>
      <dgm:t>
        <a:bodyPr/>
        <a:lstStyle/>
        <a:p>
          <a:endParaRPr lang="pl-PL"/>
        </a:p>
      </dgm:t>
    </dgm:pt>
    <dgm:pt modelId="{D214417C-3DA9-41D2-8606-2F60191E58DF}" type="sibTrans" cxnId="{48EDFE4D-7F02-4DD9-8891-FFC2E913B6BB}">
      <dgm:prSet/>
      <dgm:spPr/>
      <dgm:t>
        <a:bodyPr/>
        <a:lstStyle/>
        <a:p>
          <a:endParaRPr lang="pl-PL"/>
        </a:p>
      </dgm:t>
    </dgm:pt>
    <dgm:pt modelId="{70005303-C774-4DAC-8710-5EEC092D1BC3}" type="pres">
      <dgm:prSet presAssocID="{DAE76D1A-B568-4CFE-B2D6-8C29364C0321}" presName="hierChild1" presStyleCnt="0">
        <dgm:presLayoutVars>
          <dgm:chPref val="1"/>
          <dgm:dir/>
          <dgm:animOne val="branch"/>
          <dgm:animLvl val="lvl"/>
          <dgm:resizeHandles/>
        </dgm:presLayoutVars>
      </dgm:prSet>
      <dgm:spPr/>
      <dgm:t>
        <a:bodyPr/>
        <a:lstStyle/>
        <a:p>
          <a:endParaRPr lang="pl-PL"/>
        </a:p>
      </dgm:t>
    </dgm:pt>
    <dgm:pt modelId="{F194A10B-0D87-45C3-B462-1329A95C2C32}" type="pres">
      <dgm:prSet presAssocID="{A444A2D9-E6B3-491B-9283-83D2077F02AB}" presName="hierRoot1" presStyleCnt="0"/>
      <dgm:spPr/>
    </dgm:pt>
    <dgm:pt modelId="{339C4D7B-2115-48EE-A9A0-D97BCB86499D}" type="pres">
      <dgm:prSet presAssocID="{A444A2D9-E6B3-491B-9283-83D2077F02AB}" presName="composite" presStyleCnt="0"/>
      <dgm:spPr/>
    </dgm:pt>
    <dgm:pt modelId="{0EB3ED06-0E83-4A04-954C-72E47A3B75D0}" type="pres">
      <dgm:prSet presAssocID="{A444A2D9-E6B3-491B-9283-83D2077F02AB}" presName="background" presStyleLbl="node0" presStyleIdx="0" presStyleCnt="1"/>
      <dgm:spPr/>
    </dgm:pt>
    <dgm:pt modelId="{EBCCF3A0-73BE-46C6-8022-E246683EDBCF}" type="pres">
      <dgm:prSet presAssocID="{A444A2D9-E6B3-491B-9283-83D2077F02AB}" presName="text" presStyleLbl="fgAcc0" presStyleIdx="0" presStyleCnt="1" custScaleX="135682" custScaleY="53150">
        <dgm:presLayoutVars>
          <dgm:chPref val="3"/>
        </dgm:presLayoutVars>
      </dgm:prSet>
      <dgm:spPr/>
      <dgm:t>
        <a:bodyPr/>
        <a:lstStyle/>
        <a:p>
          <a:endParaRPr lang="pl-PL"/>
        </a:p>
      </dgm:t>
    </dgm:pt>
    <dgm:pt modelId="{218102D3-5B10-422F-A008-DF3CEE78AD52}" type="pres">
      <dgm:prSet presAssocID="{A444A2D9-E6B3-491B-9283-83D2077F02AB}" presName="hierChild2" presStyleCnt="0"/>
      <dgm:spPr/>
    </dgm:pt>
    <dgm:pt modelId="{913AC68B-F12C-47D5-A2C4-41C789C7B5C5}" type="pres">
      <dgm:prSet presAssocID="{310C94A0-1AD6-4063-9093-B63BAE2C0867}" presName="Name10" presStyleLbl="parChTrans1D2" presStyleIdx="0" presStyleCnt="2"/>
      <dgm:spPr/>
      <dgm:t>
        <a:bodyPr/>
        <a:lstStyle/>
        <a:p>
          <a:endParaRPr lang="pl-PL"/>
        </a:p>
      </dgm:t>
    </dgm:pt>
    <dgm:pt modelId="{2A07DD8A-19FF-4A27-8471-679471ADC725}" type="pres">
      <dgm:prSet presAssocID="{5DFF23DB-727B-47E3-A4C9-03D3E92D0388}" presName="hierRoot2" presStyleCnt="0"/>
      <dgm:spPr/>
    </dgm:pt>
    <dgm:pt modelId="{134DB556-1EE9-4481-86C0-B4E70C4D49F6}" type="pres">
      <dgm:prSet presAssocID="{5DFF23DB-727B-47E3-A4C9-03D3E92D0388}" presName="composite2" presStyleCnt="0"/>
      <dgm:spPr/>
    </dgm:pt>
    <dgm:pt modelId="{B39DE30C-4D4D-4FC3-9128-FEF4A02EC4FE}" type="pres">
      <dgm:prSet presAssocID="{5DFF23DB-727B-47E3-A4C9-03D3E92D0388}" presName="background2" presStyleLbl="node2" presStyleIdx="0" presStyleCnt="2"/>
      <dgm:spPr/>
    </dgm:pt>
    <dgm:pt modelId="{A871E80B-87CA-48F4-976F-4A74FD038F71}" type="pres">
      <dgm:prSet presAssocID="{5DFF23DB-727B-47E3-A4C9-03D3E92D0388}" presName="text2" presStyleLbl="fgAcc2" presStyleIdx="0" presStyleCnt="2" custScaleX="104582" custScaleY="40679">
        <dgm:presLayoutVars>
          <dgm:chPref val="3"/>
        </dgm:presLayoutVars>
      </dgm:prSet>
      <dgm:spPr/>
      <dgm:t>
        <a:bodyPr/>
        <a:lstStyle/>
        <a:p>
          <a:endParaRPr lang="pl-PL"/>
        </a:p>
      </dgm:t>
    </dgm:pt>
    <dgm:pt modelId="{55346D9E-B644-488F-8930-DB9E495A6B20}" type="pres">
      <dgm:prSet presAssocID="{5DFF23DB-727B-47E3-A4C9-03D3E92D0388}" presName="hierChild3" presStyleCnt="0"/>
      <dgm:spPr/>
    </dgm:pt>
    <dgm:pt modelId="{EB73FD00-A3C7-4D92-8A6B-6BFD011CB433}" type="pres">
      <dgm:prSet presAssocID="{692A020E-B812-466A-922B-832D7AE0EE93}" presName="Name10" presStyleLbl="parChTrans1D2" presStyleIdx="1" presStyleCnt="2"/>
      <dgm:spPr/>
      <dgm:t>
        <a:bodyPr/>
        <a:lstStyle/>
        <a:p>
          <a:endParaRPr lang="pl-PL"/>
        </a:p>
      </dgm:t>
    </dgm:pt>
    <dgm:pt modelId="{A55465A7-4C85-4C80-B1E6-21C9E33D8205}" type="pres">
      <dgm:prSet presAssocID="{115827A4-75E6-4DC9-86AF-E527395EE12B}" presName="hierRoot2" presStyleCnt="0"/>
      <dgm:spPr/>
    </dgm:pt>
    <dgm:pt modelId="{7D43B445-9126-4F2D-9F43-0FDC8D62A1DB}" type="pres">
      <dgm:prSet presAssocID="{115827A4-75E6-4DC9-86AF-E527395EE12B}" presName="composite2" presStyleCnt="0"/>
      <dgm:spPr/>
    </dgm:pt>
    <dgm:pt modelId="{5E7A6591-0F2C-46D0-BE06-75B52B799381}" type="pres">
      <dgm:prSet presAssocID="{115827A4-75E6-4DC9-86AF-E527395EE12B}" presName="background2" presStyleLbl="node2" presStyleIdx="1" presStyleCnt="2"/>
      <dgm:spPr/>
    </dgm:pt>
    <dgm:pt modelId="{607380E0-A63B-4B4C-82E2-8D275589BEDA}" type="pres">
      <dgm:prSet presAssocID="{115827A4-75E6-4DC9-86AF-E527395EE12B}" presName="text2" presStyleLbl="fgAcc2" presStyleIdx="1" presStyleCnt="2" custScaleX="100657" custScaleY="41356">
        <dgm:presLayoutVars>
          <dgm:chPref val="3"/>
        </dgm:presLayoutVars>
      </dgm:prSet>
      <dgm:spPr/>
      <dgm:t>
        <a:bodyPr/>
        <a:lstStyle/>
        <a:p>
          <a:endParaRPr lang="pl-PL"/>
        </a:p>
      </dgm:t>
    </dgm:pt>
    <dgm:pt modelId="{BE9E6D94-9188-47D5-B749-5E4248001EEE}" type="pres">
      <dgm:prSet presAssocID="{115827A4-75E6-4DC9-86AF-E527395EE12B}" presName="hierChild3" presStyleCnt="0"/>
      <dgm:spPr/>
    </dgm:pt>
  </dgm:ptLst>
  <dgm:cxnLst>
    <dgm:cxn modelId="{E835AC63-B96E-8D44-9AB2-58D53E994C64}" type="presOf" srcId="{5DFF23DB-727B-47E3-A4C9-03D3E92D0388}" destId="{A871E80B-87CA-48F4-976F-4A74FD038F71}" srcOrd="0" destOrd="0" presId="urn:microsoft.com/office/officeart/2005/8/layout/hierarchy1"/>
    <dgm:cxn modelId="{D362C573-B553-5244-B308-E44EC9E551A7}" type="presOf" srcId="{A444A2D9-E6B3-491B-9283-83D2077F02AB}" destId="{EBCCF3A0-73BE-46C6-8022-E246683EDBCF}" srcOrd="0" destOrd="0" presId="urn:microsoft.com/office/officeart/2005/8/layout/hierarchy1"/>
    <dgm:cxn modelId="{39AECB62-CAB5-2049-85A1-D85541BA3C24}" type="presOf" srcId="{115827A4-75E6-4DC9-86AF-E527395EE12B}" destId="{607380E0-A63B-4B4C-82E2-8D275589BEDA}" srcOrd="0" destOrd="0" presId="urn:microsoft.com/office/officeart/2005/8/layout/hierarchy1"/>
    <dgm:cxn modelId="{DC5EFE14-B37A-4509-BFEE-76577E0F32E2}" srcId="{A444A2D9-E6B3-491B-9283-83D2077F02AB}" destId="{5DFF23DB-727B-47E3-A4C9-03D3E92D0388}" srcOrd="0" destOrd="0" parTransId="{310C94A0-1AD6-4063-9093-B63BAE2C0867}" sibTransId="{193982F3-8A9A-4A2A-A2C4-CC784CCDEE2D}"/>
    <dgm:cxn modelId="{661E60DD-A841-3D49-A98F-5D6726E43D94}" type="presOf" srcId="{DAE76D1A-B568-4CFE-B2D6-8C29364C0321}" destId="{70005303-C774-4DAC-8710-5EEC092D1BC3}" srcOrd="0" destOrd="0" presId="urn:microsoft.com/office/officeart/2005/8/layout/hierarchy1"/>
    <dgm:cxn modelId="{48EDFE4D-7F02-4DD9-8891-FFC2E913B6BB}" srcId="{A444A2D9-E6B3-491B-9283-83D2077F02AB}" destId="{115827A4-75E6-4DC9-86AF-E527395EE12B}" srcOrd="1" destOrd="0" parTransId="{692A020E-B812-466A-922B-832D7AE0EE93}" sibTransId="{D214417C-3DA9-41D2-8606-2F60191E58DF}"/>
    <dgm:cxn modelId="{FA498F58-E43B-4244-BCE2-AA5CCE6866D7}" srcId="{DAE76D1A-B568-4CFE-B2D6-8C29364C0321}" destId="{A444A2D9-E6B3-491B-9283-83D2077F02AB}" srcOrd="0" destOrd="0" parTransId="{050FEB9F-D0BB-49AE-8A5C-45DD1EC23EB2}" sibTransId="{A2D73156-7B5D-428F-99D2-51BC0504FF38}"/>
    <dgm:cxn modelId="{8090B217-1FB7-F84D-B524-3279912653CA}" type="presOf" srcId="{310C94A0-1AD6-4063-9093-B63BAE2C0867}" destId="{913AC68B-F12C-47D5-A2C4-41C789C7B5C5}" srcOrd="0" destOrd="0" presId="urn:microsoft.com/office/officeart/2005/8/layout/hierarchy1"/>
    <dgm:cxn modelId="{F1DFB5BE-78ED-E94B-BFA3-A7DA0D254A81}" type="presOf" srcId="{692A020E-B812-466A-922B-832D7AE0EE93}" destId="{EB73FD00-A3C7-4D92-8A6B-6BFD011CB433}" srcOrd="0" destOrd="0" presId="urn:microsoft.com/office/officeart/2005/8/layout/hierarchy1"/>
    <dgm:cxn modelId="{F420DA5E-614F-C44B-A643-2F6D2BDFDF61}" type="presParOf" srcId="{70005303-C774-4DAC-8710-5EEC092D1BC3}" destId="{F194A10B-0D87-45C3-B462-1329A95C2C32}" srcOrd="0" destOrd="0" presId="urn:microsoft.com/office/officeart/2005/8/layout/hierarchy1"/>
    <dgm:cxn modelId="{A730E2EE-B4CE-9547-B660-61F2CC15808D}" type="presParOf" srcId="{F194A10B-0D87-45C3-B462-1329A95C2C32}" destId="{339C4D7B-2115-48EE-A9A0-D97BCB86499D}" srcOrd="0" destOrd="0" presId="urn:microsoft.com/office/officeart/2005/8/layout/hierarchy1"/>
    <dgm:cxn modelId="{27A8862B-A1B4-0D48-A01B-99EDFC53F09A}" type="presParOf" srcId="{339C4D7B-2115-48EE-A9A0-D97BCB86499D}" destId="{0EB3ED06-0E83-4A04-954C-72E47A3B75D0}" srcOrd="0" destOrd="0" presId="urn:microsoft.com/office/officeart/2005/8/layout/hierarchy1"/>
    <dgm:cxn modelId="{FB8C610A-84E2-7D49-89DE-1EAFE00237BD}" type="presParOf" srcId="{339C4D7B-2115-48EE-A9A0-D97BCB86499D}" destId="{EBCCF3A0-73BE-46C6-8022-E246683EDBCF}" srcOrd="1" destOrd="0" presId="urn:microsoft.com/office/officeart/2005/8/layout/hierarchy1"/>
    <dgm:cxn modelId="{9B99AD2C-A6A9-D444-B0E5-C8526FBE7C14}" type="presParOf" srcId="{F194A10B-0D87-45C3-B462-1329A95C2C32}" destId="{218102D3-5B10-422F-A008-DF3CEE78AD52}" srcOrd="1" destOrd="0" presId="urn:microsoft.com/office/officeart/2005/8/layout/hierarchy1"/>
    <dgm:cxn modelId="{582DEC97-0E83-6948-86D0-602CA99B2E5A}" type="presParOf" srcId="{218102D3-5B10-422F-A008-DF3CEE78AD52}" destId="{913AC68B-F12C-47D5-A2C4-41C789C7B5C5}" srcOrd="0" destOrd="0" presId="urn:microsoft.com/office/officeart/2005/8/layout/hierarchy1"/>
    <dgm:cxn modelId="{7F73CF28-7745-8E47-9423-8EE5B0009A6F}" type="presParOf" srcId="{218102D3-5B10-422F-A008-DF3CEE78AD52}" destId="{2A07DD8A-19FF-4A27-8471-679471ADC725}" srcOrd="1" destOrd="0" presId="urn:microsoft.com/office/officeart/2005/8/layout/hierarchy1"/>
    <dgm:cxn modelId="{031C2FD9-3D7A-F945-891A-68EC400A2A70}" type="presParOf" srcId="{2A07DD8A-19FF-4A27-8471-679471ADC725}" destId="{134DB556-1EE9-4481-86C0-B4E70C4D49F6}" srcOrd="0" destOrd="0" presId="urn:microsoft.com/office/officeart/2005/8/layout/hierarchy1"/>
    <dgm:cxn modelId="{6CE089C6-3A02-8542-9463-D0355D6A1D0E}" type="presParOf" srcId="{134DB556-1EE9-4481-86C0-B4E70C4D49F6}" destId="{B39DE30C-4D4D-4FC3-9128-FEF4A02EC4FE}" srcOrd="0" destOrd="0" presId="urn:microsoft.com/office/officeart/2005/8/layout/hierarchy1"/>
    <dgm:cxn modelId="{FBB49F3A-7C81-7540-9C99-CD3C83C92D6E}" type="presParOf" srcId="{134DB556-1EE9-4481-86C0-B4E70C4D49F6}" destId="{A871E80B-87CA-48F4-976F-4A74FD038F71}" srcOrd="1" destOrd="0" presId="urn:microsoft.com/office/officeart/2005/8/layout/hierarchy1"/>
    <dgm:cxn modelId="{0099D0C7-1456-A545-B441-957BA9649E00}" type="presParOf" srcId="{2A07DD8A-19FF-4A27-8471-679471ADC725}" destId="{55346D9E-B644-488F-8930-DB9E495A6B20}" srcOrd="1" destOrd="0" presId="urn:microsoft.com/office/officeart/2005/8/layout/hierarchy1"/>
    <dgm:cxn modelId="{B68ED45B-5128-8E41-945D-A641CAB54067}" type="presParOf" srcId="{218102D3-5B10-422F-A008-DF3CEE78AD52}" destId="{EB73FD00-A3C7-4D92-8A6B-6BFD011CB433}" srcOrd="2" destOrd="0" presId="urn:microsoft.com/office/officeart/2005/8/layout/hierarchy1"/>
    <dgm:cxn modelId="{BFC53B02-E8BC-1E4D-B072-D82A66DAF8F8}" type="presParOf" srcId="{218102D3-5B10-422F-A008-DF3CEE78AD52}" destId="{A55465A7-4C85-4C80-B1E6-21C9E33D8205}" srcOrd="3" destOrd="0" presId="urn:microsoft.com/office/officeart/2005/8/layout/hierarchy1"/>
    <dgm:cxn modelId="{3843FE99-0077-F641-96E3-2CD33ED5E666}" type="presParOf" srcId="{A55465A7-4C85-4C80-B1E6-21C9E33D8205}" destId="{7D43B445-9126-4F2D-9F43-0FDC8D62A1DB}" srcOrd="0" destOrd="0" presId="urn:microsoft.com/office/officeart/2005/8/layout/hierarchy1"/>
    <dgm:cxn modelId="{32E30168-B245-B148-848C-0442FDC6306C}" type="presParOf" srcId="{7D43B445-9126-4F2D-9F43-0FDC8D62A1DB}" destId="{5E7A6591-0F2C-46D0-BE06-75B52B799381}" srcOrd="0" destOrd="0" presId="urn:microsoft.com/office/officeart/2005/8/layout/hierarchy1"/>
    <dgm:cxn modelId="{697EABB5-53F5-3146-9590-F6040237F71B}" type="presParOf" srcId="{7D43B445-9126-4F2D-9F43-0FDC8D62A1DB}" destId="{607380E0-A63B-4B4C-82E2-8D275589BEDA}" srcOrd="1" destOrd="0" presId="urn:microsoft.com/office/officeart/2005/8/layout/hierarchy1"/>
    <dgm:cxn modelId="{17BF95C5-5A3B-744D-AE08-AA9AEFC48975}" type="presParOf" srcId="{A55465A7-4C85-4C80-B1E6-21C9E33D8205}" destId="{BE9E6D94-9188-47D5-B749-5E4248001EE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1F9C8-D8A8-483D-836F-0CEE9BC319BA}">
      <dsp:nvSpPr>
        <dsp:cNvPr id="0" name=""/>
        <dsp:cNvSpPr/>
      </dsp:nvSpPr>
      <dsp:spPr>
        <a:xfrm>
          <a:off x="1611475" y="-205887"/>
          <a:ext cx="4729091" cy="130212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pl-PL" sz="5300" kern="1200" dirty="0">
              <a:latin typeface="Palatino Linotype"/>
              <a:cs typeface="Palatino Linotype"/>
            </a:rPr>
            <a:t>Podatki</a:t>
          </a:r>
        </a:p>
      </dsp:txBody>
      <dsp:txXfrm>
        <a:off x="1649613" y="-167749"/>
        <a:ext cx="4652815" cy="1225851"/>
      </dsp:txXfrm>
    </dsp:sp>
    <dsp:sp modelId="{B131F288-CDED-442F-8BF8-177A3A993905}">
      <dsp:nvSpPr>
        <dsp:cNvPr id="0" name=""/>
        <dsp:cNvSpPr/>
      </dsp:nvSpPr>
      <dsp:spPr>
        <a:xfrm rot="3319777">
          <a:off x="4876777" y="1437186"/>
          <a:ext cx="1304609" cy="455744"/>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pl-PL" sz="1700" kern="1200">
            <a:latin typeface="Palatino Linotype"/>
            <a:cs typeface="Palatino Linotype"/>
          </a:endParaRPr>
        </a:p>
      </dsp:txBody>
      <dsp:txXfrm>
        <a:off x="5013500" y="1528335"/>
        <a:ext cx="1031163" cy="273446"/>
      </dsp:txXfrm>
    </dsp:sp>
    <dsp:sp modelId="{8D823DD4-7B79-4B57-932E-7F04F2607231}">
      <dsp:nvSpPr>
        <dsp:cNvPr id="0" name=""/>
        <dsp:cNvSpPr/>
      </dsp:nvSpPr>
      <dsp:spPr>
        <a:xfrm>
          <a:off x="4398005" y="2242473"/>
          <a:ext cx="3172867" cy="221286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l-PL" sz="2800" kern="1200" dirty="0">
              <a:latin typeface="Palatino Linotype"/>
              <a:cs typeface="Palatino Linotype"/>
            </a:rPr>
            <a:t>II. Podatki stanowiące DOCHÓD BUDŻETU GMINY</a:t>
          </a:r>
        </a:p>
      </dsp:txBody>
      <dsp:txXfrm>
        <a:off x="4462817" y="2307285"/>
        <a:ext cx="3043243" cy="2083236"/>
      </dsp:txXfrm>
    </dsp:sp>
    <dsp:sp modelId="{76745EFA-8564-461C-8919-37083F225903}">
      <dsp:nvSpPr>
        <dsp:cNvPr id="0" name=""/>
        <dsp:cNvSpPr/>
      </dsp:nvSpPr>
      <dsp:spPr>
        <a:xfrm rot="7091081">
          <a:off x="1959913" y="1431976"/>
          <a:ext cx="1255391" cy="455744"/>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pl-PL" sz="1700" kern="1200">
            <a:latin typeface="Palatino Linotype"/>
            <a:cs typeface="Palatino Linotype"/>
          </a:endParaRPr>
        </a:p>
      </dsp:txBody>
      <dsp:txXfrm rot="10800000">
        <a:off x="2096636" y="1523125"/>
        <a:ext cx="981945" cy="273446"/>
      </dsp:txXfrm>
    </dsp:sp>
    <dsp:sp modelId="{2464303F-712A-4A8E-9FA1-14AEA9B5B678}">
      <dsp:nvSpPr>
        <dsp:cNvPr id="0" name=""/>
        <dsp:cNvSpPr/>
      </dsp:nvSpPr>
      <dsp:spPr>
        <a:xfrm>
          <a:off x="-43022" y="2235538"/>
          <a:ext cx="3524415" cy="222670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l-PL" sz="2800" kern="1200" dirty="0">
              <a:latin typeface="Palatino Linotype"/>
              <a:cs typeface="Palatino Linotype"/>
            </a:rPr>
            <a:t>I. Podatki stanowiące DOCHÓD BUDŻETU PAŃSTWA</a:t>
          </a:r>
        </a:p>
      </dsp:txBody>
      <dsp:txXfrm>
        <a:off x="22196" y="2300756"/>
        <a:ext cx="3393979" cy="2096266"/>
      </dsp:txXfrm>
    </dsp:sp>
    <dsp:sp modelId="{FED6B312-F0A8-416C-8E8B-E0D8A668FA72}">
      <dsp:nvSpPr>
        <dsp:cNvPr id="0" name=""/>
        <dsp:cNvSpPr/>
      </dsp:nvSpPr>
      <dsp:spPr>
        <a:xfrm rot="18471312">
          <a:off x="2776637" y="2928597"/>
          <a:ext cx="733289" cy="455744"/>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pl-PL" sz="1700" kern="1200">
            <a:latin typeface="Palatino Linotype"/>
            <a:cs typeface="Palatino Linotype"/>
          </a:endParaRPr>
        </a:p>
      </dsp:txBody>
      <dsp:txXfrm>
        <a:off x="2913360" y="3019746"/>
        <a:ext cx="459843" cy="2734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81423-7A0B-3344-AE91-9F6D4DD14C75}">
      <dsp:nvSpPr>
        <dsp:cNvPr id="0" name=""/>
        <dsp:cNvSpPr/>
      </dsp:nvSpPr>
      <dsp:spPr>
        <a:xfrm>
          <a:off x="0" y="2231"/>
          <a:ext cx="7659251"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11D588F-3827-D849-BB4D-9DDEC5BB907D}">
      <dsp:nvSpPr>
        <dsp:cNvPr id="0" name=""/>
        <dsp:cNvSpPr/>
      </dsp:nvSpPr>
      <dsp:spPr>
        <a:xfrm>
          <a:off x="0" y="2231"/>
          <a:ext cx="1531850" cy="4564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b="1" kern="1200" noProof="0" dirty="0">
              <a:latin typeface="Palatino Linotype"/>
              <a:cs typeface="Palatino Linotype"/>
            </a:rPr>
            <a:t>Zgłoszenie rejestracyjne </a:t>
          </a:r>
        </a:p>
      </dsp:txBody>
      <dsp:txXfrm>
        <a:off x="0" y="2231"/>
        <a:ext cx="1531850" cy="4564908"/>
      </dsp:txXfrm>
    </dsp:sp>
    <dsp:sp modelId="{E5F93737-01D2-7345-AFB5-8690DB464F1C}">
      <dsp:nvSpPr>
        <dsp:cNvPr id="0" name=""/>
        <dsp:cNvSpPr/>
      </dsp:nvSpPr>
      <dsp:spPr>
        <a:xfrm>
          <a:off x="1646738" y="73557"/>
          <a:ext cx="6012512" cy="1426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u="none" kern="1200" noProof="0" dirty="0">
              <a:latin typeface="Palatino Linotype"/>
              <a:cs typeface="Palatino Linotype"/>
            </a:rPr>
            <a:t>Podatnicy podatku od towarów i usług są zobowiązani, przed dokonaniem pierwszej czynności podlegającej opodatkowaniu podatkiem VAT, złożyć naczelnikowi urzędu skarbowego </a:t>
          </a:r>
          <a:r>
            <a:rPr lang="pl-PL" sz="1600" b="1" u="none" kern="1200" noProof="0" dirty="0">
              <a:latin typeface="Palatino Linotype"/>
              <a:cs typeface="Palatino Linotype"/>
            </a:rPr>
            <a:t>zgłoszenie rejestracyjne </a:t>
          </a:r>
          <a:r>
            <a:rPr lang="pl-PL" sz="1600" u="none" kern="1200" noProof="0" dirty="0">
              <a:latin typeface="Palatino Linotype"/>
              <a:cs typeface="Palatino Linotype"/>
            </a:rPr>
            <a:t>(art. 96 ustawy o VAT). Zgłoszenie rejestracyjne może być złożone przez podatnika zwolnionego od podatku, nie jest to jednak jego obowiązek </a:t>
          </a:r>
        </a:p>
      </dsp:txBody>
      <dsp:txXfrm>
        <a:off x="1646738" y="73557"/>
        <a:ext cx="6012512" cy="1426533"/>
      </dsp:txXfrm>
    </dsp:sp>
    <dsp:sp modelId="{A3484B3A-E545-7A4A-AA45-E73FBD96AEA0}">
      <dsp:nvSpPr>
        <dsp:cNvPr id="0" name=""/>
        <dsp:cNvSpPr/>
      </dsp:nvSpPr>
      <dsp:spPr>
        <a:xfrm>
          <a:off x="1501397" y="1671738"/>
          <a:ext cx="6127400" cy="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B79751C2-891A-A047-B43F-0F9854AD7F77}">
      <dsp:nvSpPr>
        <dsp:cNvPr id="0" name=""/>
        <dsp:cNvSpPr/>
      </dsp:nvSpPr>
      <dsp:spPr>
        <a:xfrm>
          <a:off x="1646738" y="1675427"/>
          <a:ext cx="6012512" cy="1426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kern="1200" noProof="0" dirty="0">
              <a:latin typeface="Palatino Linotype"/>
              <a:cs typeface="Palatino Linotype"/>
            </a:rPr>
            <a:t>W wyniku tego zgłoszenia podatnik zostaje zarejestrowany odpowiednio jako „</a:t>
          </a:r>
          <a:r>
            <a:rPr lang="pl-PL" sz="1600" b="1" i="1" kern="1200" noProof="0" dirty="0">
              <a:latin typeface="Palatino Linotype"/>
              <a:cs typeface="Palatino Linotype"/>
            </a:rPr>
            <a:t>podatnik VAT czynny</a:t>
          </a:r>
          <a:r>
            <a:rPr lang="pl-PL" sz="1600" kern="1200" noProof="0" dirty="0">
              <a:latin typeface="Palatino Linotype"/>
              <a:cs typeface="Palatino Linotype"/>
            </a:rPr>
            <a:t>”, -który jest zobowiązany umieszczać nr NIP na fakturach oraz w ofertach, lub jako „</a:t>
          </a:r>
          <a:r>
            <a:rPr lang="pl-PL" sz="1600" b="1" i="1" kern="1200" noProof="0" dirty="0">
              <a:latin typeface="Palatino Linotype"/>
              <a:cs typeface="Palatino Linotype"/>
            </a:rPr>
            <a:t>podatnik VAT zwolniony</a:t>
          </a:r>
          <a:r>
            <a:rPr lang="pl-PL" sz="1600" kern="1200" noProof="0" dirty="0">
              <a:latin typeface="Palatino Linotype"/>
              <a:cs typeface="Palatino Linotype"/>
            </a:rPr>
            <a:t>”. </a:t>
          </a:r>
        </a:p>
      </dsp:txBody>
      <dsp:txXfrm>
        <a:off x="1646738" y="1675427"/>
        <a:ext cx="6012512" cy="1426533"/>
      </dsp:txXfrm>
    </dsp:sp>
    <dsp:sp modelId="{25292622-760B-7C48-8EEE-83D2E240C2FC}">
      <dsp:nvSpPr>
        <dsp:cNvPr id="0" name=""/>
        <dsp:cNvSpPr/>
      </dsp:nvSpPr>
      <dsp:spPr>
        <a:xfrm>
          <a:off x="1531850" y="2997952"/>
          <a:ext cx="6127400" cy="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E7F356FB-DC21-8F43-8786-42AE86DEB45B}">
      <dsp:nvSpPr>
        <dsp:cNvPr id="0" name=""/>
        <dsp:cNvSpPr/>
      </dsp:nvSpPr>
      <dsp:spPr>
        <a:xfrm>
          <a:off x="1646738" y="3069279"/>
          <a:ext cx="6012512" cy="1426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b="1" kern="1200" noProof="0" dirty="0">
              <a:latin typeface="Palatino Linotype"/>
              <a:cs typeface="Palatino Linotype"/>
            </a:rPr>
            <a:t>Podatnicy</a:t>
          </a:r>
          <a:r>
            <a:rPr lang="pl-PL" sz="1600" kern="1200" noProof="0" dirty="0">
              <a:latin typeface="Palatino Linotype"/>
              <a:cs typeface="Palatino Linotype"/>
            </a:rPr>
            <a:t>, którzy zamierzają dokonywać </a:t>
          </a:r>
          <a:r>
            <a:rPr lang="pl-PL" sz="1600" b="1" kern="1200" noProof="0" dirty="0">
              <a:latin typeface="Palatino Linotype"/>
              <a:cs typeface="Palatino Linotype"/>
            </a:rPr>
            <a:t>transakcji wewnątrzwspólnotowych</a:t>
          </a:r>
          <a:r>
            <a:rPr lang="pl-PL" sz="1600" kern="1200" noProof="0" dirty="0">
              <a:latin typeface="Palatino Linotype"/>
              <a:cs typeface="Palatino Linotype"/>
            </a:rPr>
            <a:t>, są zobowiązani przed dokonaniem pierwszej czynności z tym związanej, zawiadomić o tym fakcie naczelnika urzędu skarbowego. Naczelnik rejestruje ich jako „</a:t>
          </a:r>
          <a:r>
            <a:rPr lang="pl-PL" sz="1600" b="1" kern="1200" noProof="0" dirty="0">
              <a:latin typeface="Palatino Linotype"/>
              <a:cs typeface="Palatino Linotype"/>
            </a:rPr>
            <a:t>podatników VAT UE</a:t>
          </a:r>
          <a:r>
            <a:rPr lang="pl-PL" altLang="ja-JP" sz="1600" kern="1200" noProof="0" dirty="0">
              <a:latin typeface="Palatino Linotype"/>
              <a:cs typeface="Palatino Linotype"/>
            </a:rPr>
            <a:t>” i nadaje im stosowny numer. </a:t>
          </a:r>
          <a:endParaRPr lang="pl-PL" sz="1600" kern="1200" noProof="0" dirty="0">
            <a:latin typeface="Palatino Linotype"/>
            <a:cs typeface="Palatino Linotype"/>
          </a:endParaRPr>
        </a:p>
      </dsp:txBody>
      <dsp:txXfrm>
        <a:off x="1646738" y="3069279"/>
        <a:ext cx="6012512" cy="1426533"/>
      </dsp:txXfrm>
    </dsp:sp>
    <dsp:sp modelId="{75E1EE12-03B2-0448-8314-D199E13175CE}">
      <dsp:nvSpPr>
        <dsp:cNvPr id="0" name=""/>
        <dsp:cNvSpPr/>
      </dsp:nvSpPr>
      <dsp:spPr>
        <a:xfrm>
          <a:off x="1531850" y="4495813"/>
          <a:ext cx="6127400" cy="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A2485-FE51-564E-9DA2-706EAE6AB128}">
      <dsp:nvSpPr>
        <dsp:cNvPr id="0" name=""/>
        <dsp:cNvSpPr/>
      </dsp:nvSpPr>
      <dsp:spPr>
        <a:xfrm>
          <a:off x="0" y="0"/>
          <a:ext cx="8712968" cy="0"/>
        </a:xfrm>
        <a:prstGeom prst="lin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E39FED84-11D6-1440-B654-17F2452FF7FC}">
      <dsp:nvSpPr>
        <dsp:cNvPr id="0" name=""/>
        <dsp:cNvSpPr/>
      </dsp:nvSpPr>
      <dsp:spPr>
        <a:xfrm>
          <a:off x="0" y="0"/>
          <a:ext cx="1742593" cy="4149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b="1" kern="1200" dirty="0">
              <a:solidFill>
                <a:srgbClr val="660066"/>
              </a:solidFill>
              <a:latin typeface="Palatino Linotype"/>
              <a:cs typeface="Palatino Linotype"/>
            </a:rPr>
            <a:t>STAWKI PODATKOWE</a:t>
          </a:r>
        </a:p>
      </dsp:txBody>
      <dsp:txXfrm>
        <a:off x="0" y="0"/>
        <a:ext cx="1742593" cy="4149328"/>
      </dsp:txXfrm>
    </dsp:sp>
    <dsp:sp modelId="{2FEC0D05-EAC7-604F-8D6B-5F00B0476FF0}">
      <dsp:nvSpPr>
        <dsp:cNvPr id="0" name=""/>
        <dsp:cNvSpPr/>
      </dsp:nvSpPr>
      <dsp:spPr>
        <a:xfrm>
          <a:off x="1873288" y="64833"/>
          <a:ext cx="6839679" cy="1296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pl-PL" sz="1900" b="1" kern="1200" dirty="0">
              <a:solidFill>
                <a:srgbClr val="660066"/>
              </a:solidFill>
              <a:latin typeface="Palatino Linotype"/>
              <a:cs typeface="Palatino Linotype"/>
            </a:rPr>
            <a:t>STAWKI KWOTOWE</a:t>
          </a:r>
          <a:r>
            <a:rPr lang="pl-PL" sz="1900" b="1" kern="1200" dirty="0">
              <a:solidFill>
                <a:srgbClr val="000000"/>
              </a:solidFill>
              <a:latin typeface="Palatino Linotype"/>
              <a:cs typeface="Palatino Linotype"/>
            </a:rPr>
            <a:t>- </a:t>
          </a:r>
          <a:r>
            <a:rPr lang="pl-PL" sz="1900" kern="1200" dirty="0">
              <a:latin typeface="Palatino Linotype"/>
              <a:cs typeface="Palatino Linotype"/>
            </a:rPr>
            <a:t>Stawka akcyzy na wino wynosi </a:t>
          </a:r>
          <a:r>
            <a:rPr lang="pl-PL" sz="1900" kern="1200" dirty="0" smtClean="0">
              <a:latin typeface="Palatino Linotype"/>
              <a:cs typeface="Palatino Linotype"/>
            </a:rPr>
            <a:t>201,00 </a:t>
          </a:r>
          <a:r>
            <a:rPr lang="pl-PL" sz="1900" kern="1200" dirty="0">
              <a:latin typeface="Palatino Linotype"/>
              <a:cs typeface="Palatino Linotype"/>
            </a:rPr>
            <a:t>zł od 1 hektolitra gotowego wyrobu.</a:t>
          </a:r>
          <a:endParaRPr lang="pl-PL" sz="1900" b="1" kern="1200" dirty="0">
            <a:solidFill>
              <a:srgbClr val="000000"/>
            </a:solidFill>
            <a:latin typeface="Palatino Linotype"/>
            <a:cs typeface="Palatino Linotype"/>
          </a:endParaRPr>
        </a:p>
      </dsp:txBody>
      <dsp:txXfrm>
        <a:off x="1873288" y="64833"/>
        <a:ext cx="6839679" cy="1296665"/>
      </dsp:txXfrm>
    </dsp:sp>
    <dsp:sp modelId="{ACFFD261-9F8D-8546-AFA6-DF5160755A58}">
      <dsp:nvSpPr>
        <dsp:cNvPr id="0" name=""/>
        <dsp:cNvSpPr/>
      </dsp:nvSpPr>
      <dsp:spPr>
        <a:xfrm>
          <a:off x="1742593" y="1361498"/>
          <a:ext cx="69703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1F7A7804-452C-354E-A0D1-27260F1DF8CF}">
      <dsp:nvSpPr>
        <dsp:cNvPr id="0" name=""/>
        <dsp:cNvSpPr/>
      </dsp:nvSpPr>
      <dsp:spPr>
        <a:xfrm>
          <a:off x="1873288" y="1426331"/>
          <a:ext cx="6839679" cy="1296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pl-PL" sz="1900" b="1" kern="1200" dirty="0">
              <a:solidFill>
                <a:srgbClr val="660066"/>
              </a:solidFill>
              <a:latin typeface="Palatino Linotype"/>
              <a:cs typeface="Palatino Linotype"/>
            </a:rPr>
            <a:t>STAWKI PROCENTOWE</a:t>
          </a:r>
          <a:r>
            <a:rPr lang="pl-PL" sz="1900" b="1" kern="1200" dirty="0">
              <a:solidFill>
                <a:srgbClr val="000000"/>
              </a:solidFill>
              <a:latin typeface="Palatino Linotype"/>
              <a:cs typeface="Palatino Linotype"/>
            </a:rPr>
            <a:t>- </a:t>
          </a:r>
          <a:r>
            <a:rPr lang="pl-PL" sz="1900" kern="1200" dirty="0">
              <a:solidFill>
                <a:srgbClr val="000000"/>
              </a:solidFill>
              <a:latin typeface="Palatino Linotype"/>
              <a:cs typeface="Palatino Linotype"/>
            </a:rPr>
            <a:t>np. samochody osobowe o pojemności silnika powyżej 2000 cm</a:t>
          </a:r>
          <a:r>
            <a:rPr lang="pl-PL" sz="1900" kern="1200" baseline="30000" dirty="0">
              <a:solidFill>
                <a:srgbClr val="000000"/>
              </a:solidFill>
              <a:latin typeface="Palatino Linotype"/>
              <a:cs typeface="Palatino Linotype"/>
            </a:rPr>
            <a:t>3</a:t>
          </a:r>
          <a:r>
            <a:rPr lang="pl-PL" sz="1900" kern="1200" dirty="0">
              <a:solidFill>
                <a:srgbClr val="000000"/>
              </a:solidFill>
              <a:latin typeface="Palatino Linotype"/>
              <a:cs typeface="Palatino Linotype"/>
            </a:rPr>
            <a:t> – 18,6%, oraz 3,1% dla pozostałych</a:t>
          </a:r>
          <a:endParaRPr lang="en-US" sz="1900" kern="1200" dirty="0">
            <a:latin typeface="Palatino Linotype"/>
            <a:cs typeface="Palatino Linotype"/>
          </a:endParaRPr>
        </a:p>
      </dsp:txBody>
      <dsp:txXfrm>
        <a:off x="1873288" y="1426331"/>
        <a:ext cx="6839679" cy="1296665"/>
      </dsp:txXfrm>
    </dsp:sp>
    <dsp:sp modelId="{154B99BD-2D66-9940-962A-016F37906C7F}">
      <dsp:nvSpPr>
        <dsp:cNvPr id="0" name=""/>
        <dsp:cNvSpPr/>
      </dsp:nvSpPr>
      <dsp:spPr>
        <a:xfrm>
          <a:off x="1742593" y="2722996"/>
          <a:ext cx="69703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85DD6925-84C8-6D4B-B6CB-A427A15896AE}">
      <dsp:nvSpPr>
        <dsp:cNvPr id="0" name=""/>
        <dsp:cNvSpPr/>
      </dsp:nvSpPr>
      <dsp:spPr>
        <a:xfrm>
          <a:off x="1873288" y="2787829"/>
          <a:ext cx="6839679" cy="1296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pl-PL" sz="1900" b="1" kern="1200" dirty="0">
              <a:solidFill>
                <a:srgbClr val="660066"/>
              </a:solidFill>
              <a:latin typeface="Palatino Linotype"/>
              <a:cs typeface="Palatino Linotype"/>
            </a:rPr>
            <a:t>STAWKI MIESZANE</a:t>
          </a:r>
          <a:r>
            <a:rPr lang="pl-PL" sz="1900" b="1" kern="1200" dirty="0">
              <a:solidFill>
                <a:srgbClr val="000000"/>
              </a:solidFill>
              <a:latin typeface="Palatino Linotype"/>
              <a:cs typeface="Palatino Linotype"/>
            </a:rPr>
            <a:t>- </a:t>
          </a:r>
          <a:r>
            <a:rPr lang="pl-PL" sz="1900" kern="1200" dirty="0">
              <a:solidFill>
                <a:srgbClr val="000000"/>
              </a:solidFill>
              <a:latin typeface="Palatino Linotype"/>
              <a:cs typeface="Palatino Linotype"/>
            </a:rPr>
            <a:t>(np. papierosy). Jest to stawka kwotowa odnoszona do określonej ilości sztuk oraz stawka procentowa odnoszona do tzw. maksymalnej ceny detalicznej.</a:t>
          </a:r>
          <a:endParaRPr lang="en-US" sz="1900" kern="1200" dirty="0">
            <a:latin typeface="Palatino Linotype"/>
            <a:cs typeface="Palatino Linotype"/>
          </a:endParaRPr>
        </a:p>
      </dsp:txBody>
      <dsp:txXfrm>
        <a:off x="1873288" y="2787829"/>
        <a:ext cx="6839679" cy="1296665"/>
      </dsp:txXfrm>
    </dsp:sp>
    <dsp:sp modelId="{BC1E5788-4064-034E-B4FE-50ACCD98F72A}">
      <dsp:nvSpPr>
        <dsp:cNvPr id="0" name=""/>
        <dsp:cNvSpPr/>
      </dsp:nvSpPr>
      <dsp:spPr>
        <a:xfrm>
          <a:off x="1742593" y="4084494"/>
          <a:ext cx="69703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EFA77-4C3F-4E7E-A7F7-A966464672D6}">
      <dsp:nvSpPr>
        <dsp:cNvPr id="0" name=""/>
        <dsp:cNvSpPr/>
      </dsp:nvSpPr>
      <dsp:spPr>
        <a:xfrm>
          <a:off x="0" y="20751"/>
          <a:ext cx="7556500" cy="779219"/>
        </a:xfrm>
        <a:prstGeom prst="roundRect">
          <a:avLst/>
        </a:prstGeom>
        <a:gradFill rotWithShape="0">
          <a:gsLst>
            <a:gs pos="0">
              <a:schemeClr val="accent2">
                <a:hueOff val="0"/>
                <a:satOff val="0"/>
                <a:lumOff val="0"/>
                <a:alphaOff val="0"/>
                <a:shade val="40000"/>
                <a:alpha val="100000"/>
                <a:satMod val="150000"/>
                <a:lumMod val="100000"/>
              </a:schemeClr>
            </a:gs>
            <a:gs pos="100000">
              <a:schemeClr val="accent2">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pl-PL" sz="1800" kern="1200" dirty="0">
              <a:latin typeface="Palatino Linotype"/>
              <a:cs typeface="Palatino Linotype"/>
            </a:rPr>
            <a:t> Podatek od dochodów osobistych i od dochodów z działalności gospodarczej</a:t>
          </a:r>
        </a:p>
      </dsp:txBody>
      <dsp:txXfrm>
        <a:off x="38038" y="58789"/>
        <a:ext cx="7480424" cy="703143"/>
      </dsp:txXfrm>
    </dsp:sp>
    <dsp:sp modelId="{B1F90947-C9DC-4940-BA98-71CACAEFE66C}">
      <dsp:nvSpPr>
        <dsp:cNvPr id="0" name=""/>
        <dsp:cNvSpPr/>
      </dsp:nvSpPr>
      <dsp:spPr>
        <a:xfrm>
          <a:off x="0" y="851811"/>
          <a:ext cx="7556500" cy="779219"/>
        </a:xfrm>
        <a:prstGeom prst="roundRect">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pl-PL" sz="1800" kern="1200">
              <a:latin typeface="Palatino Linotype"/>
              <a:cs typeface="Palatino Linotype"/>
            </a:rPr>
            <a:t>Powszechność opodatkowania dochodu a wyłączenia z opodatkowania dochodów i kwota wolna</a:t>
          </a:r>
        </a:p>
      </dsp:txBody>
      <dsp:txXfrm>
        <a:off x="38038" y="889849"/>
        <a:ext cx="7480424" cy="703143"/>
      </dsp:txXfrm>
    </dsp:sp>
    <dsp:sp modelId="{97689B87-56C9-4223-932A-3A93E0F9BDB3}">
      <dsp:nvSpPr>
        <dsp:cNvPr id="0" name=""/>
        <dsp:cNvSpPr/>
      </dsp:nvSpPr>
      <dsp:spPr>
        <a:xfrm>
          <a:off x="0" y="1682871"/>
          <a:ext cx="7556500" cy="779219"/>
        </a:xfrm>
        <a:prstGeom prst="round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pl-PL" sz="1800" kern="1200">
              <a:latin typeface="Palatino Linotype"/>
              <a:cs typeface="Palatino Linotype"/>
            </a:rPr>
            <a:t>Podatek progresywny czy proporcjonalny</a:t>
          </a:r>
        </a:p>
      </dsp:txBody>
      <dsp:txXfrm>
        <a:off x="38038" y="1720909"/>
        <a:ext cx="7480424" cy="703143"/>
      </dsp:txXfrm>
    </dsp:sp>
    <dsp:sp modelId="{81BF595C-1844-4290-A99D-364DAE227F0A}">
      <dsp:nvSpPr>
        <dsp:cNvPr id="0" name=""/>
        <dsp:cNvSpPr/>
      </dsp:nvSpPr>
      <dsp:spPr>
        <a:xfrm>
          <a:off x="0" y="2513931"/>
          <a:ext cx="7556500" cy="779219"/>
        </a:xfrm>
        <a:prstGeom prst="roundRect">
          <a:avLst/>
        </a:prstGeom>
        <a:gradFill rotWithShape="0">
          <a:gsLst>
            <a:gs pos="0">
              <a:schemeClr val="accent5">
                <a:hueOff val="0"/>
                <a:satOff val="0"/>
                <a:lumOff val="0"/>
                <a:alphaOff val="0"/>
                <a:shade val="40000"/>
                <a:alpha val="100000"/>
                <a:satMod val="150000"/>
                <a:lumMod val="100000"/>
              </a:schemeClr>
            </a:gs>
            <a:gs pos="100000">
              <a:schemeClr val="accent5">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pl-PL" sz="1800" kern="1200">
              <a:latin typeface="Palatino Linotype"/>
              <a:cs typeface="Palatino Linotype"/>
            </a:rPr>
            <a:t>Podatek jako źródło przychodów budżetowych czy też podatek jako świadczenie prorodzinne</a:t>
          </a:r>
        </a:p>
      </dsp:txBody>
      <dsp:txXfrm>
        <a:off x="38038" y="2551969"/>
        <a:ext cx="7480424" cy="703143"/>
      </dsp:txXfrm>
    </dsp:sp>
    <dsp:sp modelId="{38B126B7-D4B4-4B2C-A56F-AC61CAF5B3ED}">
      <dsp:nvSpPr>
        <dsp:cNvPr id="0" name=""/>
        <dsp:cNvSpPr/>
      </dsp:nvSpPr>
      <dsp:spPr>
        <a:xfrm>
          <a:off x="0" y="3344991"/>
          <a:ext cx="7556500" cy="779219"/>
        </a:xfrm>
        <a:prstGeom prst="roundRect">
          <a:avLst/>
        </a:prstGeom>
        <a:gradFill rotWithShape="0">
          <a:gsLst>
            <a:gs pos="0">
              <a:schemeClr val="accent6">
                <a:hueOff val="0"/>
                <a:satOff val="0"/>
                <a:lumOff val="0"/>
                <a:alphaOff val="0"/>
                <a:shade val="40000"/>
                <a:alpha val="100000"/>
                <a:satMod val="150000"/>
                <a:lumMod val="100000"/>
              </a:schemeClr>
            </a:gs>
            <a:gs pos="100000">
              <a:schemeClr val="accent6">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pl-PL" sz="1800" kern="1200">
              <a:latin typeface="Palatino Linotype"/>
              <a:cs typeface="Palatino Linotype"/>
            </a:rPr>
            <a:t>Opodatkowanie na zasadach ogólnych czy ryczałty podatkowe </a:t>
          </a:r>
        </a:p>
      </dsp:txBody>
      <dsp:txXfrm>
        <a:off x="38038" y="3383029"/>
        <a:ext cx="7480424" cy="70314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22607-0FC4-4661-B42E-35D36EA4470C}">
      <dsp:nvSpPr>
        <dsp:cNvPr id="0" name=""/>
        <dsp:cNvSpPr/>
      </dsp:nvSpPr>
      <dsp:spPr>
        <a:xfrm>
          <a:off x="3347861" y="-216013"/>
          <a:ext cx="2212192" cy="1429443"/>
        </a:xfrm>
        <a:prstGeom prst="roundRect">
          <a:avLst/>
        </a:prstGeom>
        <a:gradFill rotWithShape="0">
          <a:gsLst>
            <a:gs pos="0">
              <a:schemeClr val="accent2">
                <a:hueOff val="0"/>
                <a:satOff val="0"/>
                <a:lumOff val="0"/>
                <a:alphaOff val="0"/>
                <a:shade val="40000"/>
                <a:alpha val="100000"/>
                <a:satMod val="150000"/>
                <a:lumMod val="100000"/>
              </a:schemeClr>
            </a:gs>
            <a:gs pos="100000">
              <a:schemeClr val="accent2">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latin typeface="Palatino Linotype"/>
              <a:cs typeface="Palatino Linotype"/>
            </a:rPr>
            <a:t>nie muszą prowadzić żadnych ksiąg podatkowych, składać deklaracji ani zeznań podatkowych</a:t>
          </a:r>
        </a:p>
      </dsp:txBody>
      <dsp:txXfrm>
        <a:off x="3417641" y="-146233"/>
        <a:ext cx="2072632" cy="1289883"/>
      </dsp:txXfrm>
    </dsp:sp>
    <dsp:sp modelId="{C73FFD2C-26D8-4E3B-AC9F-7DD5B108692E}">
      <dsp:nvSpPr>
        <dsp:cNvPr id="0" name=""/>
        <dsp:cNvSpPr/>
      </dsp:nvSpPr>
      <dsp:spPr>
        <a:xfrm>
          <a:off x="2497763" y="864718"/>
          <a:ext cx="4462866" cy="4462866"/>
        </a:xfrm>
        <a:custGeom>
          <a:avLst/>
          <a:gdLst/>
          <a:ahLst/>
          <a:cxnLst/>
          <a:rect l="0" t="0" r="0" b="0"/>
          <a:pathLst>
            <a:path>
              <a:moveTo>
                <a:pt x="3070513" y="163768"/>
              </a:moveTo>
              <a:arcTo wR="2231433" hR="2231433" stAng="17525269" swAng="1347721"/>
            </a:path>
          </a:pathLst>
        </a:custGeom>
        <a:noFill/>
        <a:ln w="127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C41562-F8E7-4999-B280-CB6F0146B51D}">
      <dsp:nvSpPr>
        <dsp:cNvPr id="0" name=""/>
        <dsp:cNvSpPr/>
      </dsp:nvSpPr>
      <dsp:spPr>
        <a:xfrm>
          <a:off x="5292079" y="1512174"/>
          <a:ext cx="2464284" cy="1116055"/>
        </a:xfrm>
        <a:prstGeom prst="roundRect">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b="1" kern="1200" dirty="0">
              <a:latin typeface="Palatino Linotype"/>
              <a:cs typeface="Palatino Linotype"/>
            </a:rPr>
            <a:t>Nie muszą też wpłacać zaliczek na podatek dochodowy</a:t>
          </a:r>
          <a:endParaRPr lang="pl-PL" sz="1800" kern="1200" dirty="0">
            <a:latin typeface="Palatino Linotype"/>
            <a:cs typeface="Palatino Linotype"/>
          </a:endParaRPr>
        </a:p>
      </dsp:txBody>
      <dsp:txXfrm>
        <a:off x="5346560" y="1566655"/>
        <a:ext cx="2355322" cy="1007093"/>
      </dsp:txXfrm>
    </dsp:sp>
    <dsp:sp modelId="{6D6680AF-42F2-4213-8145-8E9B9192AA25}">
      <dsp:nvSpPr>
        <dsp:cNvPr id="0" name=""/>
        <dsp:cNvSpPr/>
      </dsp:nvSpPr>
      <dsp:spPr>
        <a:xfrm>
          <a:off x="2163247" y="120602"/>
          <a:ext cx="4462866" cy="4462866"/>
        </a:xfrm>
        <a:custGeom>
          <a:avLst/>
          <a:gdLst/>
          <a:ahLst/>
          <a:cxnLst/>
          <a:rect l="0" t="0" r="0" b="0"/>
          <a:pathLst>
            <a:path>
              <a:moveTo>
                <a:pt x="4444913" y="2513922"/>
              </a:moveTo>
              <a:arcTo wR="2231433" hR="2231433" stAng="436374" swAng="961413"/>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8BFCFC-4D48-43E9-A71A-AB55ABA0F7BA}">
      <dsp:nvSpPr>
        <dsp:cNvPr id="0" name=""/>
        <dsp:cNvSpPr/>
      </dsp:nvSpPr>
      <dsp:spPr>
        <a:xfrm>
          <a:off x="4500000" y="3240367"/>
          <a:ext cx="3065614" cy="1827640"/>
        </a:xfrm>
        <a:prstGeom prst="round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1" kern="1200" dirty="0">
              <a:latin typeface="Palatino Linotype"/>
              <a:cs typeface="Palatino Linotype"/>
            </a:rPr>
            <a:t>Jeżeli zatrudniają pracowników to są zobowiązani do prowadzenia poświadczonej w urzędzie skarbowym książki ewidencji zatrudnienia.</a:t>
          </a:r>
          <a:endParaRPr lang="pl-PL" sz="1600" kern="1200" dirty="0">
            <a:latin typeface="Palatino Linotype"/>
            <a:cs typeface="Palatino Linotype"/>
          </a:endParaRPr>
        </a:p>
      </dsp:txBody>
      <dsp:txXfrm>
        <a:off x="4589218" y="3329585"/>
        <a:ext cx="2887178" cy="1649204"/>
      </dsp:txXfrm>
    </dsp:sp>
    <dsp:sp modelId="{19952FE0-CBD1-4A56-B64D-E848AA5B7E33}">
      <dsp:nvSpPr>
        <dsp:cNvPr id="0" name=""/>
        <dsp:cNvSpPr/>
      </dsp:nvSpPr>
      <dsp:spPr>
        <a:xfrm>
          <a:off x="2159012" y="627974"/>
          <a:ext cx="4462866" cy="4462866"/>
        </a:xfrm>
        <a:custGeom>
          <a:avLst/>
          <a:gdLst/>
          <a:ahLst/>
          <a:cxnLst/>
          <a:rect l="0" t="0" r="0" b="0"/>
          <a:pathLst>
            <a:path>
              <a:moveTo>
                <a:pt x="2538167" y="4441684"/>
              </a:moveTo>
              <a:arcTo wR="2231433" hR="2231433" stAng="4925944" swAng="1801565"/>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6ED8F5-E692-465D-8594-7B4B5DFFB3CA}">
      <dsp:nvSpPr>
        <dsp:cNvPr id="0" name=""/>
        <dsp:cNvSpPr/>
      </dsp:nvSpPr>
      <dsp:spPr>
        <a:xfrm>
          <a:off x="999597" y="3568673"/>
          <a:ext cx="2799856" cy="1353384"/>
        </a:xfrm>
        <a:prstGeom prst="roundRect">
          <a:avLst/>
        </a:prstGeom>
        <a:gradFill rotWithShape="0">
          <a:gsLst>
            <a:gs pos="0">
              <a:schemeClr val="accent5">
                <a:hueOff val="0"/>
                <a:satOff val="0"/>
                <a:lumOff val="0"/>
                <a:alphaOff val="0"/>
                <a:shade val="40000"/>
                <a:alpha val="100000"/>
                <a:satMod val="150000"/>
                <a:lumMod val="100000"/>
              </a:schemeClr>
            </a:gs>
            <a:gs pos="100000">
              <a:schemeClr val="accent5">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l-PL" sz="1300" b="1" kern="1200" dirty="0">
              <a:latin typeface="Palatino Linotype"/>
              <a:cs typeface="Palatino Linotype"/>
            </a:rPr>
            <a:t>Podatnicy objęci kartą są zobowiązani – na ogólnych zasadach – do wystawiania i przechowywania rachunków stwierdzających sprzedaż ich towaru lub usługi. </a:t>
          </a:r>
        </a:p>
      </dsp:txBody>
      <dsp:txXfrm>
        <a:off x="1065664" y="3634740"/>
        <a:ext cx="2667722" cy="1221250"/>
      </dsp:txXfrm>
    </dsp:sp>
    <dsp:sp modelId="{2B7F94D9-D0D6-4141-8397-80CA8D9510D3}">
      <dsp:nvSpPr>
        <dsp:cNvPr id="0" name=""/>
        <dsp:cNvSpPr/>
      </dsp:nvSpPr>
      <dsp:spPr>
        <a:xfrm>
          <a:off x="1840686" y="572102"/>
          <a:ext cx="4462866" cy="4462866"/>
        </a:xfrm>
        <a:custGeom>
          <a:avLst/>
          <a:gdLst/>
          <a:ahLst/>
          <a:cxnLst/>
          <a:rect l="0" t="0" r="0" b="0"/>
          <a:pathLst>
            <a:path>
              <a:moveTo>
                <a:pt x="132595" y="2989177"/>
              </a:moveTo>
              <a:arcTo wR="2231433" hR="2231433" stAng="9608932" swAng="1193795"/>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AC4E1B8-F700-4FDA-9083-DF5CC182FA9D}">
      <dsp:nvSpPr>
        <dsp:cNvPr id="0" name=""/>
        <dsp:cNvSpPr/>
      </dsp:nvSpPr>
      <dsp:spPr>
        <a:xfrm>
          <a:off x="602851" y="1283264"/>
          <a:ext cx="2692199" cy="1510636"/>
        </a:xfrm>
        <a:prstGeom prst="roundRect">
          <a:avLst/>
        </a:prstGeom>
        <a:gradFill rotWithShape="0">
          <a:gsLst>
            <a:gs pos="0">
              <a:schemeClr val="accent6">
                <a:hueOff val="0"/>
                <a:satOff val="0"/>
                <a:lumOff val="0"/>
                <a:alphaOff val="0"/>
                <a:shade val="40000"/>
                <a:alpha val="100000"/>
                <a:satMod val="150000"/>
                <a:lumMod val="100000"/>
              </a:schemeClr>
            </a:gs>
            <a:gs pos="100000">
              <a:schemeClr val="accent6">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latin typeface="Palatino Linotype"/>
              <a:cs typeface="Palatino Linotype"/>
            </a:rPr>
            <a:t>Muszą też prowadzić karty przychodów (indywidualne karty wynagrodzeń) oraz ewidencje obrotu na potrzeby podatku od towarów i usług</a:t>
          </a:r>
        </a:p>
      </dsp:txBody>
      <dsp:txXfrm>
        <a:off x="676594" y="1357007"/>
        <a:ext cx="2544713" cy="1363150"/>
      </dsp:txXfrm>
    </dsp:sp>
    <dsp:sp modelId="{9B607D17-3545-4016-87AE-40FC78D93F69}">
      <dsp:nvSpPr>
        <dsp:cNvPr id="0" name=""/>
        <dsp:cNvSpPr/>
      </dsp:nvSpPr>
      <dsp:spPr>
        <a:xfrm>
          <a:off x="1877497" y="451045"/>
          <a:ext cx="4462866" cy="4462866"/>
        </a:xfrm>
        <a:custGeom>
          <a:avLst/>
          <a:gdLst/>
          <a:ahLst/>
          <a:cxnLst/>
          <a:rect l="0" t="0" r="0" b="0"/>
          <a:pathLst>
            <a:path>
              <a:moveTo>
                <a:pt x="500745" y="822883"/>
              </a:moveTo>
              <a:arcTo wR="2231433" hR="2231433" stAng="13148461" swAng="1836520"/>
            </a:path>
          </a:pathLst>
        </a:custGeom>
        <a:noFill/>
        <a:ln w="1270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AD3D3-2A1E-4DD1-9C8A-0C540F9A87CA}">
      <dsp:nvSpPr>
        <dsp:cNvPr id="0" name=""/>
        <dsp:cNvSpPr/>
      </dsp:nvSpPr>
      <dsp:spPr>
        <a:xfrm>
          <a:off x="2599229" y="2016239"/>
          <a:ext cx="3704795" cy="3264117"/>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l-PL" sz="2000" b="0" kern="1200" dirty="0">
              <a:latin typeface="Palatino Linotype"/>
              <a:cs typeface="Palatino Linotype"/>
            </a:rPr>
            <a:t>Jednostkami organizacyjnymi </a:t>
          </a:r>
          <a:r>
            <a:rPr lang="pl-PL" sz="2000" b="1" kern="1200" dirty="0">
              <a:latin typeface="Palatino Linotype"/>
              <a:cs typeface="Palatino Linotype"/>
            </a:rPr>
            <a:t>nieposiadającymi </a:t>
          </a:r>
          <a:r>
            <a:rPr lang="pl-PL" sz="2000" b="0" kern="1200" dirty="0">
              <a:latin typeface="Palatino Linotype"/>
              <a:cs typeface="Palatino Linotype"/>
            </a:rPr>
            <a:t>osobowości prawnej, </a:t>
          </a:r>
          <a:r>
            <a:rPr lang="pl-PL" sz="2000" b="1" kern="1200" dirty="0">
              <a:latin typeface="Palatino Linotype"/>
              <a:cs typeface="Palatino Linotype"/>
            </a:rPr>
            <a:t>które podlegają opodatkowaniu </a:t>
          </a:r>
          <a:r>
            <a:rPr lang="pl-PL" sz="2000" b="0" kern="1200" dirty="0">
              <a:latin typeface="Palatino Linotype"/>
              <a:cs typeface="Palatino Linotype"/>
            </a:rPr>
            <a:t>podatkiem dochodowym dla osób prawnych </a:t>
          </a:r>
        </a:p>
      </dsp:txBody>
      <dsp:txXfrm>
        <a:off x="3141784" y="2494258"/>
        <a:ext cx="2619685" cy="2308079"/>
      </dsp:txXfrm>
    </dsp:sp>
    <dsp:sp modelId="{466F0BBB-28BC-44BE-B75E-8D35E40F0CE4}">
      <dsp:nvSpPr>
        <dsp:cNvPr id="0" name=""/>
        <dsp:cNvSpPr/>
      </dsp:nvSpPr>
      <dsp:spPr>
        <a:xfrm>
          <a:off x="3247303" y="216013"/>
          <a:ext cx="2194815" cy="2125316"/>
        </a:xfrm>
        <a:prstGeom prst="ellipse">
          <a:avLst/>
        </a:prstGeom>
        <a:solidFill>
          <a:schemeClr val="accent3">
            <a:alpha val="50000"/>
            <a:hueOff val="-360000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l-PL" sz="2000" kern="1200" dirty="0">
              <a:latin typeface="Palatino Linotype"/>
              <a:cs typeface="Palatino Linotype"/>
            </a:rPr>
            <a:t>jednostki budżetowe</a:t>
          </a:r>
        </a:p>
      </dsp:txBody>
      <dsp:txXfrm>
        <a:off x="3568726" y="527258"/>
        <a:ext cx="1551969" cy="1502826"/>
      </dsp:txXfrm>
    </dsp:sp>
    <dsp:sp modelId="{7A514262-86C7-4403-B4F1-F442EBF4903D}">
      <dsp:nvSpPr>
        <dsp:cNvPr id="0" name=""/>
        <dsp:cNvSpPr/>
      </dsp:nvSpPr>
      <dsp:spPr>
        <a:xfrm>
          <a:off x="5621718" y="2016232"/>
          <a:ext cx="2497922" cy="2207239"/>
        </a:xfrm>
        <a:prstGeom prst="ellipse">
          <a:avLst/>
        </a:prstGeom>
        <a:solidFill>
          <a:schemeClr val="accent3">
            <a:alpha val="50000"/>
            <a:hueOff val="-720000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pl-PL" sz="2700" kern="1200" dirty="0">
              <a:latin typeface="Palatino Linotype"/>
              <a:cs typeface="Palatino Linotype"/>
            </a:rPr>
            <a:t>zakłady budżetowe</a:t>
          </a:r>
        </a:p>
      </dsp:txBody>
      <dsp:txXfrm>
        <a:off x="5987530" y="2339475"/>
        <a:ext cx="1766298" cy="1560753"/>
      </dsp:txXfrm>
    </dsp:sp>
    <dsp:sp modelId="{58C3ACF9-ECB9-4BFC-BC1C-C2F8850C45A5}">
      <dsp:nvSpPr>
        <dsp:cNvPr id="0" name=""/>
        <dsp:cNvSpPr/>
      </dsp:nvSpPr>
      <dsp:spPr>
        <a:xfrm>
          <a:off x="0" y="1728193"/>
          <a:ext cx="3180785" cy="2532075"/>
        </a:xfrm>
        <a:prstGeom prst="ellipse">
          <a:avLst/>
        </a:prstGeom>
        <a:solidFill>
          <a:schemeClr val="accent3">
            <a:alpha val="50000"/>
            <a:hueOff val="-1080000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pl-PL" sz="1900" b="0" kern="1200" dirty="0" smtClean="0">
              <a:latin typeface="Palatino Linotype"/>
              <a:cs typeface="Palatino Linotype"/>
            </a:rPr>
            <a:t>Fundacje i stowarzyszenia</a:t>
          </a:r>
          <a:endParaRPr lang="pl-PL" sz="1900" b="0" kern="1200" dirty="0">
            <a:latin typeface="Palatino Linotype"/>
            <a:cs typeface="Palatino Linotype"/>
          </a:endParaRPr>
        </a:p>
      </dsp:txBody>
      <dsp:txXfrm>
        <a:off x="465815" y="2099007"/>
        <a:ext cx="2249155" cy="179044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9EACF-D1C8-4F19-9D12-C5170E5D4057}">
      <dsp:nvSpPr>
        <dsp:cNvPr id="0" name=""/>
        <dsp:cNvSpPr/>
      </dsp:nvSpPr>
      <dsp:spPr>
        <a:xfrm>
          <a:off x="0" y="1493398"/>
          <a:ext cx="3523733" cy="1794222"/>
        </a:xfrm>
        <a:prstGeom prst="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44525">
            <a:lnSpc>
              <a:spcPct val="90000"/>
            </a:lnSpc>
            <a:spcBef>
              <a:spcPct val="0"/>
            </a:spcBef>
            <a:spcAft>
              <a:spcPct val="35000"/>
            </a:spcAft>
          </a:pPr>
          <a:r>
            <a:rPr lang="pl-PL" sz="1450" b="1" kern="1200" dirty="0">
              <a:latin typeface="Palatino Linotype"/>
              <a:cs typeface="Palatino Linotype"/>
            </a:rPr>
            <a:t>Spółki spełniające wymienione warunki mogą rozliczać się na takiej zasadzie, że płacą podatek od dochodu stanowiącego nadwyżkę sumy dochodów wszystkich spółek tworzących grupę nad sumą ich strat.</a:t>
          </a:r>
        </a:p>
      </dsp:txBody>
      <dsp:txXfrm>
        <a:off x="0" y="1493398"/>
        <a:ext cx="3523733" cy="1794222"/>
      </dsp:txXfrm>
    </dsp:sp>
    <dsp:sp modelId="{B52990E0-8933-4EFF-AA6B-2A5100E7E0BA}">
      <dsp:nvSpPr>
        <dsp:cNvPr id="0" name=""/>
        <dsp:cNvSpPr/>
      </dsp:nvSpPr>
      <dsp:spPr>
        <a:xfrm>
          <a:off x="3834299" y="1493398"/>
          <a:ext cx="3726540" cy="1794222"/>
        </a:xfrm>
        <a:prstGeom prst="rect">
          <a:avLst/>
        </a:prstGeom>
        <a:gradFill rotWithShape="0">
          <a:gsLst>
            <a:gs pos="0">
              <a:schemeClr val="accent4">
                <a:hueOff val="-427184"/>
                <a:satOff val="18283"/>
                <a:lumOff val="1078"/>
                <a:alphaOff val="0"/>
                <a:shade val="40000"/>
                <a:alpha val="100000"/>
                <a:satMod val="150000"/>
                <a:lumMod val="100000"/>
              </a:schemeClr>
            </a:gs>
            <a:gs pos="100000">
              <a:schemeClr val="accent4">
                <a:hueOff val="-427184"/>
                <a:satOff val="18283"/>
                <a:lumOff val="1078"/>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b="1" kern="1200" dirty="0">
              <a:latin typeface="Palatino Linotype"/>
              <a:cs typeface="Palatino Linotype"/>
            </a:rPr>
            <a:t>Podatek oraz zaliczki opłaca jedna ze spółek określona w umowie jako reprezentująca pozostałe spółki. </a:t>
          </a:r>
        </a:p>
      </dsp:txBody>
      <dsp:txXfrm>
        <a:off x="3834299" y="1493398"/>
        <a:ext cx="3726540" cy="1794222"/>
      </dsp:txXfrm>
    </dsp:sp>
    <dsp:sp modelId="{F7907983-D7FB-434F-8CE7-44FAD7EDE403}">
      <dsp:nvSpPr>
        <dsp:cNvPr id="0" name=""/>
        <dsp:cNvSpPr/>
      </dsp:nvSpPr>
      <dsp:spPr>
        <a:xfrm>
          <a:off x="0" y="3462361"/>
          <a:ext cx="3533273" cy="1794222"/>
        </a:xfrm>
        <a:prstGeom prst="rect">
          <a:avLst/>
        </a:prstGeom>
        <a:gradFill rotWithShape="0">
          <a:gsLst>
            <a:gs pos="0">
              <a:schemeClr val="accent4">
                <a:hueOff val="-854369"/>
                <a:satOff val="36567"/>
                <a:lumOff val="2156"/>
                <a:alphaOff val="0"/>
                <a:shade val="40000"/>
                <a:alpha val="100000"/>
                <a:satMod val="150000"/>
                <a:lumMod val="100000"/>
              </a:schemeClr>
            </a:gs>
            <a:gs pos="100000">
              <a:schemeClr val="accent4">
                <a:hueOff val="-854369"/>
                <a:satOff val="36567"/>
                <a:lumOff val="2156"/>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1" kern="1200" dirty="0">
              <a:latin typeface="Palatino Linotype"/>
              <a:cs typeface="Palatino Linotype"/>
            </a:rPr>
            <a:t>Spółki tworzące podatkową grupę kapitałową odpowiadają solidarnie za jej zobowiązania z tytułu podatku dochodowego należnego za okres obowiązywania umowy. </a:t>
          </a:r>
        </a:p>
      </dsp:txBody>
      <dsp:txXfrm>
        <a:off x="0" y="3462361"/>
        <a:ext cx="3533273" cy="1794222"/>
      </dsp:txXfrm>
    </dsp:sp>
    <dsp:sp modelId="{443358CA-B8A5-4209-B352-94FCEE1B20F8}">
      <dsp:nvSpPr>
        <dsp:cNvPr id="0" name=""/>
        <dsp:cNvSpPr/>
      </dsp:nvSpPr>
      <dsp:spPr>
        <a:xfrm>
          <a:off x="3837110" y="3462361"/>
          <a:ext cx="3723729" cy="1794222"/>
        </a:xfrm>
        <a:prstGeom prst="rect">
          <a:avLst/>
        </a:prstGeom>
        <a:gradFill rotWithShape="0">
          <a:gsLst>
            <a:gs pos="0">
              <a:schemeClr val="accent4">
                <a:hueOff val="-1281553"/>
                <a:satOff val="54850"/>
                <a:lumOff val="3235"/>
                <a:alphaOff val="0"/>
                <a:shade val="40000"/>
                <a:alpha val="100000"/>
                <a:satMod val="150000"/>
                <a:lumMod val="100000"/>
              </a:schemeClr>
            </a:gs>
            <a:gs pos="100000">
              <a:schemeClr val="accent4">
                <a:hueOff val="-1281553"/>
                <a:satOff val="54850"/>
                <a:lumOff val="3235"/>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l-PL" sz="1500" b="1" kern="1200" dirty="0">
              <a:latin typeface="Palatino Linotype"/>
              <a:cs typeface="Palatino Linotype"/>
            </a:rPr>
            <a:t>Spółki tworzące grupę są zwolnione od podatku dochodowego z tytuły dywidend i innych przychodów uzyskiwanych z tytułu udziału w zyskach spółek wchodzących w skład grupy kapitałowej.</a:t>
          </a:r>
        </a:p>
      </dsp:txBody>
      <dsp:txXfrm>
        <a:off x="3837110" y="3462361"/>
        <a:ext cx="3723729" cy="1794222"/>
      </dsp:txXfrm>
    </dsp:sp>
    <dsp:sp modelId="{8C8593C6-4D48-4ED9-8700-B2A9E12F64DA}">
      <dsp:nvSpPr>
        <dsp:cNvPr id="0" name=""/>
        <dsp:cNvSpPr/>
      </dsp:nvSpPr>
      <dsp:spPr>
        <a:xfrm>
          <a:off x="1545042" y="324127"/>
          <a:ext cx="4491567" cy="834205"/>
        </a:xfrm>
        <a:prstGeom prst="rect">
          <a:avLst/>
        </a:prstGeom>
        <a:gradFill rotWithShape="0">
          <a:gsLst>
            <a:gs pos="0">
              <a:schemeClr val="accent4">
                <a:hueOff val="-1708738"/>
                <a:satOff val="73133"/>
                <a:lumOff val="4313"/>
                <a:alphaOff val="0"/>
                <a:shade val="40000"/>
                <a:alpha val="100000"/>
                <a:satMod val="150000"/>
                <a:lumMod val="100000"/>
              </a:schemeClr>
            </a:gs>
            <a:gs pos="100000">
              <a:schemeClr val="accent4">
                <a:hueOff val="-1708738"/>
                <a:satOff val="73133"/>
                <a:lumOff val="4313"/>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pl-PL" sz="3600" b="1" kern="1200" dirty="0">
              <a:latin typeface="Palatino Linotype"/>
              <a:cs typeface="Palatino Linotype"/>
            </a:rPr>
            <a:t>Grupa kapitałowa</a:t>
          </a:r>
        </a:p>
      </dsp:txBody>
      <dsp:txXfrm>
        <a:off x="1545042" y="324127"/>
        <a:ext cx="4491567" cy="83420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B8E13-C416-4A79-9C13-E576911F2D4B}">
      <dsp:nvSpPr>
        <dsp:cNvPr id="0" name=""/>
        <dsp:cNvSpPr/>
      </dsp:nvSpPr>
      <dsp:spPr>
        <a:xfrm rot="16200000">
          <a:off x="765026" y="-765026"/>
          <a:ext cx="2250368" cy="3780420"/>
        </a:xfrm>
        <a:prstGeom prst="round1Rect">
          <a:avLst/>
        </a:prstGeom>
        <a:gradFill rotWithShape="0">
          <a:gsLst>
            <a:gs pos="0">
              <a:schemeClr val="accent2">
                <a:hueOff val="0"/>
                <a:satOff val="0"/>
                <a:lumOff val="0"/>
                <a:alphaOff val="0"/>
                <a:shade val="40000"/>
                <a:alpha val="100000"/>
                <a:satMod val="150000"/>
                <a:lumMod val="100000"/>
              </a:schemeClr>
            </a:gs>
            <a:gs pos="100000">
              <a:schemeClr val="accent2">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endParaRPr lang="pl-PL" sz="1500" b="1" kern="1200" dirty="0">
            <a:latin typeface="Palatino Linotype"/>
            <a:cs typeface="Palatino Linotype"/>
          </a:endParaRPr>
        </a:p>
        <a:p>
          <a:pPr lvl="0" algn="ctr" defTabSz="666750">
            <a:lnSpc>
              <a:spcPct val="90000"/>
            </a:lnSpc>
            <a:spcBef>
              <a:spcPct val="0"/>
            </a:spcBef>
            <a:spcAft>
              <a:spcPct val="35000"/>
            </a:spcAft>
          </a:pPr>
          <a:r>
            <a:rPr lang="pl-PL" sz="1500" b="1" kern="1200" dirty="0">
              <a:latin typeface="Palatino Linotype"/>
              <a:cs typeface="Palatino Linotype"/>
            </a:rPr>
            <a:t>Podatnik ma możliwość odliczenia od przychodów wszelkich kosztów ich uzyskania</a:t>
          </a:r>
          <a:r>
            <a:rPr lang="pl-PL" sz="1500" kern="1200" dirty="0">
              <a:latin typeface="Palatino Linotype"/>
              <a:cs typeface="Palatino Linotype"/>
            </a:rPr>
            <a:t> pod tym jednak warunkiem, że mają one bezpośredni związek z prowadzoną działalnością gospodarczą, a ich poniesienie ma bądź też może mieć wpływ na wielkość osiągniętego przychodu. </a:t>
          </a:r>
        </a:p>
      </dsp:txBody>
      <dsp:txXfrm rot="5400000">
        <a:off x="0" y="0"/>
        <a:ext cx="3780420" cy="1687776"/>
      </dsp:txXfrm>
    </dsp:sp>
    <dsp:sp modelId="{09693A3E-B24A-4D41-8653-9803CC7A327A}">
      <dsp:nvSpPr>
        <dsp:cNvPr id="0" name=""/>
        <dsp:cNvSpPr/>
      </dsp:nvSpPr>
      <dsp:spPr>
        <a:xfrm>
          <a:off x="3780420" y="0"/>
          <a:ext cx="3780420" cy="2250368"/>
        </a:xfrm>
        <a:prstGeom prst="round1Rect">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pl-PL" sz="1800" kern="1200" dirty="0">
            <a:latin typeface="Palatino Linotype"/>
            <a:cs typeface="Palatino Linotype"/>
          </a:endParaRPr>
        </a:p>
        <a:p>
          <a:pPr lvl="0" algn="ctr" defTabSz="800100">
            <a:lnSpc>
              <a:spcPct val="90000"/>
            </a:lnSpc>
            <a:spcBef>
              <a:spcPct val="0"/>
            </a:spcBef>
            <a:spcAft>
              <a:spcPct val="35000"/>
            </a:spcAft>
          </a:pPr>
          <a:r>
            <a:rPr lang="pl-PL" sz="1800" kern="1200" dirty="0">
              <a:latin typeface="Palatino Linotype"/>
              <a:cs typeface="Palatino Linotype"/>
            </a:rPr>
            <a:t>Do kosztów zalicza się także te, które służą zachowaniu lub zabezpieczeniu źródeł przychodów.  </a:t>
          </a:r>
        </a:p>
      </dsp:txBody>
      <dsp:txXfrm>
        <a:off x="3780420" y="0"/>
        <a:ext cx="3780420" cy="1687776"/>
      </dsp:txXfrm>
    </dsp:sp>
    <dsp:sp modelId="{B59E56A1-8BA4-4E0F-8B6D-C6AE72EA13A9}">
      <dsp:nvSpPr>
        <dsp:cNvPr id="0" name=""/>
        <dsp:cNvSpPr/>
      </dsp:nvSpPr>
      <dsp:spPr>
        <a:xfrm rot="10800000">
          <a:off x="0" y="2250368"/>
          <a:ext cx="3780420" cy="2250368"/>
        </a:xfrm>
        <a:prstGeom prst="round1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l-PL" sz="2000" kern="1200" dirty="0">
              <a:latin typeface="Palatino Linotype"/>
              <a:cs typeface="Palatino Linotype"/>
            </a:rPr>
            <a:t>Rodzaje wydatków, </a:t>
          </a:r>
        </a:p>
        <a:p>
          <a:pPr lvl="0" algn="ctr" defTabSz="889000">
            <a:lnSpc>
              <a:spcPct val="90000"/>
            </a:lnSpc>
            <a:spcBef>
              <a:spcPct val="0"/>
            </a:spcBef>
            <a:spcAft>
              <a:spcPct val="35000"/>
            </a:spcAft>
          </a:pPr>
          <a:r>
            <a:rPr lang="pl-PL" sz="2000" kern="1200" dirty="0">
              <a:latin typeface="Palatino Linotype"/>
              <a:cs typeface="Palatino Linotype"/>
            </a:rPr>
            <a:t>których nie uznaje się za </a:t>
          </a:r>
        </a:p>
        <a:p>
          <a:pPr lvl="0" algn="ctr" defTabSz="889000">
            <a:lnSpc>
              <a:spcPct val="90000"/>
            </a:lnSpc>
            <a:spcBef>
              <a:spcPct val="0"/>
            </a:spcBef>
            <a:spcAft>
              <a:spcPct val="35000"/>
            </a:spcAft>
          </a:pPr>
          <a:r>
            <a:rPr lang="pl-PL" sz="2000" kern="1200" dirty="0">
              <a:latin typeface="Palatino Linotype"/>
              <a:cs typeface="Palatino Linotype"/>
            </a:rPr>
            <a:t>koszty uzyskania przychodów </a:t>
          </a:r>
        </a:p>
        <a:p>
          <a:pPr lvl="0" algn="ctr" defTabSz="889000">
            <a:lnSpc>
              <a:spcPct val="90000"/>
            </a:lnSpc>
            <a:spcBef>
              <a:spcPct val="0"/>
            </a:spcBef>
            <a:spcAft>
              <a:spcPct val="35000"/>
            </a:spcAft>
          </a:pPr>
          <a:r>
            <a:rPr lang="pl-PL" sz="2000" kern="1200" dirty="0">
              <a:latin typeface="Palatino Linotype"/>
              <a:cs typeface="Palatino Linotype"/>
            </a:rPr>
            <a:t>określono w art. 16 </a:t>
          </a:r>
          <a:r>
            <a:rPr lang="pl-PL" sz="2000" kern="1200" dirty="0" err="1">
              <a:latin typeface="Palatino Linotype"/>
              <a:cs typeface="Palatino Linotype"/>
            </a:rPr>
            <a:t>u.p.d.o.p</a:t>
          </a:r>
          <a:r>
            <a:rPr lang="pl-PL" sz="2000" kern="1200" dirty="0">
              <a:latin typeface="Palatino Linotype"/>
              <a:cs typeface="Palatino Linotype"/>
            </a:rPr>
            <a:t>., </a:t>
          </a:r>
        </a:p>
      </dsp:txBody>
      <dsp:txXfrm rot="10800000">
        <a:off x="0" y="2812960"/>
        <a:ext cx="3780420" cy="1687776"/>
      </dsp:txXfrm>
    </dsp:sp>
    <dsp:sp modelId="{8C9EF02E-7203-44DC-839B-452D5F3B1EF5}">
      <dsp:nvSpPr>
        <dsp:cNvPr id="0" name=""/>
        <dsp:cNvSpPr/>
      </dsp:nvSpPr>
      <dsp:spPr>
        <a:xfrm rot="5400000">
          <a:off x="4545446" y="1485342"/>
          <a:ext cx="2250368" cy="3780420"/>
        </a:xfrm>
        <a:prstGeom prst="round1Rect">
          <a:avLst/>
        </a:prstGeom>
        <a:gradFill rotWithShape="0">
          <a:gsLst>
            <a:gs pos="0">
              <a:schemeClr val="accent5">
                <a:hueOff val="0"/>
                <a:satOff val="0"/>
                <a:lumOff val="0"/>
                <a:alphaOff val="0"/>
                <a:shade val="40000"/>
                <a:alpha val="100000"/>
                <a:satMod val="150000"/>
                <a:lumMod val="100000"/>
              </a:schemeClr>
            </a:gs>
            <a:gs pos="100000">
              <a:schemeClr val="accent5">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pl-PL" sz="1300" kern="1200" dirty="0">
              <a:latin typeface="Palatino Linotype"/>
              <a:cs typeface="Palatino Linotype"/>
            </a:rPr>
            <a:t>Są to przykładowo wydatki na zakup środków trwałych, wydatki na objęcie lub nabycie udziałów albo wkładów w spółdzielni, udziałów albo akcji w spółce (są one kosztem przy zbyciu tych udziałów, wkładów i akcji), wydatki na spłatę pożyczek i kredytów, darowizny i ofiary wszelkiego rodzaju, grzywny i kary pieniężne.</a:t>
          </a:r>
        </a:p>
      </dsp:txBody>
      <dsp:txXfrm rot="-5400000">
        <a:off x="3780420" y="2812960"/>
        <a:ext cx="3780420" cy="1687776"/>
      </dsp:txXfrm>
    </dsp:sp>
    <dsp:sp modelId="{4833F818-FDB6-4FA7-9FF6-6A170601A268}">
      <dsp:nvSpPr>
        <dsp:cNvPr id="0" name=""/>
        <dsp:cNvSpPr/>
      </dsp:nvSpPr>
      <dsp:spPr>
        <a:xfrm>
          <a:off x="2590290" y="1601941"/>
          <a:ext cx="2380258" cy="1296853"/>
        </a:xfrm>
        <a:prstGeom prst="roundRect">
          <a:avLst/>
        </a:prstGeom>
        <a:gradFill rotWithShape="0">
          <a:gsLst>
            <a:gs pos="0">
              <a:schemeClr val="accent2">
                <a:tint val="40000"/>
                <a:hueOff val="0"/>
                <a:satOff val="0"/>
                <a:lumOff val="0"/>
                <a:alphaOff val="0"/>
                <a:shade val="40000"/>
                <a:alpha val="100000"/>
                <a:satMod val="150000"/>
                <a:lumMod val="100000"/>
              </a:schemeClr>
            </a:gs>
            <a:gs pos="100000">
              <a:schemeClr val="accent2">
                <a:tint val="40000"/>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l-PL" sz="2400" kern="1200" dirty="0">
              <a:latin typeface="Palatino Linotype"/>
              <a:cs typeface="Palatino Linotype"/>
            </a:rPr>
            <a:t>Podatek dochodowy od osób prawnych</a:t>
          </a:r>
        </a:p>
      </dsp:txBody>
      <dsp:txXfrm>
        <a:off x="2653597" y="1665248"/>
        <a:ext cx="2253644" cy="117023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72863-1C22-4411-91AD-AD823DC6D3CE}">
      <dsp:nvSpPr>
        <dsp:cNvPr id="0" name=""/>
        <dsp:cNvSpPr/>
      </dsp:nvSpPr>
      <dsp:spPr>
        <a:xfrm>
          <a:off x="536479" y="478852"/>
          <a:ext cx="6806531" cy="1580200"/>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E16DFA-1701-402B-AA8B-F9EA650FD94C}">
      <dsp:nvSpPr>
        <dsp:cNvPr id="0" name=""/>
        <dsp:cNvSpPr/>
      </dsp:nvSpPr>
      <dsp:spPr>
        <a:xfrm>
          <a:off x="3477986" y="4309678"/>
          <a:ext cx="855095" cy="547260"/>
        </a:xfrm>
        <a:prstGeom prst="downArrow">
          <a:avLst/>
        </a:prstGeom>
        <a:gradFill rotWithShape="0">
          <a:gsLst>
            <a:gs pos="0">
              <a:schemeClr val="accent3">
                <a:tint val="40000"/>
                <a:hueOff val="0"/>
                <a:satOff val="0"/>
                <a:lumOff val="0"/>
                <a:alphaOff val="0"/>
                <a:shade val="40000"/>
                <a:alpha val="100000"/>
                <a:satMod val="150000"/>
                <a:lumMod val="100000"/>
              </a:schemeClr>
            </a:gs>
            <a:gs pos="100000">
              <a:schemeClr val="accent3">
                <a:tint val="40000"/>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dsp:style>
    </dsp:sp>
    <dsp:sp modelId="{C4634B85-BD0B-4CD4-9967-10F65EB9EB6F}">
      <dsp:nvSpPr>
        <dsp:cNvPr id="0" name=""/>
        <dsp:cNvSpPr/>
      </dsp:nvSpPr>
      <dsp:spPr>
        <a:xfrm>
          <a:off x="1836204" y="4566212"/>
          <a:ext cx="4104456" cy="1026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l-PL" sz="2000" kern="1200" dirty="0">
              <a:latin typeface="Palatino Linotype"/>
              <a:cs typeface="Palatino Linotype"/>
            </a:rPr>
            <a:t>Stawki podatku dochodowego od osób prawnych</a:t>
          </a:r>
        </a:p>
      </dsp:txBody>
      <dsp:txXfrm>
        <a:off x="1836204" y="4566212"/>
        <a:ext cx="4104456" cy="1026114"/>
      </dsp:txXfrm>
    </dsp:sp>
    <dsp:sp modelId="{57B21C70-7F7E-4099-9D4C-33AD6145C2F6}">
      <dsp:nvSpPr>
        <dsp:cNvPr id="0" name=""/>
        <dsp:cNvSpPr/>
      </dsp:nvSpPr>
      <dsp:spPr>
        <a:xfrm>
          <a:off x="2520277" y="1436558"/>
          <a:ext cx="3098859" cy="1881205"/>
        </a:xfrm>
        <a:prstGeom prst="ellipse">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l-PL" sz="2400" b="1" kern="1200" dirty="0">
              <a:latin typeface="Palatino Linotype"/>
              <a:cs typeface="Palatino Linotype"/>
            </a:rPr>
            <a:t>10%</a:t>
          </a:r>
          <a:r>
            <a:rPr lang="pl-PL" sz="2400" kern="1200" dirty="0">
              <a:latin typeface="Palatino Linotype"/>
              <a:cs typeface="Palatino Linotype"/>
            </a:rPr>
            <a:t> </a:t>
          </a:r>
          <a:r>
            <a:rPr lang="pl-PL" sz="1400" kern="1200" dirty="0">
              <a:latin typeface="Palatino Linotype"/>
              <a:cs typeface="Palatino Linotype"/>
            </a:rPr>
            <a:t>stosowana do opłat uzyskiwanych na terytorium  RP przez zagraniczne przedsiębiorstwa żeglugi morskiej i powietrznej.</a:t>
          </a:r>
        </a:p>
      </dsp:txBody>
      <dsp:txXfrm>
        <a:off x="2974094" y="1712054"/>
        <a:ext cx="2191225" cy="1330213"/>
      </dsp:txXfrm>
    </dsp:sp>
    <dsp:sp modelId="{DA99485E-DE1E-4202-AAFB-45986E371181}">
      <dsp:nvSpPr>
        <dsp:cNvPr id="0" name=""/>
        <dsp:cNvSpPr/>
      </dsp:nvSpPr>
      <dsp:spPr>
        <a:xfrm>
          <a:off x="749321" y="205218"/>
          <a:ext cx="3439308" cy="1539171"/>
        </a:xfrm>
        <a:prstGeom prst="ellipse">
          <a:avLst/>
        </a:prstGeom>
        <a:gradFill rotWithShape="0">
          <a:gsLst>
            <a:gs pos="0">
              <a:schemeClr val="accent3">
                <a:hueOff val="-5400000"/>
                <a:satOff val="0"/>
                <a:lumOff val="0"/>
                <a:alphaOff val="0"/>
                <a:shade val="40000"/>
                <a:alpha val="100000"/>
                <a:satMod val="150000"/>
                <a:lumMod val="100000"/>
              </a:schemeClr>
            </a:gs>
            <a:gs pos="100000">
              <a:schemeClr val="accent3">
                <a:hueOff val="-540000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pl-PL" sz="3200" kern="1200" dirty="0">
              <a:latin typeface="Palatino Linotype"/>
              <a:cs typeface="Palatino Linotype"/>
            </a:rPr>
            <a:t>19 % podstawowa</a:t>
          </a:r>
        </a:p>
      </dsp:txBody>
      <dsp:txXfrm>
        <a:off x="1252996" y="430624"/>
        <a:ext cx="2431958" cy="1088359"/>
      </dsp:txXfrm>
    </dsp:sp>
    <dsp:sp modelId="{7DE8B0DE-A05D-4607-ACD9-B26C2803036A}">
      <dsp:nvSpPr>
        <dsp:cNvPr id="0" name=""/>
        <dsp:cNvSpPr/>
      </dsp:nvSpPr>
      <dsp:spPr>
        <a:xfrm>
          <a:off x="3751624" y="273637"/>
          <a:ext cx="3522993" cy="1539171"/>
        </a:xfrm>
        <a:prstGeom prst="ellipse">
          <a:avLst/>
        </a:prstGeom>
        <a:gradFill rotWithShape="0">
          <a:gsLst>
            <a:gs pos="0">
              <a:schemeClr val="accent3">
                <a:hueOff val="-10800000"/>
                <a:satOff val="0"/>
                <a:lumOff val="0"/>
                <a:alphaOff val="0"/>
                <a:shade val="40000"/>
                <a:alpha val="100000"/>
                <a:satMod val="150000"/>
                <a:lumMod val="100000"/>
              </a:schemeClr>
            </a:gs>
            <a:gs pos="100000">
              <a:schemeClr val="accent3">
                <a:hueOff val="-1080000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pl-PL" sz="2800" kern="1200" dirty="0">
              <a:latin typeface="Palatino Linotype"/>
              <a:cs typeface="Palatino Linotype"/>
            </a:rPr>
            <a:t>20 % </a:t>
          </a:r>
          <a:r>
            <a:rPr lang="pl-PL" sz="1600" kern="1200" dirty="0">
              <a:latin typeface="Palatino Linotype"/>
              <a:cs typeface="Palatino Linotype"/>
            </a:rPr>
            <a:t>od przychodów uzyskiwanych w Polsce  przez nierezydentów</a:t>
          </a:r>
        </a:p>
      </dsp:txBody>
      <dsp:txXfrm>
        <a:off x="4267554" y="499043"/>
        <a:ext cx="2491133" cy="1088359"/>
      </dsp:txXfrm>
    </dsp:sp>
    <dsp:sp modelId="{315A2792-F9E9-4074-BB1B-6E6D79E72455}">
      <dsp:nvSpPr>
        <dsp:cNvPr id="0" name=""/>
        <dsp:cNvSpPr/>
      </dsp:nvSpPr>
      <dsp:spPr>
        <a:xfrm>
          <a:off x="0" y="68413"/>
          <a:ext cx="7524794" cy="4446515"/>
        </a:xfrm>
        <a:prstGeom prst="funnel">
          <a:avLst/>
        </a:prstGeom>
        <a:solidFill>
          <a:schemeClr val="lt1">
            <a:alpha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5D1C0-B9BF-AB4A-ADCF-E7518BEBD06D}">
      <dsp:nvSpPr>
        <dsp:cNvPr id="0" name=""/>
        <dsp:cNvSpPr/>
      </dsp:nvSpPr>
      <dsp:spPr>
        <a:xfrm>
          <a:off x="0" y="0"/>
          <a:ext cx="7556500" cy="0"/>
        </a:xfrm>
        <a:prstGeom prst="lin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4A9F5701-EA46-C640-8713-AE19BD76C596}">
      <dsp:nvSpPr>
        <dsp:cNvPr id="0" name=""/>
        <dsp:cNvSpPr/>
      </dsp:nvSpPr>
      <dsp:spPr>
        <a:xfrm>
          <a:off x="0" y="0"/>
          <a:ext cx="1511300" cy="4144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76200" tIns="76200" rIns="76200" bIns="76200" numCol="1" spcCol="1270" anchor="t" anchorCtr="0">
          <a:noAutofit/>
        </a:bodyPr>
        <a:lstStyle/>
        <a:p>
          <a:pPr lvl="0" algn="ctr" defTabSz="889000">
            <a:lnSpc>
              <a:spcPct val="90000"/>
            </a:lnSpc>
            <a:spcBef>
              <a:spcPct val="0"/>
            </a:spcBef>
            <a:spcAft>
              <a:spcPct val="35000"/>
            </a:spcAft>
          </a:pPr>
          <a:r>
            <a:rPr lang="pl-PL" sz="2000" kern="1200" dirty="0">
              <a:solidFill>
                <a:srgbClr val="000000"/>
              </a:solidFill>
              <a:latin typeface="Palatino Linotype"/>
              <a:ea typeface="ＭＳ Ｐゴシック" charset="0"/>
              <a:cs typeface="Palatino Linotype"/>
            </a:rPr>
            <a:t>W konstrukcji podatku rolnego ustawodawca przewidział </a:t>
          </a:r>
          <a:r>
            <a:rPr lang="pl-PL" sz="2000" b="1" kern="1200" dirty="0">
              <a:solidFill>
                <a:srgbClr val="000000"/>
              </a:solidFill>
              <a:latin typeface="Palatino Linotype"/>
              <a:ea typeface="ＭＳ Ｐゴシック" charset="0"/>
              <a:cs typeface="Palatino Linotype"/>
            </a:rPr>
            <a:t>szereg ulg podatkowych</a:t>
          </a:r>
          <a:endParaRPr lang="en-US" sz="2000" kern="1200" dirty="0">
            <a:solidFill>
              <a:srgbClr val="000000"/>
            </a:solidFill>
            <a:latin typeface="Palatino Linotype"/>
            <a:cs typeface="Palatino Linotype"/>
          </a:endParaRPr>
        </a:p>
      </dsp:txBody>
      <dsp:txXfrm>
        <a:off x="0" y="0"/>
        <a:ext cx="1511300" cy="4144963"/>
      </dsp:txXfrm>
    </dsp:sp>
    <dsp:sp modelId="{922693AE-C433-BB4F-BF42-E0ABBBC86825}">
      <dsp:nvSpPr>
        <dsp:cNvPr id="0" name=""/>
        <dsp:cNvSpPr/>
      </dsp:nvSpPr>
      <dsp:spPr>
        <a:xfrm>
          <a:off x="1624647" y="48725"/>
          <a:ext cx="5931852" cy="974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pl-PL" sz="2500" kern="1200" dirty="0">
              <a:solidFill>
                <a:srgbClr val="000000"/>
              </a:solidFill>
              <a:latin typeface="Palatino Linotype"/>
              <a:cs typeface="Palatino Linotype"/>
            </a:rPr>
            <a:t>inwestycyjne (art. 13) </a:t>
          </a:r>
          <a:endParaRPr lang="en-US" sz="2500" kern="1200" dirty="0">
            <a:latin typeface="Palatino Linotype"/>
            <a:cs typeface="Palatino Linotype"/>
          </a:endParaRPr>
        </a:p>
      </dsp:txBody>
      <dsp:txXfrm>
        <a:off x="1624647" y="48725"/>
        <a:ext cx="5931852" cy="974511"/>
      </dsp:txXfrm>
    </dsp:sp>
    <dsp:sp modelId="{76496407-2177-9D48-9D3A-52D3E69B2FE2}">
      <dsp:nvSpPr>
        <dsp:cNvPr id="0" name=""/>
        <dsp:cNvSpPr/>
      </dsp:nvSpPr>
      <dsp:spPr>
        <a:xfrm>
          <a:off x="1511300" y="1023237"/>
          <a:ext cx="60452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C4F52132-2C3E-5847-A5FF-DE0FAF897B9D}">
      <dsp:nvSpPr>
        <dsp:cNvPr id="0" name=""/>
        <dsp:cNvSpPr/>
      </dsp:nvSpPr>
      <dsp:spPr>
        <a:xfrm>
          <a:off x="1624647" y="1071962"/>
          <a:ext cx="5931852" cy="974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pl-PL" sz="2500" kern="1200" dirty="0">
              <a:solidFill>
                <a:srgbClr val="000000"/>
              </a:solidFill>
              <a:latin typeface="Palatino Linotype"/>
              <a:cs typeface="Palatino Linotype"/>
            </a:rPr>
            <a:t>ulgi dla gruntów podgórskich i górskich (art. 13b)</a:t>
          </a:r>
          <a:endParaRPr lang="en-US" sz="2500" kern="1200" dirty="0">
            <a:latin typeface="Palatino Linotype"/>
            <a:cs typeface="Palatino Linotype"/>
          </a:endParaRPr>
        </a:p>
      </dsp:txBody>
      <dsp:txXfrm>
        <a:off x="1624647" y="1071962"/>
        <a:ext cx="5931852" cy="974511"/>
      </dsp:txXfrm>
    </dsp:sp>
    <dsp:sp modelId="{696AF55B-FF89-6A41-A11C-485734A8EB8C}">
      <dsp:nvSpPr>
        <dsp:cNvPr id="0" name=""/>
        <dsp:cNvSpPr/>
      </dsp:nvSpPr>
      <dsp:spPr>
        <a:xfrm>
          <a:off x="1511300" y="2046474"/>
          <a:ext cx="60452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F8F8AC54-6758-D64A-A076-5F077ACA6C57}">
      <dsp:nvSpPr>
        <dsp:cNvPr id="0" name=""/>
        <dsp:cNvSpPr/>
      </dsp:nvSpPr>
      <dsp:spPr>
        <a:xfrm>
          <a:off x="1624647" y="2095199"/>
          <a:ext cx="5931852" cy="974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pl-PL" sz="2500" i="1" kern="1200" dirty="0">
              <a:solidFill>
                <a:srgbClr val="000000"/>
              </a:solidFill>
              <a:latin typeface="Palatino Linotype"/>
              <a:cs typeface="Palatino Linotype"/>
            </a:rPr>
            <a:t>ulgi „żołnierskie</a:t>
          </a:r>
          <a:r>
            <a:rPr lang="ja-JP" altLang="pl-PL" sz="2500" i="1" kern="1200" dirty="0">
              <a:solidFill>
                <a:srgbClr val="000000"/>
              </a:solidFill>
              <a:latin typeface="Palatino Linotype"/>
              <a:cs typeface="Palatino Linotype"/>
            </a:rPr>
            <a:t>”</a:t>
          </a:r>
          <a:r>
            <a:rPr lang="pl-PL" sz="2500" i="1" kern="1200" dirty="0">
              <a:solidFill>
                <a:srgbClr val="000000"/>
              </a:solidFill>
              <a:latin typeface="Palatino Linotype"/>
              <a:cs typeface="Palatino Linotype"/>
            </a:rPr>
            <a:t> (art. 13a) przestały już obowiązywać!</a:t>
          </a:r>
          <a:r>
            <a:rPr lang="pl-PL" sz="2500" kern="1200" dirty="0">
              <a:solidFill>
                <a:srgbClr val="000000"/>
              </a:solidFill>
              <a:latin typeface="Palatino Linotype"/>
              <a:cs typeface="Palatino Linotype"/>
            </a:rPr>
            <a:t>  </a:t>
          </a:r>
          <a:endParaRPr lang="en-US" sz="2500" kern="1200" dirty="0">
            <a:latin typeface="Palatino Linotype"/>
            <a:cs typeface="Palatino Linotype"/>
          </a:endParaRPr>
        </a:p>
      </dsp:txBody>
      <dsp:txXfrm>
        <a:off x="1624647" y="2095199"/>
        <a:ext cx="5931852" cy="974511"/>
      </dsp:txXfrm>
    </dsp:sp>
    <dsp:sp modelId="{EECF9E7E-94C9-B049-92B7-87A0F0BCA885}">
      <dsp:nvSpPr>
        <dsp:cNvPr id="0" name=""/>
        <dsp:cNvSpPr/>
      </dsp:nvSpPr>
      <dsp:spPr>
        <a:xfrm>
          <a:off x="1511300" y="3069711"/>
          <a:ext cx="60452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FBB44C32-615B-CC4E-B681-794895B99DA1}">
      <dsp:nvSpPr>
        <dsp:cNvPr id="0" name=""/>
        <dsp:cNvSpPr/>
      </dsp:nvSpPr>
      <dsp:spPr>
        <a:xfrm>
          <a:off x="1624647" y="3118437"/>
          <a:ext cx="5931852" cy="974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pl-PL" sz="2500" kern="1200" dirty="0">
              <a:solidFill>
                <a:srgbClr val="000000"/>
              </a:solidFill>
              <a:latin typeface="Palatino Linotype"/>
              <a:cs typeface="Palatino Linotype"/>
            </a:rPr>
            <a:t>ulgi z tytułu klęski żywiołowej (art. 13c) </a:t>
          </a:r>
          <a:endParaRPr lang="en-US" sz="2500" kern="1200" dirty="0">
            <a:latin typeface="Palatino Linotype"/>
            <a:cs typeface="Palatino Linotype"/>
          </a:endParaRPr>
        </a:p>
      </dsp:txBody>
      <dsp:txXfrm>
        <a:off x="1624647" y="3118437"/>
        <a:ext cx="5931852" cy="974511"/>
      </dsp:txXfrm>
    </dsp:sp>
    <dsp:sp modelId="{8F62FF54-FB4F-C549-8517-A1D59B9977F5}">
      <dsp:nvSpPr>
        <dsp:cNvPr id="0" name=""/>
        <dsp:cNvSpPr/>
      </dsp:nvSpPr>
      <dsp:spPr>
        <a:xfrm>
          <a:off x="1511300" y="4092948"/>
          <a:ext cx="60452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7A04A-2F75-4DE4-996F-F2BF31D3C529}">
      <dsp:nvSpPr>
        <dsp:cNvPr id="0" name=""/>
        <dsp:cNvSpPr/>
      </dsp:nvSpPr>
      <dsp:spPr>
        <a:xfrm>
          <a:off x="0" y="0"/>
          <a:ext cx="7620921" cy="753807"/>
        </a:xfrm>
        <a:prstGeom prst="round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pl-PL" sz="3200" kern="1200" dirty="0"/>
            <a:t>Mały podatnik</a:t>
          </a:r>
        </a:p>
      </dsp:txBody>
      <dsp:txXfrm>
        <a:off x="36798" y="36798"/>
        <a:ext cx="7547325" cy="6802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A8DD3-204E-46A7-A65A-C937C4201245}">
      <dsp:nvSpPr>
        <dsp:cNvPr id="0" name=""/>
        <dsp:cNvSpPr/>
      </dsp:nvSpPr>
      <dsp:spPr>
        <a:xfrm rot="16200000">
          <a:off x="308" y="78612"/>
          <a:ext cx="3530958" cy="3530958"/>
        </a:xfrm>
        <a:prstGeom prst="upArrow">
          <a:avLst>
            <a:gd name="adj1" fmla="val 50000"/>
            <a:gd name="adj2" fmla="val 35000"/>
          </a:avLst>
        </a:prstGeom>
        <a:gradFill rotWithShape="0">
          <a:gsLst>
            <a:gs pos="0">
              <a:schemeClr val="accent2">
                <a:hueOff val="0"/>
                <a:satOff val="0"/>
                <a:lumOff val="0"/>
                <a:alphaOff val="0"/>
                <a:shade val="40000"/>
                <a:alpha val="100000"/>
                <a:satMod val="150000"/>
                <a:lumMod val="100000"/>
              </a:schemeClr>
            </a:gs>
            <a:gs pos="100000">
              <a:schemeClr val="accent2">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pl-PL" sz="4000" kern="1200" dirty="0">
              <a:latin typeface="Palatino Linotype"/>
              <a:cs typeface="Palatino Linotype"/>
            </a:rPr>
            <a:t>Eksport towarów</a:t>
          </a:r>
        </a:p>
      </dsp:txBody>
      <dsp:txXfrm rot="5400000">
        <a:off x="618227" y="961350"/>
        <a:ext cx="2913040" cy="1765479"/>
      </dsp:txXfrm>
    </dsp:sp>
    <dsp:sp modelId="{F0DAD940-C48B-4A34-A88D-0B544EE7C593}">
      <dsp:nvSpPr>
        <dsp:cNvPr id="0" name=""/>
        <dsp:cNvSpPr/>
      </dsp:nvSpPr>
      <dsp:spPr>
        <a:xfrm rot="5400000">
          <a:off x="3885865" y="71982"/>
          <a:ext cx="3530958" cy="3530958"/>
        </a:xfrm>
        <a:prstGeom prst="upArrow">
          <a:avLst>
            <a:gd name="adj1" fmla="val 50000"/>
            <a:gd name="adj2" fmla="val 35000"/>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pl-PL" sz="1900" kern="1200" dirty="0">
              <a:latin typeface="Palatino Linotype"/>
              <a:cs typeface="Palatino Linotype"/>
            </a:rPr>
            <a:t>potwierdzony przez urząd  wywóz towarów z terytorium kraju poza terytorium Wspólnoty Europejskiej</a:t>
          </a:r>
        </a:p>
      </dsp:txBody>
      <dsp:txXfrm rot="-5400000">
        <a:off x="3885866" y="954722"/>
        <a:ext cx="2913040" cy="17654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4720E-D136-4CBB-927D-D3F4A69800F2}">
      <dsp:nvSpPr>
        <dsp:cNvPr id="0" name=""/>
        <dsp:cNvSpPr/>
      </dsp:nvSpPr>
      <dsp:spPr>
        <a:xfrm rot="16200000">
          <a:off x="844" y="281"/>
          <a:ext cx="3239797" cy="3239797"/>
        </a:xfrm>
        <a:prstGeom prst="downArrow">
          <a:avLst>
            <a:gd name="adj1" fmla="val 50000"/>
            <a:gd name="adj2" fmla="val 35000"/>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pl-PL" sz="3600" i="0" kern="1200" dirty="0"/>
            <a:t>Import towarów</a:t>
          </a:r>
        </a:p>
      </dsp:txBody>
      <dsp:txXfrm rot="5400000">
        <a:off x="844" y="810230"/>
        <a:ext cx="2672833" cy="1619899"/>
      </dsp:txXfrm>
    </dsp:sp>
    <dsp:sp modelId="{A766009E-9030-4BC5-AC45-97FBB637FD92}">
      <dsp:nvSpPr>
        <dsp:cNvPr id="0" name=""/>
        <dsp:cNvSpPr/>
      </dsp:nvSpPr>
      <dsp:spPr>
        <a:xfrm rot="5400000">
          <a:off x="4248189" y="281"/>
          <a:ext cx="3239797" cy="3239797"/>
        </a:xfrm>
        <a:prstGeom prst="downArrow">
          <a:avLst>
            <a:gd name="adj1" fmla="val 50000"/>
            <a:gd name="adj2" fmla="val 35000"/>
          </a:avLst>
        </a:prstGeom>
        <a:gradFill rotWithShape="0">
          <a:gsLst>
            <a:gs pos="0">
              <a:schemeClr val="accent3">
                <a:hueOff val="-10800000"/>
                <a:satOff val="0"/>
                <a:lumOff val="0"/>
                <a:alphaOff val="0"/>
                <a:shade val="40000"/>
                <a:alpha val="100000"/>
                <a:satMod val="150000"/>
                <a:lumMod val="100000"/>
              </a:schemeClr>
            </a:gs>
            <a:gs pos="100000">
              <a:schemeClr val="accent3">
                <a:hueOff val="-1080000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pl-PL" sz="1900" kern="1200" dirty="0"/>
            <a:t>przywóz towaru do Polski z terytorium państwa niewchodzącego w skład UE</a:t>
          </a:r>
        </a:p>
      </dsp:txBody>
      <dsp:txXfrm rot="-5400000">
        <a:off x="4815153" y="810230"/>
        <a:ext cx="2672833" cy="16198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B1216-2677-4FB7-84E4-A93128AB01FE}">
      <dsp:nvSpPr>
        <dsp:cNvPr id="0" name=""/>
        <dsp:cNvSpPr/>
      </dsp:nvSpPr>
      <dsp:spPr>
        <a:xfrm>
          <a:off x="0" y="0"/>
          <a:ext cx="7413344" cy="622317"/>
        </a:xfrm>
        <a:prstGeom prst="roundRect">
          <a:avLst>
            <a:gd name="adj" fmla="val 10000"/>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pl-PL" sz="1700" kern="1200" dirty="0">
              <a:latin typeface="Palatino Linotype"/>
              <a:cs typeface="Palatino Linotype"/>
            </a:rPr>
            <a:t>swoisty „import” do Polski towarów od podatnika działającego w jednym z państw UE</a:t>
          </a:r>
        </a:p>
      </dsp:txBody>
      <dsp:txXfrm>
        <a:off x="18227" y="18227"/>
        <a:ext cx="7376890" cy="585863"/>
      </dsp:txXfrm>
    </dsp:sp>
    <dsp:sp modelId="{7FED09BD-BE60-4048-BB3B-9918922B3E31}">
      <dsp:nvSpPr>
        <dsp:cNvPr id="0" name=""/>
        <dsp:cNvSpPr/>
      </dsp:nvSpPr>
      <dsp:spPr>
        <a:xfrm rot="5388310">
          <a:off x="3664148" y="638653"/>
          <a:ext cx="87759" cy="142845"/>
        </a:xfrm>
        <a:prstGeom prst="rightArrow">
          <a:avLst>
            <a:gd name="adj1" fmla="val 66700"/>
            <a:gd name="adj2" fmla="val 50000"/>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sp>
    <dsp:sp modelId="{9A40FC0A-E4BB-4F99-88FE-ABBD52BEFEB5}">
      <dsp:nvSpPr>
        <dsp:cNvPr id="0" name=""/>
        <dsp:cNvSpPr/>
      </dsp:nvSpPr>
      <dsp:spPr>
        <a:xfrm>
          <a:off x="4655" y="797834"/>
          <a:ext cx="7412168" cy="1419028"/>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l-PL" sz="1800" kern="1200" dirty="0" err="1">
              <a:latin typeface="Palatino Linotype"/>
              <a:cs typeface="Palatino Linotype"/>
            </a:rPr>
            <a:t>Wewnątrzwspólnotowemu</a:t>
          </a:r>
          <a:r>
            <a:rPr lang="pl-PL" sz="1800" kern="1200" dirty="0">
              <a:latin typeface="Palatino Linotype"/>
              <a:cs typeface="Palatino Linotype"/>
            </a:rPr>
            <a:t> nabyciu zawsze musi towarzyszyć </a:t>
          </a:r>
          <a:r>
            <a:rPr lang="pl-PL" sz="1800" kern="1200" dirty="0" err="1">
              <a:latin typeface="Palatino Linotype"/>
              <a:cs typeface="Palatino Linotype"/>
            </a:rPr>
            <a:t>wewnątrzwspólnotowa</a:t>
          </a:r>
          <a:r>
            <a:rPr lang="pl-PL" sz="1800" kern="1200" dirty="0">
              <a:latin typeface="Palatino Linotype"/>
              <a:cs typeface="Palatino Linotype"/>
            </a:rPr>
            <a:t> dostawa tegoż towaru-Polski nabywca jest podatnikiem w Polsce z tytułu nabycia towaru, natomiast wspólnotowy dostawca towaru jest podatnikiem w swoim państwie z tytułu dostawy towaru (0% lub zwolnienie z prawem zwrotu). </a:t>
          </a:r>
        </a:p>
      </dsp:txBody>
      <dsp:txXfrm>
        <a:off x="46217" y="839396"/>
        <a:ext cx="7329044" cy="1335904"/>
      </dsp:txXfrm>
    </dsp:sp>
    <dsp:sp modelId="{99EBB269-CE29-4461-9C29-F2F8FEBDBF8C}">
      <dsp:nvSpPr>
        <dsp:cNvPr id="0" name=""/>
        <dsp:cNvSpPr/>
      </dsp:nvSpPr>
      <dsp:spPr>
        <a:xfrm rot="5409010">
          <a:off x="3508286" y="2416744"/>
          <a:ext cx="399765" cy="142845"/>
        </a:xfrm>
        <a:prstGeom prst="rightArrow">
          <a:avLst>
            <a:gd name="adj1" fmla="val 66700"/>
            <a:gd name="adj2" fmla="val 50000"/>
          </a:avLst>
        </a:prstGeom>
        <a:gradFill rotWithShape="0">
          <a:gsLst>
            <a:gs pos="0">
              <a:schemeClr val="accent4">
                <a:hueOff val="-1708738"/>
                <a:satOff val="73133"/>
                <a:lumOff val="4313"/>
                <a:alphaOff val="0"/>
                <a:shade val="40000"/>
                <a:alpha val="100000"/>
                <a:satMod val="150000"/>
                <a:lumMod val="100000"/>
              </a:schemeClr>
            </a:gs>
            <a:gs pos="100000">
              <a:schemeClr val="accent4">
                <a:hueOff val="-1708738"/>
                <a:satOff val="73133"/>
                <a:lumOff val="4313"/>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sp>
    <dsp:sp modelId="{743D1302-5566-4241-8811-2E2D1EC05CC8}">
      <dsp:nvSpPr>
        <dsp:cNvPr id="0" name=""/>
        <dsp:cNvSpPr/>
      </dsp:nvSpPr>
      <dsp:spPr>
        <a:xfrm>
          <a:off x="0" y="2759472"/>
          <a:ext cx="7410242" cy="1783055"/>
        </a:xfrm>
        <a:prstGeom prst="roundRect">
          <a:avLst>
            <a:gd name="adj" fmla="val 10000"/>
          </a:avLst>
        </a:prstGeom>
        <a:solidFill>
          <a:schemeClr val="accent4">
            <a:tint val="40000"/>
            <a:alpha val="90000"/>
            <a:hueOff val="-2448924"/>
            <a:satOff val="74886"/>
            <a:lumOff val="4550"/>
            <a:alphaOff val="0"/>
          </a:schemeClr>
        </a:solidFill>
        <a:ln w="12700" cap="flat" cmpd="sng" algn="ctr">
          <a:solidFill>
            <a:schemeClr val="accent4">
              <a:tint val="40000"/>
              <a:alpha val="90000"/>
              <a:hueOff val="-2448924"/>
              <a:satOff val="74886"/>
              <a:lumOff val="455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l-PL" sz="1800" b="1" kern="1200" dirty="0" err="1">
              <a:latin typeface="Palatino Linotype"/>
              <a:cs typeface="Palatino Linotype"/>
            </a:rPr>
            <a:t>Wewnątrzwspólnotowe</a:t>
          </a:r>
          <a:r>
            <a:rPr lang="pl-PL" sz="1800" b="1" kern="1200" dirty="0">
              <a:latin typeface="Palatino Linotype"/>
              <a:cs typeface="Palatino Linotype"/>
            </a:rPr>
            <a:t> nabycie następuje, gdy:</a:t>
          </a:r>
        </a:p>
        <a:p>
          <a:pPr lvl="0" algn="l" defTabSz="800100">
            <a:lnSpc>
              <a:spcPct val="90000"/>
            </a:lnSpc>
            <a:spcBef>
              <a:spcPct val="0"/>
            </a:spcBef>
            <a:spcAft>
              <a:spcPct val="35000"/>
            </a:spcAft>
          </a:pPr>
          <a:r>
            <a:rPr lang="pl-PL" sz="1800" kern="1200" dirty="0">
              <a:latin typeface="Palatino Linotype"/>
              <a:cs typeface="Palatino Linotype"/>
            </a:rPr>
            <a:t>– podatnik polski nabywa prawo do dysponowania towarem jak właściciel, a nabywane towary mają służyć działalności gospodarczej podatnika; </a:t>
          </a:r>
        </a:p>
        <a:p>
          <a:pPr lvl="0" algn="l" defTabSz="800100">
            <a:lnSpc>
              <a:spcPct val="90000"/>
            </a:lnSpc>
            <a:spcBef>
              <a:spcPct val="0"/>
            </a:spcBef>
            <a:spcAft>
              <a:spcPct val="35000"/>
            </a:spcAft>
          </a:pPr>
          <a:r>
            <a:rPr lang="pl-PL" sz="1800" kern="1200" dirty="0">
              <a:latin typeface="Palatino Linotype"/>
              <a:cs typeface="Palatino Linotype"/>
            </a:rPr>
            <a:t>– następuje przemieszczenie towaru pomiędzy państwami Wspólnoty.</a:t>
          </a:r>
        </a:p>
      </dsp:txBody>
      <dsp:txXfrm>
        <a:off x="52224" y="2811696"/>
        <a:ext cx="7305794" cy="16786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39044-9FED-41AA-823E-12D492EA5BB2}">
      <dsp:nvSpPr>
        <dsp:cNvPr id="0" name=""/>
        <dsp:cNvSpPr/>
      </dsp:nvSpPr>
      <dsp:spPr>
        <a:xfrm>
          <a:off x="0" y="-21145"/>
          <a:ext cx="7776864" cy="4869775"/>
        </a:xfrm>
        <a:prstGeom prst="swooshArrow">
          <a:avLst>
            <a:gd name="adj1" fmla="val 25000"/>
            <a:gd name="adj2" fmla="val 25000"/>
          </a:avLst>
        </a:prstGeom>
        <a:solidFill>
          <a:schemeClr val="accent3">
            <a:tint val="40000"/>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79A87D35-86AE-4069-8626-2369CC27129D}">
      <dsp:nvSpPr>
        <dsp:cNvPr id="0" name=""/>
        <dsp:cNvSpPr/>
      </dsp:nvSpPr>
      <dsp:spPr>
        <a:xfrm>
          <a:off x="1541281" y="2582722"/>
          <a:ext cx="202198" cy="202198"/>
        </a:xfrm>
        <a:prstGeom prst="ellipse">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sp>
    <dsp:sp modelId="{5277C688-A95A-429B-8190-086D43B47EA4}">
      <dsp:nvSpPr>
        <dsp:cNvPr id="0" name=""/>
        <dsp:cNvSpPr/>
      </dsp:nvSpPr>
      <dsp:spPr>
        <a:xfrm>
          <a:off x="1267189" y="2856810"/>
          <a:ext cx="1400864" cy="208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141" tIns="0" rIns="0" bIns="0" numCol="1" spcCol="1270" anchor="t" anchorCtr="0">
          <a:noAutofit/>
        </a:bodyPr>
        <a:lstStyle/>
        <a:p>
          <a:pPr lvl="0" algn="ctr" defTabSz="800100">
            <a:lnSpc>
              <a:spcPct val="90000"/>
            </a:lnSpc>
            <a:spcBef>
              <a:spcPct val="0"/>
            </a:spcBef>
            <a:spcAft>
              <a:spcPct val="35000"/>
            </a:spcAft>
          </a:pPr>
          <a:r>
            <a:rPr lang="pl-PL" sz="1800" kern="1200" dirty="0">
              <a:latin typeface="Palatino Linotype"/>
              <a:cs typeface="Palatino Linotype"/>
            </a:rPr>
            <a:t>Transakcja ta co do zasady musi odbywać się pomiędzy podatnikami VAT.</a:t>
          </a:r>
        </a:p>
      </dsp:txBody>
      <dsp:txXfrm>
        <a:off x="1267189" y="2856810"/>
        <a:ext cx="1400864" cy="2089920"/>
      </dsp:txXfrm>
    </dsp:sp>
    <dsp:sp modelId="{5DB7E9F2-53C9-4FF9-B055-B00721A1F913}">
      <dsp:nvSpPr>
        <dsp:cNvPr id="0" name=""/>
        <dsp:cNvSpPr/>
      </dsp:nvSpPr>
      <dsp:spPr>
        <a:xfrm>
          <a:off x="7326724" y="4010204"/>
          <a:ext cx="365512" cy="365512"/>
        </a:xfrm>
        <a:prstGeom prst="ellipse">
          <a:avLst/>
        </a:prstGeom>
        <a:gradFill rotWithShape="0">
          <a:gsLst>
            <a:gs pos="0">
              <a:schemeClr val="accent3">
                <a:hueOff val="-5400000"/>
                <a:satOff val="0"/>
                <a:lumOff val="0"/>
                <a:alphaOff val="0"/>
                <a:shade val="40000"/>
                <a:alpha val="100000"/>
                <a:satMod val="150000"/>
                <a:lumMod val="100000"/>
              </a:schemeClr>
            </a:gs>
            <a:gs pos="100000">
              <a:schemeClr val="accent3">
                <a:hueOff val="-540000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sp>
    <dsp:sp modelId="{479C93E2-7276-49C3-8FF8-AAAE1DBB7F88}">
      <dsp:nvSpPr>
        <dsp:cNvPr id="0" name=""/>
        <dsp:cNvSpPr/>
      </dsp:nvSpPr>
      <dsp:spPr>
        <a:xfrm>
          <a:off x="3468686" y="1309627"/>
          <a:ext cx="1985825" cy="3847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678" tIns="0" rIns="0" bIns="0" numCol="1" spcCol="1270" anchor="t" anchorCtr="0">
          <a:noAutofit/>
        </a:bodyPr>
        <a:lstStyle/>
        <a:p>
          <a:pPr lvl="0" algn="ctr" defTabSz="800100">
            <a:lnSpc>
              <a:spcPct val="90000"/>
            </a:lnSpc>
            <a:spcBef>
              <a:spcPct val="0"/>
            </a:spcBef>
            <a:spcAft>
              <a:spcPct val="35000"/>
            </a:spcAft>
          </a:pPr>
          <a:endParaRPr lang="pl-PL" sz="1800" kern="1200" dirty="0">
            <a:latin typeface="Palatino Linotype"/>
            <a:cs typeface="Palatino Linotype"/>
          </a:endParaRPr>
        </a:p>
      </dsp:txBody>
      <dsp:txXfrm>
        <a:off x="3468686" y="1309627"/>
        <a:ext cx="1985825" cy="3847928"/>
      </dsp:txXfrm>
    </dsp:sp>
    <dsp:sp modelId="{2B261E3C-EF80-4C26-81E3-FD22A3087E1D}">
      <dsp:nvSpPr>
        <dsp:cNvPr id="0" name=""/>
        <dsp:cNvSpPr/>
      </dsp:nvSpPr>
      <dsp:spPr>
        <a:xfrm>
          <a:off x="7271367" y="4480992"/>
          <a:ext cx="505496" cy="505496"/>
        </a:xfrm>
        <a:prstGeom prst="ellipse">
          <a:avLst/>
        </a:prstGeom>
        <a:gradFill rotWithShape="0">
          <a:gsLst>
            <a:gs pos="0">
              <a:schemeClr val="accent3">
                <a:hueOff val="-10800000"/>
                <a:satOff val="0"/>
                <a:lumOff val="0"/>
                <a:alphaOff val="0"/>
                <a:shade val="40000"/>
                <a:alpha val="100000"/>
                <a:satMod val="150000"/>
                <a:lumMod val="100000"/>
              </a:schemeClr>
            </a:gs>
            <a:gs pos="100000">
              <a:schemeClr val="accent3">
                <a:hueOff val="-1080000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sp>
    <dsp:sp modelId="{D98447E5-2798-4078-9317-D33579ED8248}">
      <dsp:nvSpPr>
        <dsp:cNvPr id="0" name=""/>
        <dsp:cNvSpPr/>
      </dsp:nvSpPr>
      <dsp:spPr>
        <a:xfrm>
          <a:off x="5760646" y="1108610"/>
          <a:ext cx="1866447" cy="3378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852" tIns="0" rIns="0" bIns="0" numCol="1" spcCol="1270" anchor="t" anchorCtr="0">
          <a:noAutofit/>
        </a:bodyPr>
        <a:lstStyle/>
        <a:p>
          <a:pPr lvl="0" algn="ctr" defTabSz="711200">
            <a:lnSpc>
              <a:spcPct val="90000"/>
            </a:lnSpc>
            <a:spcBef>
              <a:spcPct val="0"/>
            </a:spcBef>
            <a:spcAft>
              <a:spcPct val="35000"/>
            </a:spcAft>
          </a:pPr>
          <a:endParaRPr lang="pl-PL" sz="1600" kern="1200" dirty="0">
            <a:latin typeface="Palatino Linotype"/>
            <a:cs typeface="Palatino Linotype"/>
          </a:endParaRPr>
        </a:p>
      </dsp:txBody>
      <dsp:txXfrm>
        <a:off x="5760646" y="1108610"/>
        <a:ext cx="1866447" cy="33780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87680-112A-8B4D-B2B2-27D2A71CA079}">
      <dsp:nvSpPr>
        <dsp:cNvPr id="0" name=""/>
        <dsp:cNvSpPr/>
      </dsp:nvSpPr>
      <dsp:spPr>
        <a:xfrm>
          <a:off x="0" y="477359"/>
          <a:ext cx="7832378" cy="1537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3F514F8-27E9-6A41-A32C-15E2C21299B1}">
      <dsp:nvSpPr>
        <dsp:cNvPr id="0" name=""/>
        <dsp:cNvSpPr/>
      </dsp:nvSpPr>
      <dsp:spPr>
        <a:xfrm>
          <a:off x="391618" y="1573"/>
          <a:ext cx="5914753" cy="1376146"/>
        </a:xfrm>
        <a:prstGeom prst="round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7232" tIns="0" rIns="207232" bIns="0" numCol="1" spcCol="1270" anchor="ctr" anchorCtr="0">
          <a:noAutofit/>
        </a:bodyPr>
        <a:lstStyle/>
        <a:p>
          <a:pPr lvl="0" algn="l" defTabSz="1066800">
            <a:lnSpc>
              <a:spcPct val="90000"/>
            </a:lnSpc>
            <a:spcBef>
              <a:spcPct val="0"/>
            </a:spcBef>
            <a:spcAft>
              <a:spcPct val="35000"/>
            </a:spcAft>
          </a:pPr>
          <a:r>
            <a:rPr lang="pl-PL" sz="2400" kern="1200" dirty="0"/>
            <a:t>Stawki obniżone &gt; 8%, 5%, 4%, 0%</a:t>
          </a:r>
        </a:p>
      </dsp:txBody>
      <dsp:txXfrm>
        <a:off x="458796" y="68751"/>
        <a:ext cx="5780397" cy="1241790"/>
      </dsp:txXfrm>
    </dsp:sp>
    <dsp:sp modelId="{85EA4D6C-705C-324C-B2EE-9F9147D2F8C7}">
      <dsp:nvSpPr>
        <dsp:cNvPr id="0" name=""/>
        <dsp:cNvSpPr/>
      </dsp:nvSpPr>
      <dsp:spPr>
        <a:xfrm>
          <a:off x="0" y="2760718"/>
          <a:ext cx="7832378" cy="1537200"/>
        </a:xfrm>
        <a:prstGeom prst="rect">
          <a:avLst/>
        </a:prstGeom>
        <a:solidFill>
          <a:schemeClr val="lt1">
            <a:alpha val="90000"/>
            <a:hueOff val="0"/>
            <a:satOff val="0"/>
            <a:lumOff val="0"/>
            <a:alphaOff val="0"/>
          </a:schemeClr>
        </a:solidFill>
        <a:ln w="12700" cap="flat" cmpd="sng" algn="ctr">
          <a:solidFill>
            <a:schemeClr val="accent4">
              <a:hueOff val="-1708738"/>
              <a:satOff val="73133"/>
              <a:lumOff val="4313"/>
              <a:alphaOff val="0"/>
            </a:schemeClr>
          </a:solidFill>
          <a:prstDash val="solid"/>
        </a:ln>
        <a:effectLst/>
      </dsp:spPr>
      <dsp:style>
        <a:lnRef idx="1">
          <a:scrgbClr r="0" g="0" b="0"/>
        </a:lnRef>
        <a:fillRef idx="1">
          <a:scrgbClr r="0" g="0" b="0"/>
        </a:fillRef>
        <a:effectRef idx="0">
          <a:scrgbClr r="0" g="0" b="0"/>
        </a:effectRef>
        <a:fontRef idx="minor"/>
      </dsp:style>
    </dsp:sp>
    <dsp:sp modelId="{DC1711E8-0795-2B49-8973-FC7D70488382}">
      <dsp:nvSpPr>
        <dsp:cNvPr id="0" name=""/>
        <dsp:cNvSpPr/>
      </dsp:nvSpPr>
      <dsp:spPr>
        <a:xfrm>
          <a:off x="391618" y="2343959"/>
          <a:ext cx="5770723" cy="1317118"/>
        </a:xfrm>
        <a:prstGeom prst="roundRect">
          <a:avLst/>
        </a:prstGeom>
        <a:gradFill rotWithShape="0">
          <a:gsLst>
            <a:gs pos="0">
              <a:schemeClr val="accent4">
                <a:hueOff val="-1708738"/>
                <a:satOff val="73133"/>
                <a:lumOff val="4313"/>
                <a:alphaOff val="0"/>
                <a:shade val="40000"/>
                <a:alpha val="100000"/>
                <a:satMod val="150000"/>
                <a:lumMod val="100000"/>
              </a:schemeClr>
            </a:gs>
            <a:gs pos="100000">
              <a:schemeClr val="accent4">
                <a:hueOff val="-1708738"/>
                <a:satOff val="73133"/>
                <a:lumOff val="4313"/>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7232" tIns="0" rIns="207232" bIns="0" numCol="1" spcCol="1270" anchor="ctr" anchorCtr="0">
          <a:noAutofit/>
        </a:bodyPr>
        <a:lstStyle/>
        <a:p>
          <a:pPr lvl="0" algn="l" defTabSz="1066800">
            <a:lnSpc>
              <a:spcPct val="90000"/>
            </a:lnSpc>
            <a:spcBef>
              <a:spcPct val="0"/>
            </a:spcBef>
            <a:spcAft>
              <a:spcPct val="35000"/>
            </a:spcAft>
          </a:pPr>
          <a:r>
            <a:rPr lang="pl-PL" sz="2400" kern="1200" dirty="0"/>
            <a:t>Stawka podstawowa &gt; 23 %</a:t>
          </a:r>
        </a:p>
      </dsp:txBody>
      <dsp:txXfrm>
        <a:off x="455914" y="2408255"/>
        <a:ext cx="5642131" cy="11885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789D9-32B5-421F-B912-65550EB72500}">
      <dsp:nvSpPr>
        <dsp:cNvPr id="0" name=""/>
        <dsp:cNvSpPr/>
      </dsp:nvSpPr>
      <dsp:spPr>
        <a:xfrm>
          <a:off x="2655922" y="36003"/>
          <a:ext cx="2312629" cy="1014512"/>
        </a:xfrm>
        <a:prstGeom prst="roundRect">
          <a:avLst/>
        </a:prstGeom>
        <a:gradFill rotWithShape="0">
          <a:gsLst>
            <a:gs pos="0">
              <a:schemeClr val="accent2">
                <a:hueOff val="0"/>
                <a:satOff val="0"/>
                <a:lumOff val="0"/>
                <a:alphaOff val="0"/>
                <a:shade val="40000"/>
                <a:alpha val="100000"/>
                <a:satMod val="150000"/>
                <a:lumMod val="100000"/>
              </a:schemeClr>
            </a:gs>
            <a:gs pos="100000">
              <a:schemeClr val="accent2">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l-PL" sz="2400" kern="1200" dirty="0"/>
            <a:t>- </a:t>
          </a:r>
          <a:r>
            <a:rPr lang="pl-PL" sz="2400" b="1" kern="1200" dirty="0"/>
            <a:t>23%</a:t>
          </a:r>
          <a:r>
            <a:rPr lang="pl-PL" sz="2400" kern="1200" dirty="0"/>
            <a:t> - podstawowa</a:t>
          </a:r>
        </a:p>
      </dsp:txBody>
      <dsp:txXfrm>
        <a:off x="2705446" y="85527"/>
        <a:ext cx="2213581" cy="915464"/>
      </dsp:txXfrm>
    </dsp:sp>
    <dsp:sp modelId="{E2CE960A-F237-48A5-877F-4C7D5047DA4D}">
      <dsp:nvSpPr>
        <dsp:cNvPr id="0" name=""/>
        <dsp:cNvSpPr/>
      </dsp:nvSpPr>
      <dsp:spPr>
        <a:xfrm>
          <a:off x="1995892" y="693417"/>
          <a:ext cx="4268736" cy="4268736"/>
        </a:xfrm>
        <a:custGeom>
          <a:avLst/>
          <a:gdLst/>
          <a:ahLst/>
          <a:cxnLst/>
          <a:rect l="0" t="0" r="0" b="0"/>
          <a:pathLst>
            <a:path>
              <a:moveTo>
                <a:pt x="2977521" y="173597"/>
              </a:moveTo>
              <a:arcTo wR="2134368" hR="2134368" stAng="17596095" swAng="837241"/>
            </a:path>
          </a:pathLst>
        </a:custGeom>
        <a:noFill/>
        <a:ln w="127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117EC98-DC90-4D6D-8F2E-CE157E94B33E}">
      <dsp:nvSpPr>
        <dsp:cNvPr id="0" name=""/>
        <dsp:cNvSpPr/>
      </dsp:nvSpPr>
      <dsp:spPr>
        <a:xfrm>
          <a:off x="4140753" y="1131404"/>
          <a:ext cx="3536201" cy="1796809"/>
        </a:xfrm>
        <a:prstGeom prst="roundRect">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1" kern="1200" dirty="0"/>
            <a:t>5% - </a:t>
          </a:r>
          <a:r>
            <a:rPr lang="pl-PL" sz="1600" b="0" kern="1200" dirty="0"/>
            <a:t>towary z załącznika nr 10 klasyfikowane wg PKWiU, np. ryby, mięso, </a:t>
          </a:r>
          <a:r>
            <a:rPr lang="pl-PL" sz="1600" b="0" kern="1200" dirty="0" smtClean="0"/>
            <a:t> </a:t>
          </a:r>
          <a:r>
            <a:rPr lang="pl-PL" sz="1600" b="0" kern="1200" dirty="0"/>
            <a:t>owoce i warzywa.</a:t>
          </a:r>
        </a:p>
      </dsp:txBody>
      <dsp:txXfrm>
        <a:off x="4228466" y="1219117"/>
        <a:ext cx="3360775" cy="1621383"/>
      </dsp:txXfrm>
    </dsp:sp>
    <dsp:sp modelId="{FADC8C17-9555-4F82-9746-57151376276F}">
      <dsp:nvSpPr>
        <dsp:cNvPr id="0" name=""/>
        <dsp:cNvSpPr/>
      </dsp:nvSpPr>
      <dsp:spPr>
        <a:xfrm>
          <a:off x="3115180" y="2814543"/>
          <a:ext cx="4268736" cy="4268736"/>
        </a:xfrm>
        <a:custGeom>
          <a:avLst/>
          <a:gdLst/>
          <a:ahLst/>
          <a:cxnLst/>
          <a:rect l="0" t="0" r="0" b="0"/>
          <a:pathLst>
            <a:path>
              <a:moveTo>
                <a:pt x="2824779" y="114749"/>
              </a:moveTo>
              <a:arcTo wR="2134368" hR="2134368" stAng="17332386" swAng="527914"/>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4E1A99-53C4-4625-9FFD-FBC90980AB8E}">
      <dsp:nvSpPr>
        <dsp:cNvPr id="0" name=""/>
        <dsp:cNvSpPr/>
      </dsp:nvSpPr>
      <dsp:spPr>
        <a:xfrm>
          <a:off x="4141634" y="3060219"/>
          <a:ext cx="3509670" cy="1640307"/>
        </a:xfrm>
        <a:prstGeom prst="round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b="1" kern="1200" dirty="0"/>
            <a:t>0%</a:t>
          </a:r>
          <a:r>
            <a:rPr lang="pl-PL" sz="1800" kern="1200" dirty="0"/>
            <a:t> - np. eksport towarów i </a:t>
          </a:r>
          <a:r>
            <a:rPr lang="pl-PL" sz="1800" kern="1200" dirty="0" err="1"/>
            <a:t>wewnątrzwspólnotowa</a:t>
          </a:r>
          <a:r>
            <a:rPr lang="pl-PL" sz="1800" kern="1200" dirty="0"/>
            <a:t> dostawa towarów. </a:t>
          </a:r>
        </a:p>
      </dsp:txBody>
      <dsp:txXfrm>
        <a:off x="4221707" y="3140292"/>
        <a:ext cx="3349524" cy="1480161"/>
      </dsp:txXfrm>
    </dsp:sp>
    <dsp:sp modelId="{DE48A2AF-AD98-4154-99C7-C039AD5DE3E3}">
      <dsp:nvSpPr>
        <dsp:cNvPr id="0" name=""/>
        <dsp:cNvSpPr/>
      </dsp:nvSpPr>
      <dsp:spPr>
        <a:xfrm>
          <a:off x="1624687" y="812658"/>
          <a:ext cx="4268736" cy="4268736"/>
        </a:xfrm>
        <a:custGeom>
          <a:avLst/>
          <a:gdLst/>
          <a:ahLst/>
          <a:cxnLst/>
          <a:rect l="0" t="0" r="0" b="0"/>
          <a:pathLst>
            <a:path>
              <a:moveTo>
                <a:pt x="3331432" y="3901446"/>
              </a:moveTo>
              <a:arcTo wR="2134368" hR="2134368" stAng="3353117" swAng="4030149"/>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D5E9BA6-C5F5-409D-A4FC-88DD7884BC9D}">
      <dsp:nvSpPr>
        <dsp:cNvPr id="0" name=""/>
        <dsp:cNvSpPr/>
      </dsp:nvSpPr>
      <dsp:spPr>
        <a:xfrm>
          <a:off x="46471" y="3060222"/>
          <a:ext cx="3359489" cy="1662521"/>
        </a:xfrm>
        <a:prstGeom prst="roundRect">
          <a:avLst/>
        </a:prstGeom>
        <a:gradFill rotWithShape="0">
          <a:gsLst>
            <a:gs pos="0">
              <a:schemeClr val="accent5">
                <a:hueOff val="0"/>
                <a:satOff val="0"/>
                <a:lumOff val="0"/>
                <a:alphaOff val="0"/>
                <a:shade val="40000"/>
                <a:alpha val="100000"/>
                <a:satMod val="150000"/>
                <a:lumMod val="100000"/>
              </a:schemeClr>
            </a:gs>
            <a:gs pos="100000">
              <a:schemeClr val="accent5">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1" kern="1200" dirty="0"/>
            <a:t>4%</a:t>
          </a:r>
          <a:r>
            <a:rPr lang="pl-PL" sz="1600" kern="1200" dirty="0"/>
            <a:t> - zryczałtowany podatek od taksówkarzy (płaci wg niskiej stawki, ale nie ma prawa do odliczenia)</a:t>
          </a:r>
        </a:p>
      </dsp:txBody>
      <dsp:txXfrm>
        <a:off x="127629" y="3141380"/>
        <a:ext cx="3197173" cy="1500205"/>
      </dsp:txXfrm>
    </dsp:sp>
    <dsp:sp modelId="{DF18E408-E9AB-4091-B0CB-FB0BBA8FF84C}">
      <dsp:nvSpPr>
        <dsp:cNvPr id="0" name=""/>
        <dsp:cNvSpPr/>
      </dsp:nvSpPr>
      <dsp:spPr>
        <a:xfrm>
          <a:off x="50284" y="2907503"/>
          <a:ext cx="4268736" cy="4268736"/>
        </a:xfrm>
        <a:custGeom>
          <a:avLst/>
          <a:gdLst/>
          <a:ahLst/>
          <a:cxnLst/>
          <a:rect l="0" t="0" r="0" b="0"/>
          <a:pathLst>
            <a:path>
              <a:moveTo>
                <a:pt x="1345703" y="151054"/>
              </a:moveTo>
              <a:arcTo wR="2134368" hR="2134368" stAng="14898885" swAng="710555"/>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EC239C1-3AC1-4685-B4E5-3E63F7A92437}">
      <dsp:nvSpPr>
        <dsp:cNvPr id="0" name=""/>
        <dsp:cNvSpPr/>
      </dsp:nvSpPr>
      <dsp:spPr>
        <a:xfrm>
          <a:off x="-25650" y="1131409"/>
          <a:ext cx="3749390" cy="1806746"/>
        </a:xfrm>
        <a:prstGeom prst="roundRect">
          <a:avLst/>
        </a:prstGeom>
        <a:gradFill rotWithShape="0">
          <a:gsLst>
            <a:gs pos="0">
              <a:schemeClr val="accent6">
                <a:hueOff val="0"/>
                <a:satOff val="0"/>
                <a:lumOff val="0"/>
                <a:alphaOff val="0"/>
                <a:shade val="40000"/>
                <a:alpha val="100000"/>
                <a:satMod val="150000"/>
                <a:lumMod val="100000"/>
              </a:schemeClr>
            </a:gs>
            <a:gs pos="100000">
              <a:schemeClr val="accent6">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t>8% - </a:t>
          </a:r>
          <a:r>
            <a:rPr lang="pl-PL" sz="1400" b="0" kern="1200" dirty="0" smtClean="0"/>
            <a:t>towary i usługi </a:t>
          </a:r>
          <a:r>
            <a:rPr lang="pl-PL" sz="1400" b="0" kern="1200" dirty="0"/>
            <a:t>z zał. nr 3, np</a:t>
          </a:r>
          <a:r>
            <a:rPr lang="pl-PL" sz="1400" b="0" kern="1200" dirty="0" smtClean="0"/>
            <a:t>. </a:t>
          </a:r>
          <a:r>
            <a:rPr lang="pl-PL" sz="1400" kern="1200" dirty="0" smtClean="0"/>
            <a:t>budownictwo objęte społecznym programem mieszkaniowym, przetworzona</a:t>
          </a:r>
          <a:r>
            <a:rPr lang="pl-PL" sz="1400" b="0" kern="1200" dirty="0" smtClean="0"/>
            <a:t> </a:t>
          </a:r>
          <a:r>
            <a:rPr lang="pl-PL" sz="1400" b="0" kern="1200" dirty="0"/>
            <a:t>żywność, nawozy</a:t>
          </a:r>
          <a:r>
            <a:rPr lang="pl-PL" sz="1400" b="0" kern="1200" dirty="0" smtClean="0"/>
            <a:t>, </a:t>
          </a:r>
          <a:r>
            <a:rPr lang="pl-PL" sz="1400" b="0" kern="1200" dirty="0"/>
            <a:t>pieczywo świeże, </a:t>
          </a:r>
          <a:r>
            <a:rPr lang="pl-PL" sz="1400" b="0" kern="1200" dirty="0" smtClean="0"/>
            <a:t>sznurek </a:t>
          </a:r>
          <a:r>
            <a:rPr lang="pl-PL" sz="1400" b="0" kern="1200" dirty="0"/>
            <a:t>do maszyn rolniczych, soczewki </a:t>
          </a:r>
          <a:r>
            <a:rPr lang="pl-PL" sz="1400" b="0" kern="1200" dirty="0" smtClean="0"/>
            <a:t>kontaktowe, fryzjerstwo ….</a:t>
          </a:r>
          <a:endParaRPr lang="pl-PL" sz="1400" b="0" kern="1200" dirty="0"/>
        </a:p>
      </dsp:txBody>
      <dsp:txXfrm>
        <a:off x="62548" y="1219607"/>
        <a:ext cx="3572994" cy="1630350"/>
      </dsp:txXfrm>
    </dsp:sp>
    <dsp:sp modelId="{549541CB-FAE6-4DEC-8765-1C43F5255CCD}">
      <dsp:nvSpPr>
        <dsp:cNvPr id="0" name=""/>
        <dsp:cNvSpPr/>
      </dsp:nvSpPr>
      <dsp:spPr>
        <a:xfrm>
          <a:off x="1361934" y="787156"/>
          <a:ext cx="4268736" cy="4268736"/>
        </a:xfrm>
        <a:custGeom>
          <a:avLst/>
          <a:gdLst/>
          <a:ahLst/>
          <a:cxnLst/>
          <a:rect l="0" t="0" r="0" b="0"/>
          <a:pathLst>
            <a:path>
              <a:moveTo>
                <a:pt x="975098" y="342268"/>
              </a:moveTo>
              <a:arcTo wR="2134368" hR="2134368" stAng="14226123" swAng="576765"/>
            </a:path>
          </a:pathLst>
        </a:custGeom>
        <a:noFill/>
        <a:ln w="1270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3FD00-A3C7-4D92-8A6B-6BFD011CB433}">
      <dsp:nvSpPr>
        <dsp:cNvPr id="0" name=""/>
        <dsp:cNvSpPr/>
      </dsp:nvSpPr>
      <dsp:spPr>
        <a:xfrm>
          <a:off x="3741689" y="1453355"/>
          <a:ext cx="2084017" cy="955964"/>
        </a:xfrm>
        <a:custGeom>
          <a:avLst/>
          <a:gdLst/>
          <a:ahLst/>
          <a:cxnLst/>
          <a:rect l="0" t="0" r="0" b="0"/>
          <a:pathLst>
            <a:path>
              <a:moveTo>
                <a:pt x="0" y="0"/>
              </a:moveTo>
              <a:lnTo>
                <a:pt x="0" y="651462"/>
              </a:lnTo>
              <a:lnTo>
                <a:pt x="2084017" y="651462"/>
              </a:lnTo>
              <a:lnTo>
                <a:pt x="2084017" y="95596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3AC68B-F12C-47D5-A2C4-41C789C7B5C5}">
      <dsp:nvSpPr>
        <dsp:cNvPr id="0" name=""/>
        <dsp:cNvSpPr/>
      </dsp:nvSpPr>
      <dsp:spPr>
        <a:xfrm>
          <a:off x="1722179" y="1453355"/>
          <a:ext cx="2019510" cy="955964"/>
        </a:xfrm>
        <a:custGeom>
          <a:avLst/>
          <a:gdLst/>
          <a:ahLst/>
          <a:cxnLst/>
          <a:rect l="0" t="0" r="0" b="0"/>
          <a:pathLst>
            <a:path>
              <a:moveTo>
                <a:pt x="2019510" y="0"/>
              </a:moveTo>
              <a:lnTo>
                <a:pt x="2019510" y="651462"/>
              </a:lnTo>
              <a:lnTo>
                <a:pt x="0" y="651462"/>
              </a:lnTo>
              <a:lnTo>
                <a:pt x="0" y="95596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B3ED06-0E83-4A04-954C-72E47A3B75D0}">
      <dsp:nvSpPr>
        <dsp:cNvPr id="0" name=""/>
        <dsp:cNvSpPr/>
      </dsp:nvSpPr>
      <dsp:spPr>
        <a:xfrm>
          <a:off x="1511766" y="343989"/>
          <a:ext cx="4459846" cy="1109365"/>
        </a:xfrm>
        <a:prstGeom prst="roundRect">
          <a:avLst>
            <a:gd name="adj" fmla="val 10000"/>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sp>
    <dsp:sp modelId="{EBCCF3A0-73BE-46C6-8022-E246683EDBCF}">
      <dsp:nvSpPr>
        <dsp:cNvPr id="0" name=""/>
        <dsp:cNvSpPr/>
      </dsp:nvSpPr>
      <dsp:spPr>
        <a:xfrm>
          <a:off x="1876987" y="690949"/>
          <a:ext cx="4459846" cy="110936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1">
          <a:scrgbClr r="0" g="0" b="0"/>
        </a:fillRef>
        <a:effectRef idx="2">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pl-PL" sz="4400" kern="1200" dirty="0"/>
            <a:t>Zwolnienia</a:t>
          </a:r>
        </a:p>
      </dsp:txBody>
      <dsp:txXfrm>
        <a:off x="1909479" y="723441"/>
        <a:ext cx="4394862" cy="1044381"/>
      </dsp:txXfrm>
    </dsp:sp>
    <dsp:sp modelId="{B39DE30C-4D4D-4FC3-9128-FEF4A02EC4FE}">
      <dsp:nvSpPr>
        <dsp:cNvPr id="0" name=""/>
        <dsp:cNvSpPr/>
      </dsp:nvSpPr>
      <dsp:spPr>
        <a:xfrm>
          <a:off x="3382" y="2409319"/>
          <a:ext cx="3437594" cy="849066"/>
        </a:xfrm>
        <a:prstGeom prst="roundRect">
          <a:avLst>
            <a:gd name="adj" fmla="val 10000"/>
          </a:avLst>
        </a:prstGeom>
        <a:gradFill rotWithShape="0">
          <a:gsLst>
            <a:gs pos="0">
              <a:schemeClr val="accent5">
                <a:hueOff val="0"/>
                <a:satOff val="0"/>
                <a:lumOff val="0"/>
                <a:alphaOff val="0"/>
                <a:shade val="40000"/>
                <a:alpha val="100000"/>
                <a:satMod val="150000"/>
                <a:lumMod val="100000"/>
              </a:schemeClr>
            </a:gs>
            <a:gs pos="100000">
              <a:schemeClr val="accent5">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sp>
    <dsp:sp modelId="{A871E80B-87CA-48F4-976F-4A74FD038F71}">
      <dsp:nvSpPr>
        <dsp:cNvPr id="0" name=""/>
        <dsp:cNvSpPr/>
      </dsp:nvSpPr>
      <dsp:spPr>
        <a:xfrm>
          <a:off x="368602" y="2756279"/>
          <a:ext cx="3437594" cy="84906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1">
          <a:scrgbClr r="0" g="0" b="0"/>
        </a:fillRef>
        <a:effectRef idx="2">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pl-PL" sz="3100" kern="1200" dirty="0"/>
            <a:t>1) Podmiotowe</a:t>
          </a:r>
        </a:p>
      </dsp:txBody>
      <dsp:txXfrm>
        <a:off x="393470" y="2781147"/>
        <a:ext cx="3387858" cy="799330"/>
      </dsp:txXfrm>
    </dsp:sp>
    <dsp:sp modelId="{5E7A6591-0F2C-46D0-BE06-75B52B799381}">
      <dsp:nvSpPr>
        <dsp:cNvPr id="0" name=""/>
        <dsp:cNvSpPr/>
      </dsp:nvSpPr>
      <dsp:spPr>
        <a:xfrm>
          <a:off x="4171417" y="2409319"/>
          <a:ext cx="3308579" cy="863196"/>
        </a:xfrm>
        <a:prstGeom prst="roundRect">
          <a:avLst>
            <a:gd name="adj" fmla="val 10000"/>
          </a:avLst>
        </a:prstGeom>
        <a:gradFill rotWithShape="0">
          <a:gsLst>
            <a:gs pos="0">
              <a:schemeClr val="accent5">
                <a:hueOff val="0"/>
                <a:satOff val="0"/>
                <a:lumOff val="0"/>
                <a:alphaOff val="0"/>
                <a:shade val="40000"/>
                <a:alpha val="100000"/>
                <a:satMod val="150000"/>
                <a:lumMod val="100000"/>
              </a:schemeClr>
            </a:gs>
            <a:gs pos="100000">
              <a:schemeClr val="accent5">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sp>
    <dsp:sp modelId="{607380E0-A63B-4B4C-82E2-8D275589BEDA}">
      <dsp:nvSpPr>
        <dsp:cNvPr id="0" name=""/>
        <dsp:cNvSpPr/>
      </dsp:nvSpPr>
      <dsp:spPr>
        <a:xfrm>
          <a:off x="4536637" y="2756279"/>
          <a:ext cx="3308579" cy="86319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1">
          <a:scrgbClr r="0" g="0" b="0"/>
        </a:fillRef>
        <a:effectRef idx="2">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pl-PL" sz="3100" kern="1200" dirty="0"/>
            <a:t>2) Przedmiotowe</a:t>
          </a:r>
        </a:p>
      </dsp:txBody>
      <dsp:txXfrm>
        <a:off x="4561919" y="2781561"/>
        <a:ext cx="3258015" cy="812632"/>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charset="0"/>
                <a:cs typeface="Arial" charset="0"/>
              </a:defRPr>
            </a:lvl1pPr>
          </a:lstStyle>
          <a:p>
            <a:pPr>
              <a:defRPr/>
            </a:pPr>
            <a:fld id="{E995560A-49F2-FC47-92A7-A1C64DADBE4F}" type="datetimeFigureOut">
              <a:rPr lang="pl-PL"/>
              <a:pPr>
                <a:defRPr/>
              </a:pPr>
              <a:t>18.06.2023</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charset="0"/>
                <a:cs typeface="Arial" charset="0"/>
              </a:defRPr>
            </a:lvl1pPr>
          </a:lstStyle>
          <a:p>
            <a:pPr>
              <a:defRPr/>
            </a:pPr>
            <a:fld id="{BEF4C144-E7FE-3242-8815-4BB7C03F632C}" type="slidenum">
              <a:rPr lang="pl-PL"/>
              <a:pPr>
                <a:defRPr/>
              </a:pPr>
              <a:t>‹#›</a:t>
            </a:fld>
            <a:endParaRPr lang="pl-PL"/>
          </a:p>
        </p:txBody>
      </p:sp>
    </p:spTree>
    <p:extLst>
      <p:ext uri="{BB962C8B-B14F-4D97-AF65-F5344CB8AC3E}">
        <p14:creationId xmlns:p14="http://schemas.microsoft.com/office/powerpoint/2010/main" val="1901156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BEF4C144-E7FE-3242-8815-4BB7C03F632C}" type="slidenum">
              <a:rPr lang="pl-PL" smtClean="0"/>
              <a:pPr>
                <a:defRPr/>
              </a:pPr>
              <a:t>195</a:t>
            </a:fld>
            <a:endParaRPr lang="pl-PL"/>
          </a:p>
        </p:txBody>
      </p:sp>
    </p:spTree>
    <p:extLst>
      <p:ext uri="{BB962C8B-B14F-4D97-AF65-F5344CB8AC3E}">
        <p14:creationId xmlns:p14="http://schemas.microsoft.com/office/powerpoint/2010/main" val="2941388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BEF4C144-E7FE-3242-8815-4BB7C03F632C}" type="slidenum">
              <a:rPr lang="pl-PL" smtClean="0"/>
              <a:pPr>
                <a:defRPr/>
              </a:pPr>
              <a:t>269</a:t>
            </a:fld>
            <a:endParaRPr lang="pl-PL"/>
          </a:p>
        </p:txBody>
      </p:sp>
    </p:spTree>
    <p:extLst>
      <p:ext uri="{BB962C8B-B14F-4D97-AF65-F5344CB8AC3E}">
        <p14:creationId xmlns:p14="http://schemas.microsoft.com/office/powerpoint/2010/main" val="1362657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pl-PL"/>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pPr>
              <a:defRPr/>
            </a:pPr>
            <a:fld id="{95B1474F-4807-8243-94B7-498033BDBEDB}" type="datetime1">
              <a:rPr lang="pl-PL" smtClean="0"/>
              <a:pPr>
                <a:defRPr/>
              </a:pPr>
              <a:t>18.06.2023</a:t>
            </a:fld>
            <a:endParaRPr lang="pl-PL"/>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pPr>
              <a:defRPr/>
            </a:pPr>
            <a:r>
              <a:rPr lang="pl-PL"/>
              <a:t>Copyright by Katedra Prawa Podatkowego W.P. UwB 2012r.</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pl-PL"/>
              <a:t>Click to edit Master title style</a:t>
            </a:r>
            <a:endParaRPr/>
          </a:p>
        </p:txBody>
      </p:sp>
      <p:sp>
        <p:nvSpPr>
          <p:cNvPr id="5" name="Date Placeholder 4"/>
          <p:cNvSpPr>
            <a:spLocks noGrp="1"/>
          </p:cNvSpPr>
          <p:nvPr>
            <p:ph type="dt" sz="half" idx="10"/>
          </p:nvPr>
        </p:nvSpPr>
        <p:spPr/>
        <p:txBody>
          <a:bodyPr/>
          <a:lstStyle/>
          <a:p>
            <a:pPr>
              <a:defRPr/>
            </a:pPr>
            <a:fld id="{C5737B68-4C96-1F4D-A390-6D1463392F76}" type="datetime1">
              <a:rPr lang="pl-PL" smtClean="0"/>
              <a:pPr>
                <a:defRPr/>
              </a:pPr>
              <a:t>18.06.2023</a:t>
            </a:fld>
            <a:endParaRPr lang="pl-PL"/>
          </a:p>
        </p:txBody>
      </p:sp>
      <p:sp>
        <p:nvSpPr>
          <p:cNvPr id="6" name="Footer Placeholder 5"/>
          <p:cNvSpPr>
            <a:spLocks noGrp="1"/>
          </p:cNvSpPr>
          <p:nvPr>
            <p:ph type="ftr" sz="quarter" idx="11"/>
          </p:nvPr>
        </p:nvSpPr>
        <p:spPr/>
        <p:txBody>
          <a:bodyPr/>
          <a:lstStyle/>
          <a:p>
            <a:pPr>
              <a:defRPr/>
            </a:pPr>
            <a:r>
              <a:rPr lang="pl-PL"/>
              <a:t>Copyright by Katedra Prawa Podatkowego W.P. UwB 2012r.</a:t>
            </a:r>
          </a:p>
        </p:txBody>
      </p:sp>
      <p:sp>
        <p:nvSpPr>
          <p:cNvPr id="7" name="Slide Number Placeholder 6"/>
          <p:cNvSpPr>
            <a:spLocks noGrp="1"/>
          </p:cNvSpPr>
          <p:nvPr>
            <p:ph type="sldNum" sz="quarter" idx="12"/>
          </p:nvPr>
        </p:nvSpPr>
        <p:spPr/>
        <p:txBody>
          <a:bodyPr/>
          <a:lstStyle/>
          <a:p>
            <a:pPr>
              <a:defRPr/>
            </a:pPr>
            <a:fld id="{BAB70BA3-9BFC-8A40-9A00-592AD503DA85}" type="slidenum">
              <a:rPr lang="pl-PL" smtClean="0"/>
              <a:pPr>
                <a:defRPr/>
              </a:pPr>
              <a:t>‹#›</a:t>
            </a:fld>
            <a:endParaRPr lang="pl-PL"/>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pl-PL"/>
              <a:t>Click to edit Master title style</a:t>
            </a:r>
            <a:endParaRPr/>
          </a:p>
        </p:txBody>
      </p:sp>
      <p:sp>
        <p:nvSpPr>
          <p:cNvPr id="3" name="Date Placeholder 2"/>
          <p:cNvSpPr>
            <a:spLocks noGrp="1"/>
          </p:cNvSpPr>
          <p:nvPr>
            <p:ph type="dt" sz="half" idx="10"/>
          </p:nvPr>
        </p:nvSpPr>
        <p:spPr/>
        <p:txBody>
          <a:bodyPr/>
          <a:lstStyle/>
          <a:p>
            <a:pPr>
              <a:defRPr/>
            </a:pPr>
            <a:fld id="{5B725388-FF48-D044-9D90-2E3A967E01F5}" type="datetime1">
              <a:rPr lang="pl-PL" smtClean="0"/>
              <a:pPr>
                <a:defRPr/>
              </a:pPr>
              <a:t>18.06.2023</a:t>
            </a:fld>
            <a:endParaRPr lang="pl-PL"/>
          </a:p>
        </p:txBody>
      </p:sp>
      <p:sp>
        <p:nvSpPr>
          <p:cNvPr id="4" name="Footer Placeholder 3"/>
          <p:cNvSpPr>
            <a:spLocks noGrp="1"/>
          </p:cNvSpPr>
          <p:nvPr>
            <p:ph type="ftr" sz="quarter" idx="11"/>
          </p:nvPr>
        </p:nvSpPr>
        <p:spPr/>
        <p:txBody>
          <a:bodyPr/>
          <a:lstStyle/>
          <a:p>
            <a:pPr>
              <a:defRPr/>
            </a:pPr>
            <a:r>
              <a:rPr lang="pl-PL"/>
              <a:t>Copyright by Katedra Prawa Podatkowego W.P. UwB 2012r.</a:t>
            </a:r>
          </a:p>
        </p:txBody>
      </p:sp>
      <p:sp>
        <p:nvSpPr>
          <p:cNvPr id="5" name="Slide Number Placeholder 4"/>
          <p:cNvSpPr>
            <a:spLocks noGrp="1"/>
          </p:cNvSpPr>
          <p:nvPr>
            <p:ph type="sldNum" sz="quarter" idx="12"/>
          </p:nvPr>
        </p:nvSpPr>
        <p:spPr/>
        <p:txBody>
          <a:bodyPr/>
          <a:lstStyle/>
          <a:p>
            <a:pPr>
              <a:defRPr/>
            </a:pPr>
            <a:fld id="{85236623-4BAC-3441-B2A3-B8D24F1DAF5F}" type="slidenum">
              <a:rPr lang="pl-PL" smtClean="0"/>
              <a:pPr>
                <a:defRPr/>
              </a:pPr>
              <a:t>‹#›</a:t>
            </a:fld>
            <a:endParaRPr lang="pl-PL"/>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BEE633AC-DFE2-414A-83F5-87256DA08E47}" type="datetime1">
              <a:rPr lang="pl-PL" smtClean="0"/>
              <a:pPr>
                <a:defRPr/>
              </a:pPr>
              <a:t>18.06.2023</a:t>
            </a:fld>
            <a:endParaRPr lang="pl-PL"/>
          </a:p>
        </p:txBody>
      </p:sp>
      <p:sp>
        <p:nvSpPr>
          <p:cNvPr id="3" name="Footer Placeholder 2"/>
          <p:cNvSpPr>
            <a:spLocks noGrp="1"/>
          </p:cNvSpPr>
          <p:nvPr>
            <p:ph type="ftr" sz="quarter" idx="11"/>
          </p:nvPr>
        </p:nvSpPr>
        <p:spPr/>
        <p:txBody>
          <a:bodyPr/>
          <a:lstStyle/>
          <a:p>
            <a:pPr>
              <a:defRPr/>
            </a:pPr>
            <a:r>
              <a:rPr lang="pl-PL"/>
              <a:t>Copyright by Katedra Prawa Podatkowego W.P. UwB 2012r.</a:t>
            </a:r>
          </a:p>
        </p:txBody>
      </p:sp>
      <p:sp>
        <p:nvSpPr>
          <p:cNvPr id="4" name="Slide Number Placeholder 3"/>
          <p:cNvSpPr>
            <a:spLocks noGrp="1"/>
          </p:cNvSpPr>
          <p:nvPr>
            <p:ph type="sldNum" sz="quarter" idx="12"/>
          </p:nvPr>
        </p:nvSpPr>
        <p:spPr/>
        <p:txBody>
          <a:bodyPr/>
          <a:lstStyle/>
          <a:p>
            <a:pPr>
              <a:defRPr/>
            </a:pPr>
            <a:fld id="{5FDE040E-26E1-B742-BC6D-B0DEA8853CE6}" type="slidenum">
              <a:rPr lang="pl-PL" smtClean="0"/>
              <a:pPr>
                <a:defRPr/>
              </a:pPr>
              <a:t>‹#›</a:t>
            </a:fld>
            <a:endParaRPr lang="pl-PL"/>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pl-PL"/>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a:defRPr/>
            </a:pPr>
            <a:fld id="{6E410310-3DA7-1F40-9784-671680283C27}" type="datetime1">
              <a:rPr lang="pl-PL" smtClean="0"/>
              <a:pPr>
                <a:defRPr/>
              </a:pPr>
              <a:t>18.06.2023</a:t>
            </a:fld>
            <a:endParaRPr lang="pl-PL"/>
          </a:p>
        </p:txBody>
      </p:sp>
      <p:sp>
        <p:nvSpPr>
          <p:cNvPr id="6" name="Footer Placeholder 5"/>
          <p:cNvSpPr>
            <a:spLocks noGrp="1"/>
          </p:cNvSpPr>
          <p:nvPr>
            <p:ph type="ftr" sz="quarter" idx="11"/>
          </p:nvPr>
        </p:nvSpPr>
        <p:spPr>
          <a:xfrm>
            <a:off x="3859305" y="6423585"/>
            <a:ext cx="3316941" cy="365125"/>
          </a:xfrm>
        </p:spPr>
        <p:txBody>
          <a:bodyPr/>
          <a:lstStyle/>
          <a:p>
            <a:pPr>
              <a:defRPr/>
            </a:pPr>
            <a:r>
              <a:rPr lang="pl-PL"/>
              <a:t>Copyright by Katedra Prawa Podatkowego W.P. UwB 2012r.</a:t>
            </a: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pl-PL"/>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a:defRPr/>
            </a:pPr>
            <a:fld id="{3EE97EBA-630F-AF42-8335-2F39778811A2}" type="datetime1">
              <a:rPr lang="pl-PL" smtClean="0"/>
              <a:pPr>
                <a:defRPr/>
              </a:pPr>
              <a:t>18.06.2023</a:t>
            </a:fld>
            <a:endParaRPr lang="pl-PL"/>
          </a:p>
        </p:txBody>
      </p:sp>
      <p:sp>
        <p:nvSpPr>
          <p:cNvPr id="6" name="Footer Placeholder 5"/>
          <p:cNvSpPr>
            <a:spLocks noGrp="1"/>
          </p:cNvSpPr>
          <p:nvPr>
            <p:ph type="ftr" sz="quarter" idx="11"/>
          </p:nvPr>
        </p:nvSpPr>
        <p:spPr>
          <a:xfrm>
            <a:off x="4191000" y="6423585"/>
            <a:ext cx="3005138" cy="365125"/>
          </a:xfrm>
        </p:spPr>
        <p:txBody>
          <a:bodyPr/>
          <a:lstStyle/>
          <a:p>
            <a:pPr>
              <a:defRPr/>
            </a:pPr>
            <a:r>
              <a:rPr lang="pl-PL"/>
              <a:t>Copyright by Katedra Prawa Podatkowego W.P. UwB 2012r.</a:t>
            </a:r>
          </a:p>
        </p:txBody>
      </p:sp>
      <p:sp>
        <p:nvSpPr>
          <p:cNvPr id="7" name="Slide Number Placeholder 6"/>
          <p:cNvSpPr>
            <a:spLocks noGrp="1"/>
          </p:cNvSpPr>
          <p:nvPr>
            <p:ph type="sldNum" sz="quarter" idx="12"/>
          </p:nvPr>
        </p:nvSpPr>
        <p:spPr/>
        <p:txBody>
          <a:bodyPr/>
          <a:lstStyle/>
          <a:p>
            <a:pPr>
              <a:defRPr/>
            </a:pPr>
            <a:fld id="{26E687F1-CEC8-F14E-8F66-BD15B7E128C8}" type="slidenum">
              <a:rPr lang="pl-PL" smtClean="0"/>
              <a:pPr>
                <a:defRPr/>
              </a:pPr>
              <a:t>‹#›</a:t>
            </a:fld>
            <a:endParaRPr lang="pl-PL"/>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pl-PL"/>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p:cNvSpPr>
            <a:spLocks noGrp="1"/>
          </p:cNvSpPr>
          <p:nvPr>
            <p:ph type="dt" sz="half" idx="10"/>
          </p:nvPr>
        </p:nvSpPr>
        <p:spPr/>
        <p:txBody>
          <a:bodyPr/>
          <a:lstStyle/>
          <a:p>
            <a:pPr>
              <a:defRPr/>
            </a:pPr>
            <a:fld id="{C67EE928-DF68-F24E-9D3A-627D0BD56ABA}" type="datetime1">
              <a:rPr lang="pl-PL" smtClean="0"/>
              <a:pPr>
                <a:defRPr/>
              </a:pPr>
              <a:t>18.06.2023</a:t>
            </a:fld>
            <a:endParaRPr lang="pl-PL"/>
          </a:p>
        </p:txBody>
      </p:sp>
      <p:sp>
        <p:nvSpPr>
          <p:cNvPr id="6" name="Footer Placeholder 5"/>
          <p:cNvSpPr>
            <a:spLocks noGrp="1"/>
          </p:cNvSpPr>
          <p:nvPr>
            <p:ph type="ftr" sz="quarter" idx="11"/>
          </p:nvPr>
        </p:nvSpPr>
        <p:spPr/>
        <p:txBody>
          <a:bodyPr/>
          <a:lstStyle/>
          <a:p>
            <a:pPr>
              <a:defRPr/>
            </a:pPr>
            <a:r>
              <a:rPr lang="pl-PL"/>
              <a:t>Copyright by Katedra Prawa Podatkowego W.P. UwB 2012r.</a:t>
            </a:r>
          </a:p>
        </p:txBody>
      </p:sp>
      <p:sp>
        <p:nvSpPr>
          <p:cNvPr id="7" name="Slide Number Placeholder 6"/>
          <p:cNvSpPr>
            <a:spLocks noGrp="1"/>
          </p:cNvSpPr>
          <p:nvPr>
            <p:ph type="sldNum" sz="quarter" idx="12"/>
          </p:nvPr>
        </p:nvSpPr>
        <p:spPr/>
        <p:txBody>
          <a:bodyPr/>
          <a:lstStyle/>
          <a:p>
            <a:pPr>
              <a:defRPr/>
            </a:pPr>
            <a:fld id="{8C47D50D-2AE7-A044-B810-C253BA54F35E}" type="slidenum">
              <a:rPr lang="pl-PL" smtClean="0"/>
              <a:pPr>
                <a:defRPr/>
              </a:pPr>
              <a:t>‹#›</a:t>
            </a:fld>
            <a:endParaRPr lang="pl-PL"/>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pl-PL"/>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pPr>
              <a:defRPr/>
            </a:pPr>
            <a:fld id="{FC15CEA7-EBA5-B246-A93E-962815922FC9}" type="datetime1">
              <a:rPr lang="pl-PL" smtClean="0"/>
              <a:pPr>
                <a:defRPr/>
              </a:pPr>
              <a:t>18.06.2023</a:t>
            </a:fld>
            <a:endParaRPr lang="pl-PL"/>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pPr>
              <a:defRPr/>
            </a:pPr>
            <a:r>
              <a:rPr lang="pl-PL"/>
              <a:t>Copyright by Katedra Prawa Podatkowego W.P. UwB 2012r.</a:t>
            </a:r>
          </a:p>
        </p:txBody>
      </p:sp>
      <p:sp>
        <p:nvSpPr>
          <p:cNvPr id="7" name="Slide Number Placeholder 6"/>
          <p:cNvSpPr>
            <a:spLocks noGrp="1"/>
          </p:cNvSpPr>
          <p:nvPr>
            <p:ph type="sldNum" sz="quarter" idx="12"/>
          </p:nvPr>
        </p:nvSpPr>
        <p:spPr/>
        <p:txBody>
          <a:bodyPr/>
          <a:lstStyle/>
          <a:p>
            <a:pPr>
              <a:defRPr/>
            </a:pPr>
            <a:fld id="{B17C19C8-5944-1749-BD04-2081F7ECE819}" type="slidenum">
              <a:rPr lang="pl-PL" smtClean="0"/>
              <a:pPr>
                <a:defRPr/>
              </a:pPr>
              <a:t>‹#›</a:t>
            </a:fld>
            <a:endParaRPr lang="pl-PL"/>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pl-PL"/>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pl-PL"/>
              <a:t>Drag picture to placeholder or click icon to add</a:t>
            </a:r>
            <a:endParaRP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pl-PL"/>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pPr>
              <a:defRPr/>
            </a:pPr>
            <a:fld id="{B4847335-9B54-3F48-B8CF-F46A9E2FE119}" type="datetime1">
              <a:rPr lang="pl-PL" smtClean="0"/>
              <a:pPr>
                <a:defRPr/>
              </a:pPr>
              <a:t>18.06.2023</a:t>
            </a:fld>
            <a:endParaRPr lang="pl-PL"/>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pPr>
              <a:defRPr/>
            </a:pPr>
            <a:r>
              <a:rPr lang="pl-PL"/>
              <a:t>Copyright by Katedra Prawa Podatkowego W.P. UwB 2012r.</a:t>
            </a:r>
          </a:p>
        </p:txBody>
      </p:sp>
      <p:sp>
        <p:nvSpPr>
          <p:cNvPr id="7" name="Slide Number Placeholder 6"/>
          <p:cNvSpPr>
            <a:spLocks noGrp="1"/>
          </p:cNvSpPr>
          <p:nvPr>
            <p:ph type="sldNum" sz="quarter" idx="12"/>
          </p:nvPr>
        </p:nvSpPr>
        <p:spPr/>
        <p:txBody>
          <a:bodyPr/>
          <a:lstStyle/>
          <a:p>
            <a:pPr>
              <a:defRPr/>
            </a:pPr>
            <a:fld id="{DF44CCA6-9B1C-8B46-BA8C-A68B09BD21F2}" type="slidenum">
              <a:rPr lang="pl-PL" smtClean="0"/>
              <a:pPr>
                <a:defRPr/>
              </a:pPr>
              <a:t>‹#›</a:t>
            </a:fld>
            <a:endParaRPr lang="pl-PL"/>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pl-PL"/>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pl-PL"/>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pl-PL"/>
              <a:t>Drag picture to placeholder or click icon to add</a:t>
            </a:r>
            <a:endParaRPr/>
          </a:p>
        </p:txBody>
      </p:sp>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pl-PL"/>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a:defRPr/>
            </a:pPr>
            <a:fld id="{AF3AB17B-D670-2844-A330-604435FDC214}" type="datetime1">
              <a:rPr lang="pl-PL" smtClean="0"/>
              <a:pPr>
                <a:defRPr/>
              </a:pPr>
              <a:t>18.06.2023</a:t>
            </a:fld>
            <a:endParaRPr lang="pl-PL"/>
          </a:p>
        </p:txBody>
      </p:sp>
      <p:sp>
        <p:nvSpPr>
          <p:cNvPr id="6" name="Footer Placeholder 5"/>
          <p:cNvSpPr>
            <a:spLocks noGrp="1"/>
          </p:cNvSpPr>
          <p:nvPr>
            <p:ph type="ftr" sz="quarter" idx="11"/>
          </p:nvPr>
        </p:nvSpPr>
        <p:spPr>
          <a:xfrm>
            <a:off x="4191000" y="6423585"/>
            <a:ext cx="3005138" cy="365125"/>
          </a:xfrm>
        </p:spPr>
        <p:txBody>
          <a:bodyPr/>
          <a:lstStyle/>
          <a:p>
            <a:pPr>
              <a:defRPr/>
            </a:pPr>
            <a:r>
              <a:rPr lang="pl-PL"/>
              <a:t>Copyright by Katedra Prawa Podatkowego W.P. UwB 2012r.</a:t>
            </a:r>
          </a:p>
        </p:txBody>
      </p:sp>
      <p:sp>
        <p:nvSpPr>
          <p:cNvPr id="7" name="Slide Number Placeholder 6"/>
          <p:cNvSpPr>
            <a:spLocks noGrp="1"/>
          </p:cNvSpPr>
          <p:nvPr>
            <p:ph type="sldNum" sz="quarter" idx="12"/>
          </p:nvPr>
        </p:nvSpPr>
        <p:spPr/>
        <p:txBody>
          <a:bodyPr/>
          <a:lstStyle/>
          <a:p>
            <a:pPr>
              <a:defRPr/>
            </a:pPr>
            <a:fld id="{0E4590C5-F057-7945-AE87-9C0FDCAD3DBD}" type="slidenum">
              <a:rPr lang="pl-PL" smtClean="0"/>
              <a:pPr>
                <a:defRPr/>
              </a:pPr>
              <a:t>‹#›</a:t>
            </a:fld>
            <a:endParaRPr lang="pl-PL"/>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pl-PL"/>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pl-PL"/>
              <a:t>Drag picture to placeholder or click icon to add</a:t>
            </a:r>
            <a:endParaRPr/>
          </a:p>
        </p:txBody>
      </p:sp>
    </p:spTree>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pl-PL"/>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4" name="Date Placeholder 3"/>
          <p:cNvSpPr>
            <a:spLocks noGrp="1"/>
          </p:cNvSpPr>
          <p:nvPr>
            <p:ph type="dt" sz="half" idx="10"/>
          </p:nvPr>
        </p:nvSpPr>
        <p:spPr/>
        <p:txBody>
          <a:bodyPr/>
          <a:lstStyle/>
          <a:p>
            <a:pPr>
              <a:defRPr/>
            </a:pPr>
            <a:fld id="{4FF5BC68-53DF-2F41-813D-09ADB6E23F15}" type="datetime1">
              <a:rPr lang="pl-PL" smtClean="0"/>
              <a:pPr>
                <a:defRPr/>
              </a:pPr>
              <a:t>18.06.2023</a:t>
            </a:fld>
            <a:endParaRPr lang="pl-PL"/>
          </a:p>
        </p:txBody>
      </p:sp>
      <p:sp>
        <p:nvSpPr>
          <p:cNvPr id="5" name="Footer Placeholder 4"/>
          <p:cNvSpPr>
            <a:spLocks noGrp="1"/>
          </p:cNvSpPr>
          <p:nvPr>
            <p:ph type="ftr" sz="quarter" idx="11"/>
          </p:nvPr>
        </p:nvSpPr>
        <p:spPr/>
        <p:txBody>
          <a:bodyPr/>
          <a:lstStyle/>
          <a:p>
            <a:pPr>
              <a:defRPr/>
            </a:pPr>
            <a:r>
              <a:rPr lang="pl-PL"/>
              <a:t>Copyright by Katedra Prawa Podatkowego W.P. UwB 2012r.</a:t>
            </a:r>
          </a:p>
        </p:txBody>
      </p:sp>
      <p:sp>
        <p:nvSpPr>
          <p:cNvPr id="6" name="Slide Number Placeholder 5"/>
          <p:cNvSpPr>
            <a:spLocks noGrp="1"/>
          </p:cNvSpPr>
          <p:nvPr>
            <p:ph type="sldNum" sz="quarter" idx="12"/>
          </p:nvPr>
        </p:nvSpPr>
        <p:spPr/>
        <p:txBody>
          <a:bodyPr/>
          <a:lstStyle/>
          <a:p>
            <a:pPr>
              <a:defRPr/>
            </a:pPr>
            <a:fld id="{5DF86EB9-CD7D-9645-8253-32AF108B6535}" type="slidenum">
              <a:rPr lang="pl-PL" smtClean="0"/>
              <a:pPr>
                <a:defRPr/>
              </a:pPr>
              <a:t>‹#›</a:t>
            </a:fld>
            <a:endParaRPr lang="pl-PL"/>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pl-PL"/>
              <a:t>Click to edit Master title style</a:t>
            </a:r>
            <a:endParaRPr/>
          </a:p>
        </p:txBody>
      </p:sp>
      <p:sp>
        <p:nvSpPr>
          <p:cNvPr id="3" name="Content Placeholder 2"/>
          <p:cNvSpPr>
            <a:spLocks noGrp="1"/>
          </p:cNvSpPr>
          <p:nvPr>
            <p:ph idx="1"/>
          </p:nvPr>
        </p:nvSpPr>
        <p:spPr/>
        <p:txBody>
          <a:bodyPr/>
          <a:lstStyle>
            <a:lvl5pPr>
              <a:defRPr/>
            </a:lvl5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4" name="Date Placeholder 3"/>
          <p:cNvSpPr>
            <a:spLocks noGrp="1"/>
          </p:cNvSpPr>
          <p:nvPr>
            <p:ph type="dt" sz="half" idx="10"/>
          </p:nvPr>
        </p:nvSpPr>
        <p:spPr/>
        <p:txBody>
          <a:bodyPr/>
          <a:lstStyle/>
          <a:p>
            <a:pPr>
              <a:defRPr/>
            </a:pPr>
            <a:fld id="{992ED10B-B099-274C-A4C1-4C14CA92197E}" type="datetime1">
              <a:rPr lang="pl-PL" smtClean="0"/>
              <a:pPr>
                <a:defRPr/>
              </a:pPr>
              <a:t>18.06.2023</a:t>
            </a:fld>
            <a:endParaRPr lang="pl-PL"/>
          </a:p>
        </p:txBody>
      </p:sp>
      <p:sp>
        <p:nvSpPr>
          <p:cNvPr id="5" name="Footer Placeholder 4"/>
          <p:cNvSpPr>
            <a:spLocks noGrp="1"/>
          </p:cNvSpPr>
          <p:nvPr>
            <p:ph type="ftr" sz="quarter" idx="11"/>
          </p:nvPr>
        </p:nvSpPr>
        <p:spPr/>
        <p:txBody>
          <a:bodyPr/>
          <a:lstStyle/>
          <a:p>
            <a:pPr>
              <a:defRPr/>
            </a:pPr>
            <a:r>
              <a:rPr lang="pl-PL"/>
              <a:t>Copyright by Katedra Prawa Podatkowego W.P. UwB 2012r.</a:t>
            </a:r>
          </a:p>
        </p:txBody>
      </p:sp>
      <p:sp>
        <p:nvSpPr>
          <p:cNvPr id="6" name="Slide Number Placeholder 5"/>
          <p:cNvSpPr>
            <a:spLocks noGrp="1"/>
          </p:cNvSpPr>
          <p:nvPr>
            <p:ph type="sldNum" sz="quarter" idx="12"/>
          </p:nvPr>
        </p:nvSpPr>
        <p:spPr/>
        <p:txBody>
          <a:bodyPr/>
          <a:lstStyle/>
          <a:p>
            <a:pPr>
              <a:defRPr/>
            </a:pPr>
            <a:fld id="{0D633005-0102-5646-9603-238226661D0C}" type="slidenum">
              <a:rPr lang="pl-PL" smtClean="0"/>
              <a:pPr>
                <a:defRPr/>
              </a:pPr>
              <a:t>‹#›</a:t>
            </a:fld>
            <a:endParaRPr lang="pl-PL"/>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pl-PL"/>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4" name="Date Placeholder 3"/>
          <p:cNvSpPr>
            <a:spLocks noGrp="1"/>
          </p:cNvSpPr>
          <p:nvPr>
            <p:ph type="dt" sz="half" idx="10"/>
          </p:nvPr>
        </p:nvSpPr>
        <p:spPr/>
        <p:txBody>
          <a:bodyPr/>
          <a:lstStyle/>
          <a:p>
            <a:pPr>
              <a:defRPr/>
            </a:pPr>
            <a:fld id="{821EDCFD-425F-7345-A4A1-101C6F39130D}" type="datetime1">
              <a:rPr lang="pl-PL" smtClean="0"/>
              <a:pPr>
                <a:defRPr/>
              </a:pPr>
              <a:t>18.06.2023</a:t>
            </a:fld>
            <a:endParaRPr lang="pl-PL"/>
          </a:p>
        </p:txBody>
      </p:sp>
      <p:sp>
        <p:nvSpPr>
          <p:cNvPr id="5" name="Footer Placeholder 4"/>
          <p:cNvSpPr>
            <a:spLocks noGrp="1"/>
          </p:cNvSpPr>
          <p:nvPr>
            <p:ph type="ftr" sz="quarter" idx="11"/>
          </p:nvPr>
        </p:nvSpPr>
        <p:spPr/>
        <p:txBody>
          <a:bodyPr/>
          <a:lstStyle/>
          <a:p>
            <a:pPr>
              <a:defRPr/>
            </a:pPr>
            <a:r>
              <a:rPr lang="pl-PL"/>
              <a:t>Copyright by Katedra Prawa Podatkowego W.P. UwB 2012r.</a:t>
            </a:r>
          </a:p>
        </p:txBody>
      </p:sp>
      <p:sp>
        <p:nvSpPr>
          <p:cNvPr id="6" name="Slide Number Placeholder 5"/>
          <p:cNvSpPr>
            <a:spLocks noGrp="1"/>
          </p:cNvSpPr>
          <p:nvPr>
            <p:ph type="sldNum" sz="quarter" idx="12"/>
          </p:nvPr>
        </p:nvSpPr>
        <p:spPr/>
        <p:txBody>
          <a:bodyPr/>
          <a:lstStyle/>
          <a:p>
            <a:pPr>
              <a:defRPr/>
            </a:pPr>
            <a:fld id="{A724947F-7AE4-9F49-A78F-BACCD8162CA0}" type="slidenum">
              <a:rPr lang="pl-PL" smtClean="0"/>
              <a:pPr>
                <a:defRPr/>
              </a:pPr>
              <a:t>‹#›</a:t>
            </a:fld>
            <a:endParaRPr lang="pl-PL"/>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pl-PL"/>
              <a:t>Click to edit Master title style</a:t>
            </a:r>
            <a:endParaRPr/>
          </a:p>
        </p:txBody>
      </p:sp>
      <p:sp>
        <p:nvSpPr>
          <p:cNvPr id="3" name="Content Placeholder 2"/>
          <p:cNvSpPr>
            <a:spLocks noGrp="1"/>
          </p:cNvSpPr>
          <p:nvPr>
            <p:ph idx="1"/>
          </p:nvPr>
        </p:nvSpPr>
        <p:spPr/>
        <p:txBody>
          <a:bodyPr/>
          <a:lstStyle>
            <a:lvl5pPr>
              <a:defRPr/>
            </a:lvl5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4" name="Date Placeholder 3"/>
          <p:cNvSpPr>
            <a:spLocks noGrp="1"/>
          </p:cNvSpPr>
          <p:nvPr>
            <p:ph type="dt" sz="half" idx="10"/>
          </p:nvPr>
        </p:nvSpPr>
        <p:spPr/>
        <p:txBody>
          <a:bodyPr/>
          <a:lstStyle/>
          <a:p>
            <a:pPr>
              <a:defRPr/>
            </a:pPr>
            <a:fld id="{88334E48-F02A-4C4A-B700-FB98728F66D1}" type="datetime1">
              <a:rPr lang="pl-PL" smtClean="0"/>
              <a:pPr>
                <a:defRPr/>
              </a:pPr>
              <a:t>18.06.2023</a:t>
            </a:fld>
            <a:endParaRPr lang="pl-PL"/>
          </a:p>
        </p:txBody>
      </p:sp>
      <p:sp>
        <p:nvSpPr>
          <p:cNvPr id="5" name="Footer Placeholder 4"/>
          <p:cNvSpPr>
            <a:spLocks noGrp="1"/>
          </p:cNvSpPr>
          <p:nvPr>
            <p:ph type="ftr" sz="quarter" idx="11"/>
          </p:nvPr>
        </p:nvSpPr>
        <p:spPr/>
        <p:txBody>
          <a:bodyPr/>
          <a:lstStyle/>
          <a:p>
            <a:pPr>
              <a:defRPr/>
            </a:pPr>
            <a:r>
              <a:rPr lang="pl-PL"/>
              <a:t>Copyright by Katedra Prawa Podatkowego W.P. UwB 2012r.</a:t>
            </a:r>
          </a:p>
        </p:txBody>
      </p:sp>
      <p:sp>
        <p:nvSpPr>
          <p:cNvPr id="6" name="Slide Number Placeholder 5"/>
          <p:cNvSpPr>
            <a:spLocks noGrp="1"/>
          </p:cNvSpPr>
          <p:nvPr>
            <p:ph type="sldNum" sz="quarter" idx="12"/>
          </p:nvPr>
        </p:nvSpPr>
        <p:spPr/>
        <p:txBody>
          <a:bodyPr/>
          <a:lstStyle/>
          <a:p>
            <a:pPr>
              <a:defRPr/>
            </a:pPr>
            <a:fld id="{315212B8-212A-4343-9190-1EBED33F728F}" type="slidenum">
              <a:rPr lang="pl-PL" smtClean="0"/>
              <a:pPr>
                <a:defRPr/>
              </a:pPr>
              <a:t>‹#›</a:t>
            </a:fld>
            <a:endParaRPr lang="pl-PL"/>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pl-PL"/>
              <a:t>Click to edit Master text styles</a:t>
            </a:r>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pl-PL"/>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pPr>
              <a:defRPr/>
            </a:pPr>
            <a:fld id="{412C75DF-1E7F-CA4B-BD54-5A79C7B75398}" type="datetime1">
              <a:rPr lang="pl-PL" smtClean="0"/>
              <a:pPr>
                <a:defRPr/>
              </a:pPr>
              <a:t>18.06.2023</a:t>
            </a:fld>
            <a:endParaRPr lang="pl-PL"/>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pPr>
              <a:defRPr/>
            </a:pPr>
            <a:r>
              <a:rPr lang="pl-PL"/>
              <a:t>Copyright by Katedra Prawa Podatkowego W.P. UwB 2012r.</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pl-PL"/>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pl-PL"/>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pl-PL"/>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pl-PL"/>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pPr>
              <a:defRPr/>
            </a:pPr>
            <a:fld id="{6984023E-5B29-FD4B-A30A-5517E6DB5ED0}" type="datetime1">
              <a:rPr lang="pl-PL" smtClean="0"/>
              <a:pPr>
                <a:defRPr/>
              </a:pPr>
              <a:t>18.06.2023</a:t>
            </a:fld>
            <a:endParaRPr lang="pl-PL"/>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pPr>
              <a:defRPr/>
            </a:pPr>
            <a:r>
              <a:rPr lang="pl-PL"/>
              <a:t>Copyright by Katedra Prawa Podatkowego W.P. UwB 2012r.</a:t>
            </a:r>
          </a:p>
        </p:txBody>
      </p:sp>
      <p:sp>
        <p:nvSpPr>
          <p:cNvPr id="6" name="Slide Number Placeholder 5"/>
          <p:cNvSpPr>
            <a:spLocks noGrp="1"/>
          </p:cNvSpPr>
          <p:nvPr>
            <p:ph type="sldNum" sz="quarter" idx="12"/>
          </p:nvPr>
        </p:nvSpPr>
        <p:spPr>
          <a:xfrm>
            <a:off x="8305800" y="6248774"/>
            <a:ext cx="554038" cy="365125"/>
          </a:xfrm>
        </p:spPr>
        <p:txBody>
          <a:bodyPr/>
          <a:lstStyle/>
          <a:p>
            <a:pPr>
              <a:defRPr/>
            </a:pPr>
            <a:fld id="{BC4D6734-596F-8642-8E9A-C3473DD56DD3}" type="slidenum">
              <a:rPr lang="pl-PL" smtClean="0"/>
              <a:pPr>
                <a:defRPr/>
              </a:pPr>
              <a:t>‹#›</a:t>
            </a:fld>
            <a:endParaRPr lang="pl-PL"/>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pl-PL"/>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5" name="Date Placeholder 4"/>
          <p:cNvSpPr>
            <a:spLocks noGrp="1"/>
          </p:cNvSpPr>
          <p:nvPr>
            <p:ph type="dt" sz="half" idx="10"/>
          </p:nvPr>
        </p:nvSpPr>
        <p:spPr/>
        <p:txBody>
          <a:bodyPr/>
          <a:lstStyle/>
          <a:p>
            <a:pPr>
              <a:defRPr/>
            </a:pPr>
            <a:fld id="{1FE2AA5A-D6FE-C249-AF88-03C3A716B096}" type="datetime1">
              <a:rPr lang="pl-PL" smtClean="0"/>
              <a:pPr>
                <a:defRPr/>
              </a:pPr>
              <a:t>18.06.2023</a:t>
            </a:fld>
            <a:endParaRPr lang="pl-PL"/>
          </a:p>
        </p:txBody>
      </p:sp>
      <p:sp>
        <p:nvSpPr>
          <p:cNvPr id="6" name="Footer Placeholder 5"/>
          <p:cNvSpPr>
            <a:spLocks noGrp="1"/>
          </p:cNvSpPr>
          <p:nvPr>
            <p:ph type="ftr" sz="quarter" idx="11"/>
          </p:nvPr>
        </p:nvSpPr>
        <p:spPr/>
        <p:txBody>
          <a:bodyPr/>
          <a:lstStyle/>
          <a:p>
            <a:pPr>
              <a:defRPr/>
            </a:pPr>
            <a:r>
              <a:rPr lang="pl-PL"/>
              <a:t>Copyright by Katedra Prawa Podatkowego W.P. UwB 2012r.</a:t>
            </a:r>
          </a:p>
        </p:txBody>
      </p:sp>
      <p:sp>
        <p:nvSpPr>
          <p:cNvPr id="7" name="Slide Number Placeholder 6"/>
          <p:cNvSpPr>
            <a:spLocks noGrp="1"/>
          </p:cNvSpPr>
          <p:nvPr>
            <p:ph type="sldNum" sz="quarter" idx="12"/>
          </p:nvPr>
        </p:nvSpPr>
        <p:spPr/>
        <p:txBody>
          <a:bodyPr/>
          <a:lstStyle/>
          <a:p>
            <a:pPr>
              <a:defRPr/>
            </a:pPr>
            <a:fld id="{B19A86FC-C175-354B-BEB7-4A4181A3753C}" type="slidenum">
              <a:rPr lang="pl-PL" smtClean="0"/>
              <a:pPr>
                <a:defRPr/>
              </a:pPr>
              <a:t>‹#›</a:t>
            </a:fld>
            <a:endParaRPr lang="pl-PL"/>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pl-PL"/>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7" name="Date Placeholder 6"/>
          <p:cNvSpPr>
            <a:spLocks noGrp="1"/>
          </p:cNvSpPr>
          <p:nvPr>
            <p:ph type="dt" sz="half" idx="10"/>
          </p:nvPr>
        </p:nvSpPr>
        <p:spPr/>
        <p:txBody>
          <a:bodyPr/>
          <a:lstStyle/>
          <a:p>
            <a:pPr>
              <a:defRPr/>
            </a:pPr>
            <a:fld id="{A95C9134-2418-BA4F-85BA-EBBF5D678F21}" type="datetime1">
              <a:rPr lang="pl-PL" smtClean="0"/>
              <a:pPr>
                <a:defRPr/>
              </a:pPr>
              <a:t>18.06.2023</a:t>
            </a:fld>
            <a:endParaRPr lang="pl-PL"/>
          </a:p>
        </p:txBody>
      </p:sp>
      <p:sp>
        <p:nvSpPr>
          <p:cNvPr id="8" name="Footer Placeholder 7"/>
          <p:cNvSpPr>
            <a:spLocks noGrp="1"/>
          </p:cNvSpPr>
          <p:nvPr>
            <p:ph type="ftr" sz="quarter" idx="11"/>
          </p:nvPr>
        </p:nvSpPr>
        <p:spPr/>
        <p:txBody>
          <a:bodyPr/>
          <a:lstStyle/>
          <a:p>
            <a:pPr>
              <a:defRPr/>
            </a:pPr>
            <a:r>
              <a:rPr lang="pl-PL"/>
              <a:t>Copyright by Katedra Prawa Podatkowego W.P. UwB 2012r.</a:t>
            </a:r>
          </a:p>
        </p:txBody>
      </p:sp>
      <p:sp>
        <p:nvSpPr>
          <p:cNvPr id="9" name="Slide Number Placeholder 8"/>
          <p:cNvSpPr>
            <a:spLocks noGrp="1"/>
          </p:cNvSpPr>
          <p:nvPr>
            <p:ph type="sldNum" sz="quarter" idx="12"/>
          </p:nvPr>
        </p:nvSpPr>
        <p:spPr/>
        <p:txBody>
          <a:bodyPr/>
          <a:lstStyle/>
          <a:p>
            <a:pPr>
              <a:defRPr/>
            </a:pPr>
            <a:fld id="{CC2CC98E-0B70-7246-B20D-FEEDB1C5DFA7}" type="slidenum">
              <a:rPr lang="pl-PL" smtClean="0"/>
              <a:pPr>
                <a:defRPr/>
              </a:pPr>
              <a:t>‹#›</a:t>
            </a:fld>
            <a:endParaRPr lang="pl-PL"/>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pl-PL"/>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5" name="Date Placeholder 4"/>
          <p:cNvSpPr>
            <a:spLocks noGrp="1"/>
          </p:cNvSpPr>
          <p:nvPr>
            <p:ph type="dt" sz="half" idx="10"/>
          </p:nvPr>
        </p:nvSpPr>
        <p:spPr/>
        <p:txBody>
          <a:bodyPr/>
          <a:lstStyle/>
          <a:p>
            <a:pPr>
              <a:defRPr/>
            </a:pPr>
            <a:fld id="{042AB730-82B0-404A-9CC5-7DF7A4B98E77}" type="datetime1">
              <a:rPr lang="pl-PL" smtClean="0"/>
              <a:pPr>
                <a:defRPr/>
              </a:pPr>
              <a:t>18.06.2023</a:t>
            </a:fld>
            <a:endParaRPr lang="pl-PL"/>
          </a:p>
        </p:txBody>
      </p:sp>
      <p:sp>
        <p:nvSpPr>
          <p:cNvPr id="6" name="Footer Placeholder 5"/>
          <p:cNvSpPr>
            <a:spLocks noGrp="1"/>
          </p:cNvSpPr>
          <p:nvPr>
            <p:ph type="ftr" sz="quarter" idx="11"/>
          </p:nvPr>
        </p:nvSpPr>
        <p:spPr/>
        <p:txBody>
          <a:bodyPr/>
          <a:lstStyle/>
          <a:p>
            <a:pPr>
              <a:defRPr/>
            </a:pPr>
            <a:r>
              <a:rPr lang="pl-PL"/>
              <a:t>Copyright by Katedra Prawa Podatkowego W.P. UwB 2012r.</a:t>
            </a: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pPr>
              <a:defRPr/>
            </a:pPr>
            <a:fld id="{69B38F8E-7D86-A642-9C9F-20F7A536F976}" type="slidenum">
              <a:rPr lang="pl-PL" smtClean="0"/>
              <a:pPr>
                <a:defRPr/>
              </a:pPr>
              <a:t>‹#›</a:t>
            </a:fld>
            <a:endParaRPr lang="pl-PL"/>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pl-PL"/>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5" name="Date Placeholder 4"/>
          <p:cNvSpPr>
            <a:spLocks noGrp="1"/>
          </p:cNvSpPr>
          <p:nvPr>
            <p:ph type="dt" sz="half" idx="10"/>
          </p:nvPr>
        </p:nvSpPr>
        <p:spPr/>
        <p:txBody>
          <a:bodyPr/>
          <a:lstStyle/>
          <a:p>
            <a:pPr>
              <a:defRPr/>
            </a:pPr>
            <a:fld id="{BA95F249-6BF4-A747-8FA5-F0586F6E7664}" type="datetime1">
              <a:rPr lang="pl-PL" smtClean="0"/>
              <a:pPr>
                <a:defRPr/>
              </a:pPr>
              <a:t>18.06.2023</a:t>
            </a:fld>
            <a:endParaRPr lang="pl-PL"/>
          </a:p>
        </p:txBody>
      </p:sp>
      <p:sp>
        <p:nvSpPr>
          <p:cNvPr id="6" name="Footer Placeholder 5"/>
          <p:cNvSpPr>
            <a:spLocks noGrp="1"/>
          </p:cNvSpPr>
          <p:nvPr>
            <p:ph type="ftr" sz="quarter" idx="11"/>
          </p:nvPr>
        </p:nvSpPr>
        <p:spPr/>
        <p:txBody>
          <a:bodyPr/>
          <a:lstStyle/>
          <a:p>
            <a:pPr>
              <a:defRPr/>
            </a:pPr>
            <a:r>
              <a:rPr lang="pl-PL"/>
              <a:t>Copyright by Katedra Prawa Podatkowego W.P. UwB 2012r.</a:t>
            </a:r>
          </a:p>
        </p:txBody>
      </p:sp>
      <p:sp>
        <p:nvSpPr>
          <p:cNvPr id="7" name="Slide Number Placeholder 6"/>
          <p:cNvSpPr>
            <a:spLocks noGrp="1"/>
          </p:cNvSpPr>
          <p:nvPr>
            <p:ph type="sldNum" sz="quarter" idx="12"/>
          </p:nvPr>
        </p:nvSpPr>
        <p:spPr/>
        <p:txBody>
          <a:bodyPr/>
          <a:lstStyle/>
          <a:p>
            <a:pPr>
              <a:defRPr/>
            </a:pPr>
            <a:fld id="{66D9BE02-E5E4-FD40-8056-AADB7CD316FF}" type="slidenum">
              <a:rPr lang="pl-PL" smtClean="0"/>
              <a:pPr>
                <a:defRPr/>
              </a:pPr>
              <a:t>‹#›</a:t>
            </a:fld>
            <a:endParaRPr lang="pl-PL"/>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pl-PL"/>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pPr>
              <a:defRPr/>
            </a:pPr>
            <a:fld id="{7D65512F-BAD7-B645-9B82-30E367EA494D}" type="datetime1">
              <a:rPr lang="pl-PL" smtClean="0"/>
              <a:pPr>
                <a:defRPr/>
              </a:pPr>
              <a:t>18.06.2023</a:t>
            </a:fld>
            <a:endParaRPr lang="pl-PL"/>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a:defRPr/>
            </a:pPr>
            <a:r>
              <a:rPr lang="pl-PL"/>
              <a:t>Copyright by Katedra Prawa Podatkowego W.P. UwB 2012r.</a:t>
            </a: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pPr>
              <a:defRPr/>
            </a:pPr>
            <a:fld id="{9926A8F3-30DE-5542-B9C7-AD94907B7FC7}" type="slidenum">
              <a:rPr lang="pl-PL" smtClean="0"/>
              <a:pPr>
                <a:defRPr/>
              </a:pPr>
              <a:t>‹#›</a:t>
            </a:fld>
            <a:endParaRPr lang="pl-PL"/>
          </a:p>
        </p:txBody>
      </p:sp>
    </p:spTree>
  </p:cSld>
  <p:clrMap bg1="lt1" tx1="dk1" bg2="lt2" tx2="dk2" accent1="accent1" accent2="accent2" accent3="accent3" accent4="accent4" accent5="accent5" accent6="accent6" hlink="hlink" folHlink="folHlink"/>
  <p:sldLayoutIdLst>
    <p:sldLayoutId id="2147485726" r:id="rId1"/>
    <p:sldLayoutId id="2147485727" r:id="rId2"/>
    <p:sldLayoutId id="2147485728" r:id="rId3"/>
    <p:sldLayoutId id="2147485729" r:id="rId4"/>
    <p:sldLayoutId id="2147485730" r:id="rId5"/>
    <p:sldLayoutId id="2147485731" r:id="rId6"/>
    <p:sldLayoutId id="2147485732" r:id="rId7"/>
    <p:sldLayoutId id="2147485733" r:id="rId8"/>
    <p:sldLayoutId id="2147485734" r:id="rId9"/>
    <p:sldLayoutId id="2147485735" r:id="rId10"/>
    <p:sldLayoutId id="2147485736" r:id="rId11"/>
    <p:sldLayoutId id="2147485737" r:id="rId12"/>
    <p:sldLayoutId id="2147485738" r:id="rId13"/>
    <p:sldLayoutId id="2147485739" r:id="rId14"/>
    <p:sldLayoutId id="2147485740" r:id="rId15"/>
    <p:sldLayoutId id="2147485741" r:id="rId16"/>
    <p:sldLayoutId id="2147485742" r:id="rId17"/>
    <p:sldLayoutId id="2147485743" r:id="rId18"/>
    <p:sldLayoutId id="2147485744" r:id="rId19"/>
    <p:sldLayoutId id="2147485745" r:id="rId20"/>
  </p:sldLayoutIdLst>
  <p:hf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hyperlink" Target="https://www.podatki.gov.pl/mikrorachunek-podatkowy/" TargetMode="Externa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kadry.infor.pl/tematy/wynagrodzenia/" TargetMode="External"/><Relationship Id="rId2" Type="http://schemas.openxmlformats.org/officeDocument/2006/relationships/hyperlink" Target="https://ksiegowosc.infor.pl/tematy/wynagrodzenie/" TargetMode="Externa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oney.pl/gospodarka/premier-stawia-polska-gospodarke-za-przyklad-zapomnial-o-kilku-statystykach-6579767651863456a.html" TargetMode="External"/><Relationship Id="rId2" Type="http://schemas.openxmlformats.org/officeDocument/2006/relationships/hyperlink" Target="https://www.money.pl/podatki/nadchodzi-podatkowa-rewolucja-nowe-regulacje-uderza-w-gigantow-6691911124437632a.html" TargetMode="External"/><Relationship Id="rId1" Type="http://schemas.openxmlformats.org/officeDocument/2006/relationships/slideLayout" Target="../slideLayouts/slideLayout2.xml"/><Relationship Id="rId4" Type="http://schemas.openxmlformats.org/officeDocument/2006/relationships/hyperlink" Target="https://files.taxfoundation.org/20211014170634/International-Tax-Competitiveness-Index-2021.pdf"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s://www.podatki.gov.pl/mikrorachunek-podatkowy/"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s://msp.money.pl/wiadomosci/poradniki/artykul/podatek-vat,223,0,2418655.html"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ytuł 1"/>
          <p:cNvSpPr>
            <a:spLocks noGrp="1"/>
          </p:cNvSpPr>
          <p:nvPr>
            <p:ph type="ctrTitle"/>
          </p:nvPr>
        </p:nvSpPr>
        <p:spPr>
          <a:xfrm>
            <a:off x="323850" y="1196975"/>
            <a:ext cx="4176713" cy="2868613"/>
          </a:xfrm>
        </p:spPr>
        <p:txBody>
          <a:bodyPr/>
          <a:lstStyle/>
          <a:p>
            <a:pPr algn="ctr"/>
            <a:r>
              <a:rPr lang="pl-PL" sz="3200">
                <a:solidFill>
                  <a:schemeClr val="bg1"/>
                </a:solidFill>
                <a:latin typeface="Palatino Linotype" charset="0"/>
                <a:cs typeface="Palatino Linotype" charset="0"/>
              </a:rPr>
              <a:t>SZCZEGÓŁOWE PRAWO PODATKOWE</a:t>
            </a:r>
            <a:br>
              <a:rPr lang="pl-PL" sz="3200">
                <a:solidFill>
                  <a:schemeClr val="bg1"/>
                </a:solidFill>
                <a:latin typeface="Palatino Linotype" charset="0"/>
                <a:cs typeface="Palatino Linotype" charset="0"/>
              </a:rPr>
            </a:br>
            <a:endParaRPr lang="pl-PL" sz="3200">
              <a:solidFill>
                <a:schemeClr val="bg1"/>
              </a:solidFill>
              <a:latin typeface="Palatino Linotype" charset="0"/>
              <a:cs typeface="Palatino Linotype" charset="0"/>
            </a:endParaRPr>
          </a:p>
        </p:txBody>
      </p:sp>
      <p:sp>
        <p:nvSpPr>
          <p:cNvPr id="6146" name="Symbol zastępczy stopki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pl-PL" sz="1000">
                <a:solidFill>
                  <a:srgbClr val="FFFFFF"/>
                </a:solidFill>
                <a:latin typeface="Palatino Linotype" charset="0"/>
                <a:cs typeface="Palatino Linotype" charset="0"/>
              </a:rPr>
              <a:t>Copyright by Katedra Prawa Podatkowego W.P. UwB 2016r.</a:t>
            </a:r>
          </a:p>
        </p:txBody>
      </p:sp>
      <p:sp>
        <p:nvSpPr>
          <p:cNvPr id="6147" name="Symbol zastępczy numeru slajdu 2"/>
          <p:cNvSpPr>
            <a:spLocks noGrp="1"/>
          </p:cNvSpPr>
          <p:nvPr>
            <p:ph type="sldNum" sz="quarter" idx="4294967295"/>
          </p:nvPr>
        </p:nvSpPr>
        <p:spPr bwMode="auto">
          <a:xfrm>
            <a:off x="8555038" y="6556375"/>
            <a:ext cx="588962"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D6AC1904-F2CD-6D44-B9EA-69F9344A21F7}" type="slidenum">
              <a:rPr lang="pl-PL" sz="1100">
                <a:solidFill>
                  <a:srgbClr val="FFFFFF"/>
                </a:solidFill>
                <a:latin typeface="Palatino Linotype" charset="0"/>
                <a:cs typeface="Palatino Linotype" charset="0"/>
              </a:rPr>
              <a:pPr/>
              <a:t>1</a:t>
            </a:fld>
            <a:endParaRPr lang="pl-PL" sz="1100">
              <a:solidFill>
                <a:srgbClr val="FFFFFF"/>
              </a:solidFill>
              <a:latin typeface="Palatino Linotype" charset="0"/>
              <a:cs typeface="Palatino Linotype" charset="0"/>
            </a:endParaRPr>
          </a:p>
        </p:txBody>
      </p:sp>
      <p:sp>
        <p:nvSpPr>
          <p:cNvPr id="6148" name="Rectangle 2"/>
          <p:cNvSpPr>
            <a:spLocks noChangeArrowheads="1"/>
          </p:cNvSpPr>
          <p:nvPr/>
        </p:nvSpPr>
        <p:spPr bwMode="auto">
          <a:xfrm>
            <a:off x="2987675" y="5300663"/>
            <a:ext cx="5692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2000" dirty="0">
                <a:solidFill>
                  <a:srgbClr val="7F7F7F"/>
                </a:solidFill>
                <a:latin typeface="Palatino Linotype" charset="0"/>
                <a:cs typeface="Palatino Linotype" charset="0"/>
              </a:rPr>
              <a:t>Wykład z prawa </a:t>
            </a:r>
            <a:r>
              <a:rPr lang="pl-PL" sz="2000">
                <a:solidFill>
                  <a:srgbClr val="7F7F7F"/>
                </a:solidFill>
                <a:latin typeface="Palatino Linotype" charset="0"/>
                <a:cs typeface="Palatino Linotype" charset="0"/>
              </a:rPr>
              <a:t>podatkowego </a:t>
            </a:r>
            <a:r>
              <a:rPr lang="pl-PL" sz="2000" smtClean="0">
                <a:solidFill>
                  <a:srgbClr val="7F7F7F"/>
                </a:solidFill>
                <a:latin typeface="Palatino Linotype" charset="0"/>
                <a:cs typeface="Palatino Linotype" charset="0"/>
              </a:rPr>
              <a:t>2022/23</a:t>
            </a:r>
            <a:endParaRPr lang="pl-PL" sz="2000" dirty="0">
              <a:solidFill>
                <a:srgbClr val="7F7F7F"/>
              </a:solidFill>
              <a:latin typeface="Palatino Linotype" charset="0"/>
              <a:cs typeface="Palatino Linotype" charset="0"/>
            </a:endParaRPr>
          </a:p>
        </p:txBody>
      </p:sp>
      <p:pic>
        <p:nvPicPr>
          <p:cNvPr id="6" name="Obraz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44008" y="2348880"/>
            <a:ext cx="2088232" cy="213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OPODATKOWANIE OBROTU</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2022.</a:t>
            </a:r>
            <a:endParaRPr lang="pl-PL" dirty="0">
              <a:latin typeface="Palatino Linotype"/>
              <a:cs typeface="Palatino Linotype"/>
            </a:endParaRP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10</a:t>
            </a:fld>
            <a:endParaRPr lang="pl-PL">
              <a:latin typeface="Palatino Linotype"/>
              <a:cs typeface="Palatino Linotype"/>
            </a:endParaRPr>
          </a:p>
        </p:txBody>
      </p:sp>
      <p:pic>
        <p:nvPicPr>
          <p:cNvPr id="8" name="Obraz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8760"/>
            <a:ext cx="8964488" cy="5154825"/>
          </a:xfrm>
          <a:prstGeom prst="rect">
            <a:avLst/>
          </a:prstGeom>
        </p:spPr>
      </p:pic>
    </p:spTree>
    <p:extLst>
      <p:ext uri="{BB962C8B-B14F-4D97-AF65-F5344CB8AC3E}">
        <p14:creationId xmlns:p14="http://schemas.microsoft.com/office/powerpoint/2010/main" val="40120103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Akcyza</a:t>
            </a:r>
            <a:r>
              <a:rPr lang="en-US" dirty="0">
                <a:latin typeface="Palatino Linotype"/>
                <a:cs typeface="Palatino Linotype"/>
              </a:rPr>
              <a:t> - </a:t>
            </a:r>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100</a:t>
            </a:fld>
            <a:endParaRPr lang="pl-PL">
              <a:latin typeface="Palatino Linotype"/>
              <a:cs typeface="Palatino Linotype"/>
            </a:endParaRPr>
          </a:p>
        </p:txBody>
      </p:sp>
      <p:sp>
        <p:nvSpPr>
          <p:cNvPr id="6" name="Prostokąt 6"/>
          <p:cNvSpPr/>
          <p:nvPr/>
        </p:nvSpPr>
        <p:spPr>
          <a:xfrm>
            <a:off x="467544" y="1268761"/>
            <a:ext cx="7344816" cy="1296143"/>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pl-PL" sz="1800" b="1" dirty="0">
                <a:solidFill>
                  <a:srgbClr val="000000"/>
                </a:solidFill>
                <a:latin typeface="Palatino Linotype"/>
                <a:ea typeface="ＭＳ Ｐゴシック" charset="0"/>
                <a:cs typeface="Palatino Linotype"/>
              </a:rPr>
              <a:t>Podatnikami podatku akcyzowego są osoby fizyczne, osoby prawne oraz jednostki organizacyjne niemające osobowości prawnej, które dokonują czynności podlegających opodatkowaniu lub wobec których zaistniał stan faktyczny podlegający opodatkowaniu.</a:t>
            </a:r>
          </a:p>
        </p:txBody>
      </p:sp>
      <p:sp>
        <p:nvSpPr>
          <p:cNvPr id="7" name="Prostokąt 8"/>
          <p:cNvSpPr>
            <a:spLocks noChangeArrowheads="1"/>
          </p:cNvSpPr>
          <p:nvPr/>
        </p:nvSpPr>
        <p:spPr bwMode="auto">
          <a:xfrm>
            <a:off x="467544" y="2780928"/>
            <a:ext cx="7344816" cy="1008187"/>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pl-PL" dirty="0">
                <a:solidFill>
                  <a:srgbClr val="000000"/>
                </a:solidFill>
                <a:latin typeface="Palatino Linotype"/>
                <a:cs typeface="Palatino Linotype"/>
              </a:rPr>
              <a:t>Podatnikiem jest zarówno podmiot zarejestrowany w urzędzie, jak i ten, który nie dopełnił takiego obowiązku i „nielegalnie</a:t>
            </a:r>
            <a:r>
              <a:rPr lang="ja-JP" altLang="pl-PL" dirty="0">
                <a:solidFill>
                  <a:srgbClr val="000000"/>
                </a:solidFill>
                <a:latin typeface="Palatino Linotype"/>
                <a:cs typeface="Palatino Linotype"/>
              </a:rPr>
              <a:t>”</a:t>
            </a:r>
            <a:r>
              <a:rPr lang="pl-PL" dirty="0">
                <a:solidFill>
                  <a:srgbClr val="000000"/>
                </a:solidFill>
                <a:latin typeface="Palatino Linotype"/>
                <a:cs typeface="Palatino Linotype"/>
              </a:rPr>
              <a:t> wykonuje czynności opodatkowane akcyzą. </a:t>
            </a:r>
          </a:p>
        </p:txBody>
      </p:sp>
      <p:sp>
        <p:nvSpPr>
          <p:cNvPr id="8" name="Prostokąt z rogami zaokrąglonymi z jednej strony 13"/>
          <p:cNvSpPr>
            <a:spLocks/>
          </p:cNvSpPr>
          <p:nvPr/>
        </p:nvSpPr>
        <p:spPr bwMode="auto">
          <a:xfrm>
            <a:off x="539552" y="3933056"/>
            <a:ext cx="7128023" cy="2520008"/>
          </a:xfrm>
          <a:custGeom>
            <a:avLst/>
            <a:gdLst>
              <a:gd name="T0" fmla="*/ 455886 w 7127875"/>
              <a:gd name="T1" fmla="*/ 0 h 2735263"/>
              <a:gd name="T2" fmla="*/ 6671989 w 7127875"/>
              <a:gd name="T3" fmla="*/ 0 h 2735263"/>
              <a:gd name="T4" fmla="*/ 7127875 w 7127875"/>
              <a:gd name="T5" fmla="*/ 455886 h 2735263"/>
              <a:gd name="T6" fmla="*/ 7127875 w 7127875"/>
              <a:gd name="T7" fmla="*/ 2735263 h 2735263"/>
              <a:gd name="T8" fmla="*/ 7127875 w 7127875"/>
              <a:gd name="T9" fmla="*/ 2735263 h 2735263"/>
              <a:gd name="T10" fmla="*/ 0 w 7127875"/>
              <a:gd name="T11" fmla="*/ 2735263 h 2735263"/>
              <a:gd name="T12" fmla="*/ 0 w 7127875"/>
              <a:gd name="T13" fmla="*/ 2735263 h 2735263"/>
              <a:gd name="T14" fmla="*/ 0 w 7127875"/>
              <a:gd name="T15" fmla="*/ 455886 h 2735263"/>
              <a:gd name="T16" fmla="*/ 455886 w 7127875"/>
              <a:gd name="T17" fmla="*/ 0 h 2735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27875"/>
              <a:gd name="T28" fmla="*/ 0 h 2735263"/>
              <a:gd name="T29" fmla="*/ 7127875 w 7127875"/>
              <a:gd name="T30" fmla="*/ 2735263 h 2735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27875" h="2735263">
                <a:moveTo>
                  <a:pt x="455886" y="0"/>
                </a:moveTo>
                <a:lnTo>
                  <a:pt x="6671989" y="0"/>
                </a:lnTo>
                <a:cubicBezTo>
                  <a:pt x="6923768" y="0"/>
                  <a:pt x="7127875" y="204107"/>
                  <a:pt x="7127875" y="455886"/>
                </a:cubicBezTo>
                <a:lnTo>
                  <a:pt x="7127875" y="2735263"/>
                </a:lnTo>
                <a:lnTo>
                  <a:pt x="0" y="2735263"/>
                </a:lnTo>
                <a:lnTo>
                  <a:pt x="0" y="455886"/>
                </a:lnTo>
                <a:cubicBezTo>
                  <a:pt x="0" y="204107"/>
                  <a:pt x="204107" y="0"/>
                  <a:pt x="455886" y="0"/>
                </a:cubicBezTo>
                <a:close/>
              </a:path>
            </a:pathLst>
          </a:cu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pl-PL" sz="1800" dirty="0">
                <a:solidFill>
                  <a:srgbClr val="000000"/>
                </a:solidFill>
                <a:latin typeface="Palatino Linotype"/>
                <a:cs typeface="Palatino Linotype"/>
              </a:rPr>
              <a:t>Podatnikami omawianego podatku mogą być też </a:t>
            </a:r>
            <a:r>
              <a:rPr lang="pl-PL" sz="1800" b="1" dirty="0">
                <a:solidFill>
                  <a:srgbClr val="000000"/>
                </a:solidFill>
                <a:latin typeface="Palatino Linotype"/>
                <a:cs typeface="Palatino Linotype"/>
              </a:rPr>
              <a:t>wyjątkowo osoby i jednostki, które nie wykonują czynności opodatkowanych</a:t>
            </a:r>
            <a:r>
              <a:rPr lang="pl-PL" sz="1800" dirty="0">
                <a:solidFill>
                  <a:srgbClr val="000000"/>
                </a:solidFill>
                <a:latin typeface="Palatino Linotype"/>
                <a:cs typeface="Palatino Linotype"/>
              </a:rPr>
              <a:t>. Do tej kategorii podatników należy zaliczyć m.in. podmioty:</a:t>
            </a:r>
          </a:p>
          <a:p>
            <a:pPr eaLnBrk="1" hangingPunct="1">
              <a:defRPr/>
            </a:pPr>
            <a:r>
              <a:rPr lang="pl-PL" sz="1800" dirty="0">
                <a:solidFill>
                  <a:srgbClr val="000000"/>
                </a:solidFill>
                <a:latin typeface="Palatino Linotype"/>
                <a:cs typeface="Palatino Linotype"/>
              </a:rPr>
              <a:t>1) nabywające lub posiadające wyroby akcyzowe, jeżeli od wyrobów tych nie została zapłacona akcyza w należnej wysokości,</a:t>
            </a:r>
          </a:p>
          <a:p>
            <a:pPr eaLnBrk="1" hangingPunct="1">
              <a:defRPr/>
            </a:pPr>
            <a:r>
              <a:rPr lang="pl-PL" sz="1800" dirty="0">
                <a:solidFill>
                  <a:srgbClr val="000000"/>
                </a:solidFill>
                <a:latin typeface="Palatino Linotype"/>
                <a:cs typeface="Palatino Linotype"/>
              </a:rPr>
              <a:t>2) u których powstają ubytki wyrobów akcyzowych, </a:t>
            </a:r>
          </a:p>
          <a:p>
            <a:pPr eaLnBrk="1" hangingPunct="1">
              <a:defRPr/>
            </a:pPr>
            <a:endParaRPr lang="pl-PL" sz="1800" dirty="0">
              <a:solidFill>
                <a:srgbClr val="000000"/>
              </a:solidFill>
              <a:latin typeface="Palatino Linotype"/>
              <a:cs typeface="Palatino Linotype"/>
            </a:endParaRPr>
          </a:p>
          <a:p>
            <a:pPr algn="ctr" eaLnBrk="1" hangingPunct="1">
              <a:defRPr/>
            </a:pPr>
            <a:endParaRPr lang="pl-PL" sz="1400" dirty="0">
              <a:solidFill>
                <a:srgbClr val="000000"/>
              </a:solidFill>
              <a:latin typeface="Palatino Linotype"/>
              <a:cs typeface="Palatino Linotype"/>
            </a:endParaRPr>
          </a:p>
        </p:txBody>
      </p:sp>
    </p:spTree>
    <p:extLst>
      <p:ext uri="{BB962C8B-B14F-4D97-AF65-F5344CB8AC3E}">
        <p14:creationId xmlns:p14="http://schemas.microsoft.com/office/powerpoint/2010/main" val="31736361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Czy producent bimbru jest podatnikiem akcyzy?</a:t>
            </a: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101</a:t>
            </a:fld>
            <a:endParaRPr lang="pl-PL"/>
          </a:p>
        </p:txBody>
      </p:sp>
      <p:pic>
        <p:nvPicPr>
          <p:cNvPr id="8" name="Symbol zastępczy zawartości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8474" y="1600200"/>
            <a:ext cx="7961957" cy="5188510"/>
          </a:xfrm>
        </p:spPr>
      </p:pic>
    </p:spTree>
    <p:extLst>
      <p:ext uri="{BB962C8B-B14F-4D97-AF65-F5344CB8AC3E}">
        <p14:creationId xmlns:p14="http://schemas.microsoft.com/office/powerpoint/2010/main" val="2152995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98474" y="484094"/>
            <a:ext cx="7556313" cy="1720770"/>
          </a:xfrm>
        </p:spPr>
        <p:txBody>
          <a:bodyPr/>
          <a:lstStyle/>
          <a:p>
            <a:r>
              <a:rPr lang="pl-PL" sz="2400" dirty="0" smtClean="0"/>
              <a:t>Wino i piwo „domowe” – zwolnienie od podatku akcyzowego</a:t>
            </a:r>
            <a:endParaRPr lang="pl-PL" sz="2400" dirty="0"/>
          </a:p>
        </p:txBody>
      </p:sp>
      <p:pic>
        <p:nvPicPr>
          <p:cNvPr id="6" name="Symbol zastępczy zawartości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720346" y="1341450"/>
            <a:ext cx="5112568" cy="5760640"/>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102</a:t>
            </a:fld>
            <a:endParaRPr lang="pl-PL"/>
          </a:p>
        </p:txBody>
      </p:sp>
    </p:spTree>
    <p:extLst>
      <p:ext uri="{BB962C8B-B14F-4D97-AF65-F5344CB8AC3E}">
        <p14:creationId xmlns:p14="http://schemas.microsoft.com/office/powerpoint/2010/main" val="40914489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Co to </a:t>
            </a:r>
            <a:r>
              <a:rPr lang="en-US" dirty="0" err="1">
                <a:latin typeface="Palatino Linotype"/>
                <a:cs typeface="Palatino Linotype"/>
              </a:rPr>
              <a:t>są</a:t>
            </a:r>
            <a:r>
              <a:rPr lang="en-US" dirty="0">
                <a:latin typeface="Palatino Linotype"/>
                <a:cs typeface="Palatino Linotype"/>
              </a:rPr>
              <a:t> </a:t>
            </a:r>
            <a:r>
              <a:rPr lang="en-US" dirty="0" err="1">
                <a:latin typeface="Palatino Linotype"/>
                <a:cs typeface="Palatino Linotype"/>
              </a:rPr>
              <a:t>wyroby</a:t>
            </a:r>
            <a:r>
              <a:rPr lang="en-US" dirty="0">
                <a:latin typeface="Palatino Linotype"/>
                <a:cs typeface="Palatino Linotype"/>
              </a:rPr>
              <a:t> </a:t>
            </a:r>
            <a:r>
              <a:rPr lang="en-US" dirty="0" err="1">
                <a:latin typeface="Palatino Linotype"/>
                <a:cs typeface="Palatino Linotype"/>
              </a:rPr>
              <a:t>akcyzowe</a:t>
            </a:r>
            <a:r>
              <a:rPr lang="en-US" dirty="0">
                <a:latin typeface="Palatino Linotype"/>
                <a:cs typeface="Palatino Linotype"/>
              </a:rPr>
              <a:t>?</a:t>
            </a:r>
          </a:p>
        </p:txBody>
      </p:sp>
      <p:sp>
        <p:nvSpPr>
          <p:cNvPr id="3" name="Content Placeholder 2"/>
          <p:cNvSpPr>
            <a:spLocks noGrp="1"/>
          </p:cNvSpPr>
          <p:nvPr>
            <p:ph idx="1"/>
          </p:nvPr>
        </p:nvSpPr>
        <p:spPr/>
        <p:txBody>
          <a:bodyPr/>
          <a:lstStyle/>
          <a:p>
            <a:r>
              <a:rPr lang="pl-PL" b="1" dirty="0">
                <a:solidFill>
                  <a:schemeClr val="tx1"/>
                </a:solidFill>
                <a:latin typeface="Palatino Linotype"/>
                <a:cs typeface="Palatino Linotype"/>
              </a:rPr>
              <a:t>Art. 2.</a:t>
            </a:r>
            <a:r>
              <a:rPr lang="pl-PL" dirty="0">
                <a:solidFill>
                  <a:schemeClr val="tx1"/>
                </a:solidFill>
                <a:latin typeface="Palatino Linotype"/>
                <a:cs typeface="Palatino Linotype"/>
              </a:rPr>
              <a:t> 1. Użyte w ustawie określenia oznaczają:</a:t>
            </a:r>
          </a:p>
          <a:p>
            <a:pPr>
              <a:buFont typeface="Wingdings 2" charset="0"/>
              <a:buNone/>
            </a:pPr>
            <a:r>
              <a:rPr lang="pl-PL" dirty="0">
                <a:solidFill>
                  <a:schemeClr val="tx1"/>
                </a:solidFill>
                <a:latin typeface="Palatino Linotype"/>
                <a:cs typeface="Palatino Linotype"/>
              </a:rPr>
              <a:t>    1) </a:t>
            </a:r>
            <a:r>
              <a:rPr lang="pl-PL" b="1" dirty="0">
                <a:solidFill>
                  <a:schemeClr val="tx1"/>
                </a:solidFill>
                <a:latin typeface="Palatino Linotype"/>
                <a:cs typeface="Palatino Linotype"/>
              </a:rPr>
              <a:t>wyroby akcyzowe</a:t>
            </a:r>
            <a:r>
              <a:rPr lang="pl-PL" dirty="0">
                <a:solidFill>
                  <a:schemeClr val="tx1"/>
                </a:solidFill>
                <a:latin typeface="Palatino Linotype"/>
                <a:cs typeface="Palatino Linotype"/>
              </a:rPr>
              <a:t> - wyroby energetyczne, energię elektryczną, napoje alkoholowe, wyroby tytoniowe oraz susz tytoniowy, określone w załączniku nr 1 do ustawy;</a:t>
            </a:r>
          </a:p>
          <a:p>
            <a:pPr>
              <a:buFont typeface="Wingdings 2" charset="0"/>
              <a:buNone/>
            </a:pPr>
            <a:endParaRPr lang="pl-PL" dirty="0">
              <a:solidFill>
                <a:schemeClr val="tx1"/>
              </a:solidFill>
              <a:latin typeface="Palatino Linotype"/>
              <a:cs typeface="Palatino Linotype"/>
            </a:endParaRPr>
          </a:p>
          <a:p>
            <a:r>
              <a:rPr lang="pl-PL" dirty="0">
                <a:solidFill>
                  <a:schemeClr val="tx1"/>
                </a:solidFill>
                <a:latin typeface="Palatino Linotype"/>
                <a:cs typeface="Palatino Linotype"/>
              </a:rPr>
              <a:t> W polskiej ustawie do</a:t>
            </a:r>
            <a:r>
              <a:rPr lang="pl-PL" i="1" dirty="0">
                <a:solidFill>
                  <a:schemeClr val="tx1"/>
                </a:solidFill>
                <a:latin typeface="Palatino Linotype"/>
                <a:cs typeface="Palatino Linotype"/>
              </a:rPr>
              <a:t> </a:t>
            </a:r>
            <a:r>
              <a:rPr lang="pl-PL" b="1" dirty="0">
                <a:solidFill>
                  <a:schemeClr val="tx1"/>
                </a:solidFill>
                <a:latin typeface="Palatino Linotype"/>
                <a:cs typeface="Palatino Linotype"/>
              </a:rPr>
              <a:t>wyrobów </a:t>
            </a:r>
            <a:r>
              <a:rPr lang="pl-PL" dirty="0">
                <a:solidFill>
                  <a:schemeClr val="tx1"/>
                </a:solidFill>
                <a:latin typeface="Palatino Linotype"/>
                <a:cs typeface="Palatino Linotype"/>
              </a:rPr>
              <a:t>innych niż wyroby akcyzowe zaliczone zostały </a:t>
            </a:r>
            <a:r>
              <a:rPr lang="pl-PL" b="1" dirty="0">
                <a:solidFill>
                  <a:schemeClr val="tx1"/>
                </a:solidFill>
                <a:latin typeface="Palatino Linotype"/>
                <a:cs typeface="Palatino Linotype"/>
              </a:rPr>
              <a:t>samochody osobowe</a:t>
            </a:r>
            <a:r>
              <a:rPr lang="pl-PL" b="1" i="1" dirty="0">
                <a:solidFill>
                  <a:schemeClr val="tx1"/>
                </a:solidFill>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103</a:t>
            </a:fld>
            <a:endParaRPr lang="pl-PL">
              <a:latin typeface="Palatino Linotype"/>
              <a:cs typeface="Palatino Linotype"/>
            </a:endParaRPr>
          </a:p>
        </p:txBody>
      </p:sp>
    </p:spTree>
    <p:extLst>
      <p:ext uri="{BB962C8B-B14F-4D97-AF65-F5344CB8AC3E}">
        <p14:creationId xmlns:p14="http://schemas.microsoft.com/office/powerpoint/2010/main" val="106752538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Wyroby</a:t>
            </a:r>
            <a:r>
              <a:rPr lang="en-US" dirty="0">
                <a:latin typeface="Palatino Linotype"/>
                <a:cs typeface="Palatino Linotype"/>
              </a:rPr>
              <a:t> </a:t>
            </a:r>
            <a:r>
              <a:rPr lang="en-US" dirty="0" err="1">
                <a:latin typeface="Palatino Linotype"/>
                <a:cs typeface="Palatino Linotype"/>
              </a:rPr>
              <a:t>akcyzowe</a:t>
            </a:r>
            <a:r>
              <a:rPr lang="en-US" dirty="0">
                <a:latin typeface="Palatino Linotype"/>
                <a:cs typeface="Palatino Linotype"/>
              </a:rPr>
              <a:t>- </a:t>
            </a:r>
            <a:r>
              <a:rPr lang="en-US" dirty="0" err="1">
                <a:latin typeface="Palatino Linotype"/>
                <a:cs typeface="Palatino Linotype"/>
              </a:rPr>
              <a:t>załącznik</a:t>
            </a:r>
            <a:r>
              <a:rPr lang="en-US" dirty="0">
                <a:latin typeface="Palatino Linotype"/>
                <a:cs typeface="Palatino Linotype"/>
              </a:rPr>
              <a:t> </a:t>
            </a:r>
            <a:r>
              <a:rPr lang="en-US" dirty="0" err="1">
                <a:latin typeface="Palatino Linotype"/>
                <a:cs typeface="Palatino Linotype"/>
              </a:rPr>
              <a:t>nr</a:t>
            </a:r>
            <a:r>
              <a:rPr lang="en-US" dirty="0">
                <a:latin typeface="Palatino Linotype"/>
                <a:cs typeface="Palatino Linotype"/>
              </a:rPr>
              <a:t> </a:t>
            </a:r>
            <a:r>
              <a:rPr lang="en-US" dirty="0" smtClean="0">
                <a:latin typeface="Palatino Linotype"/>
                <a:cs typeface="Palatino Linotype"/>
              </a:rPr>
              <a:t>1</a:t>
            </a:r>
            <a:r>
              <a:rPr lang="pl-PL" dirty="0" smtClean="0">
                <a:latin typeface="Palatino Linotype"/>
                <a:cs typeface="Palatino Linotype"/>
              </a:rPr>
              <a:t> do ustawy</a:t>
            </a:r>
            <a:endParaRPr lang="en-US" dirty="0">
              <a:latin typeface="Palatino Linotype"/>
              <a:cs typeface="Palatino Linotype"/>
            </a:endParaRPr>
          </a:p>
        </p:txBody>
      </p:sp>
      <p:sp>
        <p:nvSpPr>
          <p:cNvPr id="3" name="Content Placeholder 2"/>
          <p:cNvSpPr>
            <a:spLocks noGrp="1"/>
          </p:cNvSpPr>
          <p:nvPr>
            <p:ph idx="1"/>
          </p:nvPr>
        </p:nvSpPr>
        <p:spPr/>
        <p:txBody>
          <a:bodyPr>
            <a:normAutofit fontScale="92500" lnSpcReduction="20000"/>
          </a:bodyPr>
          <a:lstStyle/>
          <a:p>
            <a:pPr algn="just">
              <a:lnSpc>
                <a:spcPct val="90000"/>
              </a:lnSpc>
            </a:pPr>
            <a:r>
              <a:rPr lang="pl-PL" dirty="0">
                <a:solidFill>
                  <a:schemeClr val="tx1"/>
                </a:solidFill>
                <a:latin typeface="Palatino Linotype"/>
                <a:cs typeface="Palatino Linotype"/>
              </a:rPr>
              <a:t> -Olej z nasion słonecznika, z krokosza balwierskiego lub z nasion bawełny i ich frakcje, nawet rafinowane, ale niemodyfikowane chemicznie - jeżeli są przeznaczone do celów opałowych lub napędowych </a:t>
            </a:r>
            <a:r>
              <a:rPr lang="pl-PL" dirty="0" smtClean="0">
                <a:solidFill>
                  <a:schemeClr val="tx1"/>
                </a:solidFill>
                <a:latin typeface="Palatino Linotype"/>
                <a:cs typeface="Palatino Linotype"/>
              </a:rPr>
              <a:t>– </a:t>
            </a:r>
          </a:p>
          <a:p>
            <a:pPr algn="just">
              <a:lnSpc>
                <a:spcPct val="90000"/>
              </a:lnSpc>
            </a:pPr>
            <a:r>
              <a:rPr lang="pl-PL" dirty="0" smtClean="0">
                <a:solidFill>
                  <a:schemeClr val="tx1"/>
                </a:solidFill>
                <a:latin typeface="Palatino Linotype"/>
                <a:cs typeface="Palatino Linotype"/>
              </a:rPr>
              <a:t>-  </a:t>
            </a:r>
            <a:r>
              <a:rPr lang="pl-PL" dirty="0">
                <a:solidFill>
                  <a:schemeClr val="tx1"/>
                </a:solidFill>
                <a:latin typeface="Palatino Linotype"/>
                <a:cs typeface="Palatino Linotype"/>
              </a:rPr>
              <a:t>Olej kokosowy (z kopry), olej z ziaren palmowych lub olej </a:t>
            </a:r>
            <a:r>
              <a:rPr lang="pl-PL" dirty="0" err="1">
                <a:solidFill>
                  <a:schemeClr val="tx1"/>
                </a:solidFill>
                <a:latin typeface="Palatino Linotype"/>
                <a:cs typeface="Palatino Linotype"/>
              </a:rPr>
              <a:t>babassu</a:t>
            </a:r>
            <a:r>
              <a:rPr lang="pl-PL" dirty="0">
                <a:solidFill>
                  <a:schemeClr val="tx1"/>
                </a:solidFill>
                <a:latin typeface="Palatino Linotype"/>
                <a:cs typeface="Palatino Linotype"/>
              </a:rPr>
              <a:t> i ich frakcje, nawet rafinowane, ale niemodyfikowane chemicznie - jeżeli są przeznaczone do celów opałowych lub napędowych  </a:t>
            </a:r>
          </a:p>
          <a:p>
            <a:pPr algn="just">
              <a:lnSpc>
                <a:spcPct val="90000"/>
              </a:lnSpc>
            </a:pPr>
            <a:r>
              <a:rPr lang="pl-PL" dirty="0">
                <a:solidFill>
                  <a:schemeClr val="tx1"/>
                </a:solidFill>
                <a:latin typeface="Palatino Linotype"/>
                <a:cs typeface="Palatino Linotype"/>
              </a:rPr>
              <a:t>- Olej rzepakowy, </a:t>
            </a:r>
            <a:r>
              <a:rPr lang="pl-PL" dirty="0" err="1">
                <a:solidFill>
                  <a:schemeClr val="tx1"/>
                </a:solidFill>
                <a:latin typeface="Palatino Linotype"/>
                <a:cs typeface="Palatino Linotype"/>
              </a:rPr>
              <a:t>rzepikowy</a:t>
            </a:r>
            <a:r>
              <a:rPr lang="pl-PL" dirty="0">
                <a:solidFill>
                  <a:schemeClr val="tx1"/>
                </a:solidFill>
                <a:latin typeface="Palatino Linotype"/>
                <a:cs typeface="Palatino Linotype"/>
              </a:rPr>
              <a:t> lub gorczycowy oraz ich frakcje, nawet rafinowane, ale niemodyfikowane chemicznie - jeżeli są przeznaczone do celów opałowych lub </a:t>
            </a:r>
            <a:r>
              <a:rPr lang="pl-PL" dirty="0" smtClean="0">
                <a:solidFill>
                  <a:schemeClr val="tx1"/>
                </a:solidFill>
                <a:latin typeface="Palatino Linotype"/>
                <a:cs typeface="Palatino Linotype"/>
              </a:rPr>
              <a:t>napędowych</a:t>
            </a:r>
          </a:p>
          <a:p>
            <a:pPr algn="just">
              <a:lnSpc>
                <a:spcPct val="90000"/>
              </a:lnSpc>
            </a:pPr>
            <a:r>
              <a:rPr lang="pl-PL" dirty="0">
                <a:solidFill>
                  <a:schemeClr val="tx1"/>
                </a:solidFill>
                <a:latin typeface="Palatino Linotype"/>
                <a:cs typeface="Palatino Linotype"/>
              </a:rPr>
              <a:t> </a:t>
            </a:r>
            <a:r>
              <a:rPr lang="pl-PL" dirty="0" smtClean="0">
                <a:solidFill>
                  <a:schemeClr val="tx1"/>
                </a:solidFill>
                <a:latin typeface="Palatino Linotype"/>
                <a:cs typeface="Palatino Linotype"/>
              </a:rPr>
              <a:t>- Wyroby nowatorskie?????? </a:t>
            </a:r>
            <a:endParaRPr lang="pl-PL" dirty="0">
              <a:solidFill>
                <a:schemeClr val="tx1"/>
              </a:solidFill>
              <a:latin typeface="Palatino Linotype"/>
              <a:cs typeface="Palatino Linotype"/>
            </a:endParaRPr>
          </a:p>
          <a:p>
            <a:pPr algn="just">
              <a:lnSpc>
                <a:spcPct val="90000"/>
              </a:lnSpc>
            </a:pPr>
            <a:r>
              <a:rPr lang="pl-PL" dirty="0" smtClean="0">
                <a:solidFill>
                  <a:schemeClr val="tx1"/>
                </a:solidFill>
                <a:latin typeface="Palatino Linotype"/>
                <a:cs typeface="Palatino Linotype"/>
              </a:rPr>
              <a:t>Czy </a:t>
            </a:r>
            <a:r>
              <a:rPr lang="pl-PL" dirty="0">
                <a:solidFill>
                  <a:schemeClr val="tx1"/>
                </a:solidFill>
                <a:latin typeface="Palatino Linotype"/>
                <a:cs typeface="Palatino Linotype"/>
              </a:rPr>
              <a:t>Red Bull jest wyrobem akcyzowym? </a:t>
            </a:r>
            <a:r>
              <a:rPr lang="pl-PL" dirty="0" smtClean="0">
                <a:solidFill>
                  <a:schemeClr val="tx1"/>
                </a:solidFill>
                <a:latin typeface="Palatino Linotype"/>
                <a:cs typeface="Palatino Linotype"/>
              </a:rPr>
              <a:t>Trzeba sięgnąć do załącznika nr 1 </a:t>
            </a:r>
            <a:endParaRPr lang="pl-PL" dirty="0">
              <a:solidFill>
                <a:schemeClr val="tx1"/>
              </a:solidFill>
              <a:latin typeface="Palatino Linotype"/>
              <a:cs typeface="Palatino Linotype"/>
            </a:endParaRPr>
          </a:p>
          <a:p>
            <a:pPr marL="0" indent="0" algn="just">
              <a:buNone/>
            </a:pPr>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104</a:t>
            </a:fld>
            <a:endParaRPr lang="pl-PL">
              <a:latin typeface="Palatino Linotype"/>
              <a:cs typeface="Palatino Linotype"/>
            </a:endParaRPr>
          </a:p>
        </p:txBody>
      </p:sp>
    </p:spTree>
    <p:extLst>
      <p:ext uri="{BB962C8B-B14F-4D97-AF65-F5344CB8AC3E}">
        <p14:creationId xmlns:p14="http://schemas.microsoft.com/office/powerpoint/2010/main" val="401466197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Nomenklatura scalona (CN)</a:t>
            </a:r>
            <a:endParaRPr lang="pl-PL" dirty="0"/>
          </a:p>
        </p:txBody>
      </p:sp>
      <p:sp>
        <p:nvSpPr>
          <p:cNvPr id="3" name="Symbol zastępczy zawartości 2"/>
          <p:cNvSpPr>
            <a:spLocks noGrp="1"/>
          </p:cNvSpPr>
          <p:nvPr>
            <p:ph idx="1"/>
          </p:nvPr>
        </p:nvSpPr>
        <p:spPr/>
        <p:txBody>
          <a:bodyPr/>
          <a:lstStyle/>
          <a:p>
            <a:r>
              <a:rPr lang="pl-PL" dirty="0"/>
              <a:t>Nomenklatura Scalona (kody CN) to usystematyzowana klasyfikacja towarów stworzona na potrzeby celne, która porządkuje wszystkie towary znajdujące się w obrocie. Jest ona stosowana w Unii Europejskiej na poziomie 8-cyfrowym i stanowi rozszerzenie Zharmonizowanego Systemu Oznaczania i Kodowania Towarów (HS), który z kolei jest wspólny dla większości krajów na całym świecie</a:t>
            </a:r>
            <a:r>
              <a:rPr lang="pl-PL" dirty="0" smtClean="0"/>
              <a:t>.</a:t>
            </a:r>
          </a:p>
          <a:p>
            <a:r>
              <a:rPr lang="pl-PL" dirty="0" smtClean="0"/>
              <a:t>W załącznikach do ustawy o podatku akcyzowym przy oznaczeniu poszczególnych wyrobów akcyzowych podany jest kod CN (poz.2)</a:t>
            </a: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105</a:t>
            </a:fld>
            <a:endParaRPr lang="pl-PL"/>
          </a:p>
        </p:txBody>
      </p:sp>
    </p:spTree>
    <p:extLst>
      <p:ext uri="{BB962C8B-B14F-4D97-AF65-F5344CB8AC3E}">
        <p14:creationId xmlns:p14="http://schemas.microsoft.com/office/powerpoint/2010/main" val="387766029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Akcyza</a:t>
            </a:r>
            <a:r>
              <a:rPr lang="en-US" dirty="0">
                <a:latin typeface="Palatino Linotype"/>
                <a:cs typeface="Palatino Linotype"/>
              </a:rPr>
              <a:t>- </a:t>
            </a:r>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106</a:t>
            </a:fld>
            <a:endParaRPr lang="pl-PL">
              <a:latin typeface="Palatino Linotype"/>
              <a:cs typeface="Palatino Linotype"/>
            </a:endParaRPr>
          </a:p>
        </p:txBody>
      </p:sp>
      <p:sp>
        <p:nvSpPr>
          <p:cNvPr id="6" name="Prostokąt zaokrąglony 4"/>
          <p:cNvSpPr/>
          <p:nvPr/>
        </p:nvSpPr>
        <p:spPr>
          <a:xfrm>
            <a:off x="323528" y="1268760"/>
            <a:ext cx="7128792"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l-PL" sz="1800" dirty="0">
                <a:solidFill>
                  <a:srgbClr val="FFFFFF"/>
                </a:solidFill>
                <a:latin typeface="Palatino Linotype"/>
                <a:ea typeface="ＭＳ Ｐゴシック" charset="0"/>
                <a:cs typeface="Palatino Linotype"/>
              </a:rPr>
              <a:t>Katalog czynności podlegających omawianemu podatkowi jest zawarty w art. 8 i 9 </a:t>
            </a:r>
            <a:r>
              <a:rPr lang="pl-PL" sz="1800" dirty="0" err="1">
                <a:solidFill>
                  <a:srgbClr val="FFFFFF"/>
                </a:solidFill>
                <a:latin typeface="Palatino Linotype"/>
                <a:ea typeface="ＭＳ Ｐゴシック" charset="0"/>
                <a:cs typeface="Palatino Linotype"/>
              </a:rPr>
              <a:t>u.p.a</a:t>
            </a:r>
            <a:r>
              <a:rPr lang="pl-PL" sz="1800" dirty="0">
                <a:solidFill>
                  <a:srgbClr val="FFFFFF"/>
                </a:solidFill>
                <a:latin typeface="Palatino Linotype"/>
                <a:ea typeface="ＭＳ Ｐゴシック" charset="0"/>
                <a:cs typeface="Palatino Linotype"/>
              </a:rPr>
              <a:t>. Opodatkowaniu podatkiem akcyzowym podlegają </a:t>
            </a:r>
            <a:r>
              <a:rPr lang="pl-PL" sz="1800" b="1" dirty="0">
                <a:solidFill>
                  <a:srgbClr val="FFFFFF"/>
                </a:solidFill>
                <a:latin typeface="Palatino Linotype"/>
                <a:ea typeface="ＭＳ Ｐゴシック" charset="0"/>
                <a:cs typeface="Palatino Linotype"/>
              </a:rPr>
              <a:t>m.in.:</a:t>
            </a:r>
          </a:p>
        </p:txBody>
      </p:sp>
      <p:sp>
        <p:nvSpPr>
          <p:cNvPr id="7" name="TextBox 6"/>
          <p:cNvSpPr txBox="1"/>
          <p:nvPr/>
        </p:nvSpPr>
        <p:spPr>
          <a:xfrm>
            <a:off x="2201333" y="3234267"/>
            <a:ext cx="184666" cy="338554"/>
          </a:xfrm>
          <a:prstGeom prst="rect">
            <a:avLst/>
          </a:prstGeom>
          <a:noFill/>
        </p:spPr>
        <p:txBody>
          <a:bodyPr wrap="none" rtlCol="0">
            <a:spAutoFit/>
          </a:bodyPr>
          <a:lstStyle/>
          <a:p>
            <a:endParaRPr lang="en-US" dirty="0">
              <a:latin typeface="Palatino Linotype"/>
              <a:cs typeface="Palatino Linotype"/>
            </a:endParaRPr>
          </a:p>
        </p:txBody>
      </p:sp>
      <p:sp>
        <p:nvSpPr>
          <p:cNvPr id="8" name="Content Placeholder 2"/>
          <p:cNvSpPr>
            <a:spLocks noGrp="1"/>
          </p:cNvSpPr>
          <p:nvPr>
            <p:ph idx="1"/>
          </p:nvPr>
        </p:nvSpPr>
        <p:spPr>
          <a:xfrm>
            <a:off x="21868" y="2276872"/>
            <a:ext cx="7934508" cy="4032448"/>
          </a:xfrm>
        </p:spPr>
        <p:txBody>
          <a:bodyPr>
            <a:normAutofit lnSpcReduction="10000"/>
          </a:bodyPr>
          <a:lstStyle/>
          <a:p>
            <a:pPr algn="ctr">
              <a:defRPr/>
            </a:pPr>
            <a:r>
              <a:rPr lang="pl-PL" dirty="0">
                <a:solidFill>
                  <a:srgbClr val="000000"/>
                </a:solidFill>
                <a:latin typeface="Palatino Linotype"/>
                <a:cs typeface="Palatino Linotype"/>
              </a:rPr>
              <a:t>produkcja wyrobów akcyzowych</a:t>
            </a:r>
          </a:p>
          <a:p>
            <a:pPr algn="ctr">
              <a:defRPr/>
            </a:pPr>
            <a:r>
              <a:rPr lang="pl-PL" dirty="0">
                <a:solidFill>
                  <a:srgbClr val="000000"/>
                </a:solidFill>
                <a:latin typeface="Palatino Linotype"/>
                <a:cs typeface="Palatino Linotype"/>
              </a:rPr>
              <a:t>wprowadzenie i w określonych sytuacjach wyprowadzenie wyrobów akcyzowych ze składu podatkowego</a:t>
            </a:r>
          </a:p>
          <a:p>
            <a:pPr algn="ctr">
              <a:defRPr/>
            </a:pPr>
            <a:r>
              <a:rPr lang="pl-PL" dirty="0">
                <a:solidFill>
                  <a:srgbClr val="000000"/>
                </a:solidFill>
                <a:latin typeface="Palatino Linotype"/>
                <a:cs typeface="Palatino Linotype"/>
              </a:rPr>
              <a:t>nabycie </a:t>
            </a:r>
            <a:r>
              <a:rPr lang="pl-PL" dirty="0" smtClean="0">
                <a:solidFill>
                  <a:srgbClr val="000000"/>
                </a:solidFill>
                <a:latin typeface="Palatino Linotype"/>
                <a:cs typeface="Palatino Linotype"/>
              </a:rPr>
              <a:t>wewnątrzwspólnotowe </a:t>
            </a:r>
            <a:r>
              <a:rPr lang="pl-PL" dirty="0">
                <a:solidFill>
                  <a:srgbClr val="000000"/>
                </a:solidFill>
                <a:latin typeface="Palatino Linotype"/>
                <a:cs typeface="Palatino Linotype"/>
              </a:rPr>
              <a:t>towarów akcyzowych;</a:t>
            </a:r>
          </a:p>
          <a:p>
            <a:pPr algn="ctr">
              <a:defRPr/>
            </a:pPr>
            <a:r>
              <a:rPr lang="pl-PL" dirty="0">
                <a:solidFill>
                  <a:srgbClr val="000000"/>
                </a:solidFill>
                <a:latin typeface="Palatino Linotype"/>
                <a:cs typeface="Palatino Linotype"/>
              </a:rPr>
              <a:t>import wyrobów akcyzowych</a:t>
            </a:r>
          </a:p>
          <a:p>
            <a:pPr algn="ctr">
              <a:defRPr/>
            </a:pPr>
            <a:r>
              <a:rPr lang="pl-PL" dirty="0">
                <a:solidFill>
                  <a:srgbClr val="000000"/>
                </a:solidFill>
                <a:latin typeface="Palatino Linotype"/>
                <a:cs typeface="Palatino Linotype"/>
              </a:rPr>
              <a:t>nabycie lub posiadanie wyrobów akcyzowych znajdujących się poza procedurą zawieszenia poboru akcyzy, jeżeli od tych wyrobów nie została zapłacona akcyza w należnej wysokości </a:t>
            </a:r>
            <a:endParaRPr lang="pl-PL" dirty="0" smtClean="0">
              <a:solidFill>
                <a:srgbClr val="000000"/>
              </a:solidFill>
              <a:latin typeface="Palatino Linotype"/>
              <a:cs typeface="Palatino Linotype"/>
            </a:endParaRPr>
          </a:p>
          <a:p>
            <a:pPr algn="ctr">
              <a:defRPr/>
            </a:pPr>
            <a:r>
              <a:rPr lang="pl-PL" dirty="0" smtClean="0">
                <a:solidFill>
                  <a:srgbClr val="000000"/>
                </a:solidFill>
                <a:latin typeface="Palatino Linotype"/>
                <a:cs typeface="Palatino Linotype"/>
              </a:rPr>
              <a:t>ubytki </a:t>
            </a:r>
            <a:r>
              <a:rPr lang="pl-PL" dirty="0">
                <a:solidFill>
                  <a:srgbClr val="000000"/>
                </a:solidFill>
                <a:latin typeface="Palatino Linotype"/>
                <a:cs typeface="Palatino Linotype"/>
              </a:rPr>
              <a:t>wyrobów akcyzowych</a:t>
            </a:r>
          </a:p>
        </p:txBody>
      </p:sp>
    </p:spTree>
    <p:extLst>
      <p:ext uri="{BB962C8B-B14F-4D97-AF65-F5344CB8AC3E}">
        <p14:creationId xmlns:p14="http://schemas.microsoft.com/office/powerpoint/2010/main" val="158146957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Papierosy z nielegalnej fabryki – wyrób akcyzowy?</a:t>
            </a:r>
            <a:endParaRPr lang="pl-PL" dirty="0"/>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583" y="1791558"/>
            <a:ext cx="8104094" cy="4997152"/>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107</a:t>
            </a:fld>
            <a:endParaRPr lang="pl-PL"/>
          </a:p>
        </p:txBody>
      </p:sp>
    </p:spTree>
    <p:extLst>
      <p:ext uri="{BB962C8B-B14F-4D97-AF65-F5344CB8AC3E}">
        <p14:creationId xmlns:p14="http://schemas.microsoft.com/office/powerpoint/2010/main" val="34230685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Akcyza</a:t>
            </a:r>
            <a:r>
              <a:rPr lang="pl-PL" dirty="0">
                <a:latin typeface="Palatino Linotype"/>
                <a:cs typeface="Palatino Linotype"/>
              </a:rPr>
              <a:t> </a:t>
            </a:r>
            <a:r>
              <a:rPr lang="en-US" dirty="0">
                <a:latin typeface="Palatino Linotype"/>
                <a:cs typeface="Palatino Linotype"/>
              </a:rPr>
              <a:t>- </a:t>
            </a:r>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endParaRPr lang="en-US" dirty="0">
              <a:latin typeface="Palatino Linotype"/>
              <a:cs typeface="Palatino Linotype"/>
            </a:endParaRPr>
          </a:p>
        </p:txBody>
      </p:sp>
      <p:sp>
        <p:nvSpPr>
          <p:cNvPr id="3" name="Content Placeholder 2"/>
          <p:cNvSpPr>
            <a:spLocks noGrp="1"/>
          </p:cNvSpPr>
          <p:nvPr>
            <p:ph idx="1"/>
          </p:nvPr>
        </p:nvSpPr>
        <p:spPr>
          <a:xfrm>
            <a:off x="323528" y="2060848"/>
            <a:ext cx="7556313" cy="4144963"/>
          </a:xfrm>
        </p:spPr>
        <p:txBody>
          <a:bodyPr/>
          <a:lstStyle/>
          <a:p>
            <a:pPr algn="just"/>
            <a:r>
              <a:rPr lang="pl-PL" dirty="0">
                <a:latin typeface="Palatino Linotype"/>
                <a:cs typeface="Palatino Linotype"/>
              </a:rPr>
              <a:t>Opodatkowaniu podlega przede wszystkim </a:t>
            </a:r>
            <a:r>
              <a:rPr lang="pl-PL" b="1" dirty="0">
                <a:latin typeface="Palatino Linotype"/>
                <a:cs typeface="Palatino Linotype"/>
              </a:rPr>
              <a:t>produkcja, nabycie wewnątrzwspólnotowe lub import wyrobów akcyzowych</a:t>
            </a:r>
            <a:r>
              <a:rPr lang="pl-PL" dirty="0">
                <a:latin typeface="Palatino Linotype"/>
                <a:cs typeface="Palatino Linotype"/>
              </a:rPr>
              <a:t>. </a:t>
            </a:r>
          </a:p>
          <a:p>
            <a:pPr algn="just"/>
            <a:r>
              <a:rPr lang="pl-PL" dirty="0">
                <a:latin typeface="Palatino Linotype"/>
                <a:cs typeface="Palatino Linotype"/>
              </a:rPr>
              <a:t>Ich sprzedaż nie zawsze skutkuje powstaniem obowiązku zapłacenia podatku. </a:t>
            </a:r>
            <a:r>
              <a:rPr lang="pl-PL" dirty="0" smtClean="0">
                <a:latin typeface="Palatino Linotype"/>
                <a:cs typeface="Palatino Linotype"/>
              </a:rPr>
              <a:t>Jeżeli zapłaci akcyzę producent, to nie płaci jej już hurtownik i sklepikarz dokonując sprzedaży konsumentowi. </a:t>
            </a:r>
            <a:endParaRPr lang="pl-PL"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108</a:t>
            </a:fld>
            <a:endParaRPr lang="pl-PL">
              <a:latin typeface="Palatino Linotype"/>
              <a:cs typeface="Palatino Linotype"/>
            </a:endParaRPr>
          </a:p>
        </p:txBody>
      </p:sp>
    </p:spTree>
    <p:extLst>
      <p:ext uri="{BB962C8B-B14F-4D97-AF65-F5344CB8AC3E}">
        <p14:creationId xmlns:p14="http://schemas.microsoft.com/office/powerpoint/2010/main" val="179954283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Akcyza</a:t>
            </a:r>
            <a:r>
              <a:rPr lang="en-US" dirty="0">
                <a:latin typeface="Palatino Linotype"/>
                <a:cs typeface="Palatino Linotype"/>
              </a:rPr>
              <a:t>- </a:t>
            </a:r>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endParaRPr lang="en-US" dirty="0">
              <a:latin typeface="Palatino Linotype"/>
              <a:cs typeface="Palatino Linotype"/>
            </a:endParaRPr>
          </a:p>
        </p:txBody>
      </p:sp>
      <p:sp>
        <p:nvSpPr>
          <p:cNvPr id="3" name="Content Placeholder 2"/>
          <p:cNvSpPr>
            <a:spLocks noGrp="1"/>
          </p:cNvSpPr>
          <p:nvPr>
            <p:ph idx="1"/>
          </p:nvPr>
        </p:nvSpPr>
        <p:spPr>
          <a:xfrm>
            <a:off x="395536" y="1268760"/>
            <a:ext cx="7556313" cy="4857403"/>
          </a:xfrm>
        </p:spPr>
        <p:txBody>
          <a:bodyPr>
            <a:normAutofit fontScale="92500" lnSpcReduction="20000"/>
          </a:bodyPr>
          <a:lstStyle/>
          <a:p>
            <a:pPr algn="just"/>
            <a:r>
              <a:rPr lang="pl-PL" dirty="0">
                <a:latin typeface="Palatino Linotype"/>
                <a:cs typeface="Palatino Linotype"/>
              </a:rPr>
              <a:t>Zakres przedmiotowy akcyzy w wielu przypadkach pokrywa się z przedmiotem opodatkowania w podatku od towarów i usług, z tym że podatkowi akcyzowemu podlegają czynności mające związek wyłącznie z wyrobami akcyzowymi.</a:t>
            </a:r>
          </a:p>
          <a:p>
            <a:pPr algn="just"/>
            <a:r>
              <a:rPr lang="pl-PL" dirty="0">
                <a:latin typeface="Palatino Linotype"/>
                <a:cs typeface="Palatino Linotype"/>
              </a:rPr>
              <a:t>Wspomniane czynności co do zasady podlegają tylko </a:t>
            </a:r>
            <a:r>
              <a:rPr lang="pl-PL" b="1" dirty="0">
                <a:latin typeface="Palatino Linotype"/>
                <a:cs typeface="Palatino Linotype"/>
              </a:rPr>
              <a:t>jednokrotnemu opodatkowaniu. </a:t>
            </a:r>
            <a:r>
              <a:rPr lang="pl-PL" dirty="0">
                <a:latin typeface="Palatino Linotype"/>
                <a:cs typeface="Palatino Linotype"/>
              </a:rPr>
              <a:t>Tak więc, gdy podatek zapłacił producent wyrobu akcyzowego, to nie płaci już jego sprzedawca.</a:t>
            </a:r>
          </a:p>
          <a:p>
            <a:pPr algn="just"/>
            <a:r>
              <a:rPr lang="pl-PL" dirty="0">
                <a:latin typeface="Palatino Linotype"/>
                <a:cs typeface="Palatino Linotype"/>
              </a:rPr>
              <a:t>W przypadku dostawy wewnątrzwspólnotowej albo eksportu wyrobów akcyzowych, od których akcyza została zapłacona na terytorium kraju, przysługuje zwrot akcyzy podatnikowi, który dokonał dostawy wewnątrzwspólnotowej (odpowiednio – eksportu) tych wyrobów akcyzowych, albo podmiotowi, który nabył te wyroby akcyzowe od podatnika i dokonał ich dostawy wewnątrzwspólnotowej (odpowiednio – eksportu).</a:t>
            </a:r>
          </a:p>
          <a:p>
            <a:pPr algn="just"/>
            <a:r>
              <a:rPr lang="pl-PL" i="1" dirty="0">
                <a:latin typeface="Palatino Linotype"/>
                <a:cs typeface="Palatino Linotype"/>
              </a:rPr>
              <a:t>Przedmiotem podatku nie jest sam wyrób akcyzowy</a:t>
            </a:r>
            <a:r>
              <a:rPr lang="pl-PL" dirty="0">
                <a:latin typeface="Palatino Linotype"/>
                <a:cs typeface="Palatino Linotype"/>
              </a:rPr>
              <a:t>, ale dokonywanie wymienionych w ustawie czynności, które muszą dotyczyć tego wyrobu.</a:t>
            </a:r>
          </a:p>
          <a:p>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109</a:t>
            </a:fld>
            <a:endParaRPr lang="pl-PL">
              <a:latin typeface="Palatino Linotype"/>
              <a:cs typeface="Palatino Linotype"/>
            </a:endParaRPr>
          </a:p>
        </p:txBody>
      </p:sp>
    </p:spTree>
    <p:extLst>
      <p:ext uri="{BB962C8B-B14F-4D97-AF65-F5344CB8AC3E}">
        <p14:creationId xmlns:p14="http://schemas.microsoft.com/office/powerpoint/2010/main" val="1637403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Przychód, obrót, dochód, majątek</a:t>
            </a:r>
            <a:endParaRPr lang="pl-PL" dirty="0"/>
          </a:p>
        </p:txBody>
      </p:sp>
      <p:sp>
        <p:nvSpPr>
          <p:cNvPr id="3" name="Symbol zastępczy zawartości 2"/>
          <p:cNvSpPr>
            <a:spLocks noGrp="1"/>
          </p:cNvSpPr>
          <p:nvPr>
            <p:ph idx="1"/>
          </p:nvPr>
        </p:nvSpPr>
        <p:spPr>
          <a:xfrm>
            <a:off x="0" y="1988840"/>
            <a:ext cx="9144000" cy="4434745"/>
          </a:xfrm>
        </p:spPr>
        <p:txBody>
          <a:bodyPr>
            <a:normAutofit lnSpcReduction="10000"/>
          </a:bodyPr>
          <a:lstStyle/>
          <a:p>
            <a:r>
              <a:rPr lang="pl-PL" dirty="0"/>
              <a:t>Przychód – wszystkie wpływy finansowe, które generuje firma. Nie jest odzwierciedleniem sytuacji firmy, gdyż nie uwzględnia kosztów i opodatkowania.</a:t>
            </a:r>
          </a:p>
          <a:p>
            <a:r>
              <a:rPr lang="pl-PL" dirty="0"/>
              <a:t>Dochód – różnica pomiędzy przychodem a wydatkami firmy, dochód netto pomniejszony jest o podatek. Stanowi informację o sytuacji finansowej firmy.</a:t>
            </a:r>
          </a:p>
          <a:p>
            <a:r>
              <a:rPr lang="pl-PL" dirty="0"/>
              <a:t>Obrót – wpływy pomniejszone o kwotę podatku dochodowego. Nie jest odzwierciedleniem sytuacji finansowej przedsiębiorstwa</a:t>
            </a:r>
            <a:r>
              <a:rPr lang="pl-PL" dirty="0" smtClean="0"/>
              <a:t>.</a:t>
            </a:r>
          </a:p>
          <a:p>
            <a:r>
              <a:rPr lang="pl-PL" dirty="0" smtClean="0"/>
              <a:t>Majątek - w </a:t>
            </a:r>
            <a:r>
              <a:rPr lang="pl-PL" dirty="0"/>
              <a:t>potocznym rozumieniu jest on utożsamiany z dobrami materialnymi przedstawiającymi określoną wartość. Nie jest to pojęcie zdefiniowane w Kodeksie cywilnym, bądź wyrażone expressis verbis w prawie. Kodeks cywilny podaje jednak definicję mienia: mieniem jest własność i inne prawa majątkowe.</a:t>
            </a:r>
            <a:endParaRPr lang="pl-PL" dirty="0" smtClean="0"/>
          </a:p>
          <a:p>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2022r.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11</a:t>
            </a:fld>
            <a:endParaRPr lang="pl-PL"/>
          </a:p>
        </p:txBody>
      </p:sp>
    </p:spTree>
    <p:extLst>
      <p:ext uri="{BB962C8B-B14F-4D97-AF65-F5344CB8AC3E}">
        <p14:creationId xmlns:p14="http://schemas.microsoft.com/office/powerpoint/2010/main" val="174736055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err="1">
                <a:latin typeface="Palatino Linotype"/>
                <a:cs typeface="Palatino Linotype"/>
              </a:rPr>
              <a:t>Produkcja</a:t>
            </a:r>
            <a:r>
              <a:rPr lang="en-US" dirty="0">
                <a:latin typeface="Palatino Linotype"/>
                <a:cs typeface="Palatino Linotype"/>
              </a:rPr>
              <a:t> </a:t>
            </a:r>
            <a:r>
              <a:rPr lang="en-US" dirty="0" err="1">
                <a:latin typeface="Palatino Linotype"/>
                <a:cs typeface="Palatino Linotype"/>
              </a:rPr>
              <a:t>wyrobów</a:t>
            </a:r>
            <a:r>
              <a:rPr lang="en-US" dirty="0">
                <a:latin typeface="Palatino Linotype"/>
                <a:cs typeface="Palatino Linotype"/>
              </a:rPr>
              <a:t> </a:t>
            </a:r>
            <a:r>
              <a:rPr lang="en-US" dirty="0" err="1">
                <a:latin typeface="Palatino Linotype"/>
                <a:cs typeface="Palatino Linotype"/>
              </a:rPr>
              <a:t>akcyzowych</a:t>
            </a:r>
            <a:r>
              <a:rPr lang="en-US" dirty="0">
                <a:latin typeface="Palatino Linotype"/>
                <a:cs typeface="Palatino Linotype"/>
              </a:rPr>
              <a:t> </a:t>
            </a:r>
          </a:p>
        </p:txBody>
      </p:sp>
      <p:sp>
        <p:nvSpPr>
          <p:cNvPr id="3" name="Content Placeholder 2"/>
          <p:cNvSpPr>
            <a:spLocks noGrp="1"/>
          </p:cNvSpPr>
          <p:nvPr>
            <p:ph idx="1"/>
          </p:nvPr>
        </p:nvSpPr>
        <p:spPr/>
        <p:txBody>
          <a:bodyPr/>
          <a:lstStyle/>
          <a:p>
            <a:pPr algn="just"/>
            <a:r>
              <a:rPr lang="pl-PL" dirty="0">
                <a:solidFill>
                  <a:schemeClr val="tx1"/>
                </a:solidFill>
                <a:latin typeface="Palatino Linotype"/>
                <a:cs typeface="Palatino Linotype"/>
              </a:rPr>
              <a:t>Producenci wyrobów akcyzowych zobligowani są do dokonywania produkcji </a:t>
            </a:r>
            <a:r>
              <a:rPr lang="pl-PL" b="1" dirty="0">
                <a:solidFill>
                  <a:schemeClr val="tx1"/>
                </a:solidFill>
                <a:latin typeface="Palatino Linotype"/>
                <a:cs typeface="Palatino Linotype"/>
              </a:rPr>
              <a:t>w składach podatkowych</a:t>
            </a:r>
            <a:r>
              <a:rPr lang="pl-PL" dirty="0">
                <a:solidFill>
                  <a:schemeClr val="tx1"/>
                </a:solidFill>
                <a:latin typeface="Palatino Linotype"/>
                <a:cs typeface="Palatino Linotype"/>
              </a:rPr>
              <a:t>, które objęte są procedurą zawieszenia poboru akcyzy (za wyjątkiem energii elektrycznej i samochodów). Produkcja taka co do zasady pociąga za sobą powstanie obowiązku podatkowego. Obowiązek ten jednak nie przeistoczy się w zobowiązanie podatkowe do momentu wyprowadzenia wyrobów akcyzowych poza obszar składu podatkowego poza procedurą zawieszenia poboru akcyzy. </a:t>
            </a:r>
          </a:p>
        </p:txBody>
      </p:sp>
      <p:sp>
        <p:nvSpPr>
          <p:cNvPr id="4" name="Footer Placeholder 3"/>
          <p:cNvSpPr>
            <a:spLocks noGrp="1"/>
          </p:cNvSpPr>
          <p:nvPr>
            <p:ph type="ftr" sz="quarter" idx="11"/>
          </p:nvPr>
        </p:nvSpPr>
        <p:spPr/>
        <p:txBody>
          <a:bodyPr/>
          <a:lstStyle/>
          <a:p>
            <a:pPr algn="just">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110</a:t>
            </a:fld>
            <a:endParaRPr lang="pl-PL">
              <a:latin typeface="Palatino Linotype"/>
              <a:cs typeface="Palatino Linotype"/>
            </a:endParaRPr>
          </a:p>
        </p:txBody>
      </p:sp>
    </p:spTree>
    <p:extLst>
      <p:ext uri="{BB962C8B-B14F-4D97-AF65-F5344CB8AC3E}">
        <p14:creationId xmlns:p14="http://schemas.microsoft.com/office/powerpoint/2010/main" val="253840530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Skład</a:t>
            </a:r>
            <a:r>
              <a:rPr lang="en-US" dirty="0">
                <a:latin typeface="Palatino Linotype"/>
                <a:cs typeface="Palatino Linotype"/>
              </a:rPr>
              <a:t> </a:t>
            </a:r>
            <a:r>
              <a:rPr lang="en-US" dirty="0" err="1">
                <a:latin typeface="Palatino Linotype"/>
                <a:cs typeface="Palatino Linotype"/>
              </a:rPr>
              <a:t>podatkowy</a:t>
            </a:r>
            <a:endParaRPr lang="en-US" dirty="0">
              <a:latin typeface="Palatino Linotype"/>
              <a:cs typeface="Palatino Linotype"/>
            </a:endParaRPr>
          </a:p>
        </p:txBody>
      </p:sp>
      <p:sp>
        <p:nvSpPr>
          <p:cNvPr id="3" name="Content Placeholder 2"/>
          <p:cNvSpPr>
            <a:spLocks noGrp="1"/>
          </p:cNvSpPr>
          <p:nvPr>
            <p:ph idx="1"/>
          </p:nvPr>
        </p:nvSpPr>
        <p:spPr/>
        <p:txBody>
          <a:bodyPr/>
          <a:lstStyle/>
          <a:p>
            <a:r>
              <a:rPr lang="pl-PL" dirty="0">
                <a:solidFill>
                  <a:schemeClr val="tx1"/>
                </a:solidFill>
                <a:latin typeface="Palatino Linotype"/>
                <a:cs typeface="Palatino Linotype"/>
              </a:rPr>
              <a:t>skład podatkowy - miejsce, w którym określone wyroby akcyzowe są: produkowane, magazynowane, przeładowywane lub do którego wyroby te są wprowadzane, lub z którego są wyprowadzane - z zastosowaniem procedury zawieszenia poboru akcyzy; </a:t>
            </a:r>
          </a:p>
          <a:p>
            <a:r>
              <a:rPr lang="pl-PL" dirty="0">
                <a:solidFill>
                  <a:schemeClr val="tx1"/>
                </a:solidFill>
                <a:latin typeface="Palatino Linotype"/>
                <a:cs typeface="Palatino Linotype"/>
              </a:rPr>
              <a:t>w przypadku składu podatkowego znajdującego się na terytorium kraju miejsce to jest określone w zezwoleniu wydanym przez właściwego naczelnika urzędu;</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111</a:t>
            </a:fld>
            <a:endParaRPr lang="pl-PL">
              <a:latin typeface="Palatino Linotype"/>
              <a:cs typeface="Palatino Linotype"/>
            </a:endParaRPr>
          </a:p>
        </p:txBody>
      </p:sp>
    </p:spTree>
    <p:extLst>
      <p:ext uri="{BB962C8B-B14F-4D97-AF65-F5344CB8AC3E}">
        <p14:creationId xmlns:p14="http://schemas.microsoft.com/office/powerpoint/2010/main" val="38799046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Skład podatkowy – Polmos Białystok</a:t>
            </a:r>
            <a:endParaRPr lang="pl-PL" dirty="0"/>
          </a:p>
        </p:txBody>
      </p:sp>
      <p:pic>
        <p:nvPicPr>
          <p:cNvPr id="6" name="Symbol zastępczy zawartości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01706" y="1981200"/>
            <a:ext cx="8658131" cy="4760168"/>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112</a:t>
            </a:fld>
            <a:endParaRPr lang="pl-PL"/>
          </a:p>
        </p:txBody>
      </p:sp>
    </p:spTree>
    <p:extLst>
      <p:ext uri="{BB962C8B-B14F-4D97-AF65-F5344CB8AC3E}">
        <p14:creationId xmlns:p14="http://schemas.microsoft.com/office/powerpoint/2010/main" val="213790901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a:t>
            </a:r>
            <a:r>
              <a:rPr lang="pl-PL" dirty="0">
                <a:latin typeface="Palatino Linotype"/>
                <a:cs typeface="Palatino Linotype"/>
              </a:rPr>
              <a:t>c</a:t>
            </a:r>
            <a:r>
              <a:rPr lang="en-US" dirty="0">
                <a:latin typeface="Palatino Linotype"/>
                <a:cs typeface="Palatino Linotype"/>
              </a:rPr>
              <a:t>y</a:t>
            </a:r>
            <a:r>
              <a:rPr lang="pl-PL" dirty="0">
                <a:latin typeface="Palatino Linotype"/>
                <a:cs typeface="Palatino Linotype"/>
              </a:rPr>
              <a:t>z</a:t>
            </a:r>
            <a:r>
              <a:rPr lang="en-US" dirty="0">
                <a:latin typeface="Palatino Linotype"/>
                <a:cs typeface="Palatino Linotype"/>
              </a:rPr>
              <a:t>a- </a:t>
            </a:r>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3" name="Content Placeholder 2"/>
          <p:cNvSpPr>
            <a:spLocks noGrp="1"/>
          </p:cNvSpPr>
          <p:nvPr>
            <p:ph idx="1"/>
          </p:nvPr>
        </p:nvSpPr>
        <p:spPr>
          <a:xfrm>
            <a:off x="467544" y="1412776"/>
            <a:ext cx="7556313" cy="4464496"/>
          </a:xfrm>
        </p:spPr>
        <p:txBody>
          <a:bodyPr>
            <a:normAutofit fontScale="77500" lnSpcReduction="20000"/>
          </a:bodyPr>
          <a:lstStyle/>
          <a:p>
            <a:pPr>
              <a:lnSpc>
                <a:spcPct val="80000"/>
              </a:lnSpc>
              <a:buFont typeface="Wingdings 2" charset="0"/>
              <a:buNone/>
            </a:pPr>
            <a:r>
              <a:rPr lang="pl-PL" dirty="0">
                <a:solidFill>
                  <a:schemeClr val="tx1"/>
                </a:solidFill>
                <a:latin typeface="Palatino Linotype"/>
                <a:cs typeface="Palatino Linotype"/>
              </a:rPr>
              <a:t>	</a:t>
            </a:r>
          </a:p>
          <a:p>
            <a:pPr>
              <a:buFont typeface="Wingdings 2" charset="0"/>
              <a:buNone/>
            </a:pPr>
            <a:r>
              <a:rPr lang="pl-PL" sz="2600" b="1" dirty="0">
                <a:solidFill>
                  <a:schemeClr val="tx1"/>
                </a:solidFill>
                <a:latin typeface="Palatino Linotype"/>
                <a:cs typeface="Palatino Linotype"/>
              </a:rPr>
              <a:t>Poza produkcją czynnością podlegającą opodatkowaniu jest:    </a:t>
            </a:r>
          </a:p>
          <a:p>
            <a:pPr>
              <a:buFont typeface="Wingdings 2" charset="0"/>
              <a:buNone/>
            </a:pPr>
            <a:r>
              <a:rPr lang="pl-PL" sz="2600" b="1" dirty="0">
                <a:solidFill>
                  <a:schemeClr val="tx1"/>
                </a:solidFill>
                <a:latin typeface="Palatino Linotype"/>
                <a:cs typeface="Palatino Linotype"/>
              </a:rPr>
              <a:t>1) import</a:t>
            </a:r>
            <a:r>
              <a:rPr lang="pl-PL" sz="2600" dirty="0">
                <a:solidFill>
                  <a:schemeClr val="tx1"/>
                </a:solidFill>
                <a:latin typeface="Palatino Linotype"/>
                <a:cs typeface="Palatino Linotype"/>
              </a:rPr>
              <a:t> - przywóz:</a:t>
            </a:r>
          </a:p>
          <a:p>
            <a:pPr>
              <a:buFont typeface="Wingdings 2" charset="0"/>
              <a:buNone/>
            </a:pPr>
            <a:r>
              <a:rPr lang="pl-PL" sz="2600" dirty="0">
                <a:solidFill>
                  <a:schemeClr val="tx1"/>
                </a:solidFill>
                <a:latin typeface="Palatino Linotype"/>
                <a:cs typeface="Palatino Linotype"/>
              </a:rPr>
              <a:t>      a) samochodów osobowych z terytorium państwa trzeciego na terytorium kraju,</a:t>
            </a:r>
          </a:p>
          <a:p>
            <a:pPr>
              <a:buFont typeface="Wingdings 2" charset="0"/>
              <a:buNone/>
            </a:pPr>
            <a:r>
              <a:rPr lang="pl-PL" sz="2600" dirty="0">
                <a:solidFill>
                  <a:schemeClr val="tx1"/>
                </a:solidFill>
                <a:latin typeface="Palatino Linotype"/>
                <a:cs typeface="Palatino Linotype"/>
              </a:rPr>
              <a:t>      b) wyrobów akcyzowych z terytorium państwa trzeciego na terytorium kraju:</a:t>
            </a:r>
          </a:p>
          <a:p>
            <a:pPr>
              <a:buFont typeface="Wingdings 2" charset="0"/>
              <a:buNone/>
            </a:pPr>
            <a:r>
              <a:rPr lang="pl-PL" sz="2600" dirty="0">
                <a:solidFill>
                  <a:schemeClr val="tx1"/>
                </a:solidFill>
                <a:latin typeface="Palatino Linotype"/>
                <a:cs typeface="Palatino Linotype"/>
              </a:rPr>
              <a:t>	</a:t>
            </a:r>
          </a:p>
          <a:p>
            <a:pPr>
              <a:buFont typeface="Wingdings 2" charset="0"/>
              <a:buNone/>
            </a:pPr>
            <a:r>
              <a:rPr lang="pl-PL" sz="2600" dirty="0">
                <a:solidFill>
                  <a:schemeClr val="tx1"/>
                </a:solidFill>
                <a:latin typeface="Palatino Linotype"/>
                <a:cs typeface="Palatino Linotype"/>
              </a:rPr>
              <a:t>2)	</a:t>
            </a:r>
            <a:r>
              <a:rPr lang="pl-PL" sz="2600" b="1" dirty="0">
                <a:solidFill>
                  <a:schemeClr val="tx1"/>
                </a:solidFill>
                <a:latin typeface="Palatino Linotype"/>
                <a:cs typeface="Palatino Linotype"/>
              </a:rPr>
              <a:t>nabycie wewnątrzwspólnotowe</a:t>
            </a:r>
            <a:r>
              <a:rPr lang="pl-PL" sz="2600" dirty="0">
                <a:solidFill>
                  <a:schemeClr val="tx1"/>
                </a:solidFill>
                <a:latin typeface="Palatino Linotype"/>
                <a:cs typeface="Palatino Linotype"/>
              </a:rPr>
              <a:t> - przemieszczenie wyrobów akcyzowych lub samochodów osobowych z terytorium państwa członkowskiego na terytorium kraju;</a:t>
            </a: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113</a:t>
            </a:fld>
            <a:endParaRPr lang="pl-PL">
              <a:latin typeface="Palatino Linotype"/>
              <a:cs typeface="Palatino Linotype"/>
            </a:endParaRPr>
          </a:p>
        </p:txBody>
      </p:sp>
    </p:spTree>
    <p:extLst>
      <p:ext uri="{BB962C8B-B14F-4D97-AF65-F5344CB8AC3E}">
        <p14:creationId xmlns:p14="http://schemas.microsoft.com/office/powerpoint/2010/main" val="388953123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a:t>
            </a:r>
            <a:r>
              <a:rPr lang="pl-PL" dirty="0">
                <a:latin typeface="Palatino Linotype"/>
                <a:cs typeface="Palatino Linotype"/>
              </a:rPr>
              <a:t>c</a:t>
            </a:r>
            <a:r>
              <a:rPr lang="en-US" dirty="0">
                <a:latin typeface="Palatino Linotype"/>
                <a:cs typeface="Palatino Linotype"/>
              </a:rPr>
              <a:t>y</a:t>
            </a:r>
            <a:r>
              <a:rPr lang="pl-PL" dirty="0">
                <a:latin typeface="Palatino Linotype"/>
                <a:cs typeface="Palatino Linotype"/>
              </a:rPr>
              <a:t>z</a:t>
            </a:r>
            <a:r>
              <a:rPr lang="en-US" dirty="0">
                <a:latin typeface="Palatino Linotype"/>
                <a:cs typeface="Palatino Linotype"/>
              </a:rPr>
              <a:t>a- </a:t>
            </a:r>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endParaRPr lang="en-US" dirty="0">
              <a:latin typeface="Palatino Linotype"/>
              <a:cs typeface="Palatino Linotype"/>
            </a:endParaRPr>
          </a:p>
        </p:txBody>
      </p:sp>
      <p:sp>
        <p:nvSpPr>
          <p:cNvPr id="3" name="Content Placeholder 2"/>
          <p:cNvSpPr>
            <a:spLocks noGrp="1"/>
          </p:cNvSpPr>
          <p:nvPr>
            <p:ph idx="1"/>
          </p:nvPr>
        </p:nvSpPr>
        <p:spPr>
          <a:xfrm>
            <a:off x="498474" y="1340768"/>
            <a:ext cx="7556313" cy="4785395"/>
          </a:xfrm>
        </p:spPr>
        <p:txBody>
          <a:bodyPr>
            <a:normAutofit fontScale="92500" lnSpcReduction="10000"/>
          </a:bodyPr>
          <a:lstStyle/>
          <a:p>
            <a:pPr marL="0" indent="0" algn="ctr">
              <a:buNone/>
            </a:pPr>
            <a:r>
              <a:rPr lang="pl-PL" b="1" dirty="0">
                <a:solidFill>
                  <a:schemeClr val="tx1"/>
                </a:solidFill>
                <a:latin typeface="Palatino Linotype"/>
                <a:cs typeface="Palatino Linotype"/>
              </a:rPr>
              <a:t>W zależności od przedmiotu opodatkowania podstawę opodatkowania w podatku akcyzowym może stanowić:</a:t>
            </a:r>
          </a:p>
          <a:p>
            <a:pPr marL="0" indent="0">
              <a:buNone/>
              <a:defRPr/>
            </a:pPr>
            <a:r>
              <a:rPr lang="pl-PL" dirty="0">
                <a:solidFill>
                  <a:schemeClr val="tx1"/>
                </a:solidFill>
                <a:latin typeface="Palatino Linotype"/>
                <a:cs typeface="Palatino Linotype"/>
              </a:rPr>
              <a:t>1) ilość wyrobów energetycznych wyrażona w litrach, kilogramach, megawatogodzinach albo wartość energetyczna wyrobów wyrażona w gigadżulach;</a:t>
            </a:r>
          </a:p>
          <a:p>
            <a:pPr marL="0" indent="0">
              <a:buNone/>
              <a:defRPr/>
            </a:pPr>
            <a:r>
              <a:rPr lang="pl-PL" dirty="0">
                <a:solidFill>
                  <a:schemeClr val="tx1"/>
                </a:solidFill>
                <a:latin typeface="Palatino Linotype"/>
                <a:cs typeface="Palatino Linotype"/>
              </a:rPr>
              <a:t>2) liczba hektolitrów napojów alkoholowych;</a:t>
            </a:r>
          </a:p>
          <a:p>
            <a:pPr marL="0" indent="0">
              <a:buNone/>
              <a:defRPr/>
            </a:pPr>
            <a:r>
              <a:rPr lang="pl-PL" dirty="0">
                <a:solidFill>
                  <a:schemeClr val="tx1"/>
                </a:solidFill>
                <a:latin typeface="Palatino Linotype"/>
                <a:cs typeface="Palatino Linotype"/>
              </a:rPr>
              <a:t>3) ilość wyrobów tytoniowych wyrażona w sztukach albo kilogramach;</a:t>
            </a:r>
          </a:p>
          <a:p>
            <a:pPr marL="0" indent="0">
              <a:buNone/>
              <a:defRPr/>
            </a:pPr>
            <a:r>
              <a:rPr lang="pl-PL" dirty="0">
                <a:solidFill>
                  <a:schemeClr val="tx1"/>
                </a:solidFill>
                <a:latin typeface="Palatino Linotype"/>
                <a:cs typeface="Palatino Linotype"/>
              </a:rPr>
              <a:t>4) kwota należna z tytułu pierwszej sprzedaży samochodu osobowego (pomniejszona o należny podatek od towarów i usług oraz podatek akcyzowy), cena nabycia albo (w określonych sytuacjach) średnia wartość rynkowa samochodu osobowego w wewnątrzwspólnotowym nabyciu, wartość celna importowanego samochodu osobowego powiększona m.in. o należne cło</a:t>
            </a: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114</a:t>
            </a:fld>
            <a:endParaRPr lang="pl-PL">
              <a:latin typeface="Palatino Linotype"/>
              <a:cs typeface="Palatino Linotype"/>
            </a:endParaRPr>
          </a:p>
        </p:txBody>
      </p:sp>
    </p:spTree>
    <p:extLst>
      <p:ext uri="{BB962C8B-B14F-4D97-AF65-F5344CB8AC3E}">
        <p14:creationId xmlns:p14="http://schemas.microsoft.com/office/powerpoint/2010/main" val="123051561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a:t>
            </a:r>
            <a:r>
              <a:rPr lang="pl-PL" dirty="0">
                <a:latin typeface="Palatino Linotype"/>
                <a:cs typeface="Palatino Linotype"/>
              </a:rPr>
              <a:t>c</a:t>
            </a:r>
            <a:r>
              <a:rPr lang="en-US" dirty="0">
                <a:latin typeface="Palatino Linotype"/>
                <a:cs typeface="Palatino Linotype"/>
              </a:rPr>
              <a:t>y</a:t>
            </a:r>
            <a:r>
              <a:rPr lang="pl-PL" dirty="0">
                <a:latin typeface="Palatino Linotype"/>
                <a:cs typeface="Palatino Linotype"/>
              </a:rPr>
              <a:t>z</a:t>
            </a:r>
            <a:r>
              <a:rPr lang="en-US" dirty="0">
                <a:latin typeface="Palatino Linotype"/>
                <a:cs typeface="Palatino Linotype"/>
              </a:rPr>
              <a:t>a- </a:t>
            </a:r>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podatkowe</a:t>
            </a:r>
            <a:endParaRPr lang="en-US" dirty="0">
              <a:latin typeface="Palatino Linotype"/>
              <a:cs typeface="Palatino Linotype"/>
            </a:endParaRPr>
          </a:p>
        </p:txBody>
      </p:sp>
      <p:sp>
        <p:nvSpPr>
          <p:cNvPr id="3" name="Content Placeholder 2"/>
          <p:cNvSpPr>
            <a:spLocks noGrp="1"/>
          </p:cNvSpPr>
          <p:nvPr>
            <p:ph idx="1"/>
          </p:nvPr>
        </p:nvSpPr>
        <p:spPr>
          <a:xfrm>
            <a:off x="498474" y="1268760"/>
            <a:ext cx="7556313" cy="4857403"/>
          </a:xfrm>
        </p:spPr>
        <p:txBody>
          <a:bodyPr/>
          <a:lstStyle/>
          <a:p>
            <a:pPr marL="0" indent="0" algn="ctr">
              <a:buNone/>
            </a:pPr>
            <a:r>
              <a:rPr lang="pl-PL" sz="1800" b="1" i="1" dirty="0">
                <a:solidFill>
                  <a:srgbClr val="0D0D0D"/>
                </a:solidFill>
                <a:latin typeface="Palatino Linotype"/>
                <a:cs typeface="Palatino Linotype"/>
              </a:rPr>
              <a:t>Obecnie </a:t>
            </a:r>
            <a:r>
              <a:rPr lang="pl-PL" sz="1800" b="1" i="1" u="sng" dirty="0">
                <a:solidFill>
                  <a:srgbClr val="0D0D0D"/>
                </a:solidFill>
                <a:latin typeface="Palatino Linotype"/>
                <a:cs typeface="Palatino Linotype"/>
              </a:rPr>
              <a:t>stawki podatku uregulowane są w ustawie</a:t>
            </a:r>
            <a:r>
              <a:rPr lang="pl-PL" sz="1800" b="1" i="1" dirty="0">
                <a:solidFill>
                  <a:srgbClr val="0D0D0D"/>
                </a:solidFill>
                <a:latin typeface="Palatino Linotype"/>
                <a:cs typeface="Palatino Linotype"/>
              </a:rPr>
              <a:t>. Podobnie jak w przypadku podstaw opodatkowania, stawki  zależne są od przedmiotu opodatkowania, a konkretnie – od rodzaju wyrobu akcyzowego. </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115</a:t>
            </a:fld>
            <a:endParaRPr lang="pl-PL">
              <a:latin typeface="Palatino Linotype"/>
              <a:cs typeface="Palatino Linotype"/>
            </a:endParaRPr>
          </a:p>
        </p:txBody>
      </p:sp>
      <p:graphicFrame>
        <p:nvGraphicFramePr>
          <p:cNvPr id="7" name="Diagram 6"/>
          <p:cNvGraphicFramePr/>
          <p:nvPr>
            <p:extLst>
              <p:ext uri="{D42A27DB-BD31-4B8C-83A1-F6EECF244321}">
                <p14:modId xmlns:p14="http://schemas.microsoft.com/office/powerpoint/2010/main" val="2101867673"/>
              </p:ext>
            </p:extLst>
          </p:nvPr>
        </p:nvGraphicFramePr>
        <p:xfrm>
          <a:off x="395536" y="2276872"/>
          <a:ext cx="8712968" cy="4149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198902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Wiążąca Informacja Akcyzowa (WIA)</a:t>
            </a:r>
            <a:endParaRPr lang="pl-PL"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1963626268"/>
              </p:ext>
            </p:extLst>
          </p:nvPr>
        </p:nvGraphicFramePr>
        <p:xfrm>
          <a:off x="-7" y="1772816"/>
          <a:ext cx="9144006" cy="5015894"/>
        </p:xfrm>
        <a:graphic>
          <a:graphicData uri="http://schemas.openxmlformats.org/drawingml/2006/table">
            <a:tbl>
              <a:tblPr/>
              <a:tblGrid>
                <a:gridCol w="1524001"/>
                <a:gridCol w="1524001"/>
                <a:gridCol w="1524001"/>
                <a:gridCol w="1524001"/>
                <a:gridCol w="1524001"/>
                <a:gridCol w="1524001"/>
              </a:tblGrid>
              <a:tr h="5015894">
                <a:tc>
                  <a:txBody>
                    <a:bodyPr/>
                    <a:lstStyle/>
                    <a:p>
                      <a:r>
                        <a:rPr lang="pl-PL" sz="1600" dirty="0" smtClean="0"/>
                        <a:t>Rozstrzygnięcia w sprawach:</a:t>
                      </a:r>
                    </a:p>
                    <a:p>
                      <a:r>
                        <a:rPr lang="pl-PL" sz="1600" dirty="0" smtClean="0"/>
                        <a:t>■ klasyfikacji wyrobów do nomenklatury scalonej (CN),</a:t>
                      </a:r>
                    </a:p>
                    <a:p>
                      <a:r>
                        <a:rPr lang="pl-PL" sz="1600" dirty="0" smtClean="0"/>
                        <a:t>■ rodzaju wyrobu akcyzowego, gdy dla określenia skutków akcyzowych nie wystarczy sam kod CN</a:t>
                      </a:r>
                    </a:p>
                    <a:p>
                      <a:endParaRPr lang="pl-PL" sz="1100" dirty="0"/>
                    </a:p>
                  </a:txBody>
                  <a:tcPr marL="56780" marR="56780" marT="28390" marB="28390" anchor="ctr">
                    <a:lnL>
                      <a:noFill/>
                    </a:lnL>
                    <a:lnR>
                      <a:noFill/>
                    </a:lnR>
                    <a:lnT>
                      <a:noFill/>
                    </a:lnT>
                    <a:lnB>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dirty="0" smtClean="0"/>
                        <a:t>Może uzyskać każdy podmiot zainteresowany taką informacją</a:t>
                      </a:r>
                    </a:p>
                    <a:p>
                      <a:endParaRPr lang="pl-PL" sz="1400" dirty="0"/>
                    </a:p>
                  </a:txBody>
                  <a:tcPr marL="56780" marR="56780" marT="28390" marB="28390" anchor="ctr">
                    <a:lnL>
                      <a:noFill/>
                    </a:lnL>
                    <a:lnR>
                      <a:noFill/>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dirty="0" smtClean="0"/>
                        <a:t>Brak opłaty. Jest ona pobierana tylko za badania lub analizy wykonywane przez laboratoria (jeżeli rozpatrzenie wniosku tego wymaga) </a:t>
                      </a:r>
                    </a:p>
                    <a:p>
                      <a:endParaRPr lang="pl-PL" sz="1800" dirty="0"/>
                    </a:p>
                  </a:txBody>
                  <a:tcPr marL="56780" marR="56780" marT="28390" marB="28390" anchor="ctr">
                    <a:lnL>
                      <a:noFill/>
                    </a:lnL>
                    <a:lnR>
                      <a:noFill/>
                    </a:lnR>
                    <a:lnT>
                      <a:noFill/>
                    </a:lnT>
                    <a:lnB>
                      <a:noFill/>
                    </a:lnB>
                  </a:tcPr>
                </a:tc>
                <a:tc>
                  <a:txBody>
                    <a:bodyPr/>
                    <a:lstStyle/>
                    <a:p>
                      <a:endParaRPr lang="pl-PL" dirty="0"/>
                    </a:p>
                  </a:txBody>
                  <a:tcPr marL="56780" marR="56780" marT="28390" marB="28390" anchor="ctr">
                    <a:lnL>
                      <a:noFill/>
                    </a:lnL>
                    <a:lnR>
                      <a:noFill/>
                    </a:lnR>
                    <a:lnT>
                      <a:noFill/>
                    </a:lnT>
                    <a:lnB>
                      <a:noFill/>
                    </a:lnB>
                  </a:tcPr>
                </a:tc>
                <a:tc>
                  <a:txBody>
                    <a:bodyPr/>
                    <a:lstStyle/>
                    <a:p>
                      <a:r>
                        <a:rPr lang="pl-PL" sz="1800" dirty="0" smtClean="0"/>
                        <a:t>Wydaje WIA:</a:t>
                      </a:r>
                      <a:r>
                        <a:rPr lang="pl-PL" sz="1800" baseline="0" dirty="0" smtClean="0"/>
                        <a:t> </a:t>
                      </a:r>
                      <a:r>
                        <a:rPr lang="pl-PL" sz="1800" dirty="0" smtClean="0"/>
                        <a:t>Dyrektor </a:t>
                      </a:r>
                      <a:r>
                        <a:rPr lang="pl-PL" sz="1800" dirty="0"/>
                        <a:t>Izby Administracji Skarbowej we Wrocławiu</a:t>
                      </a:r>
                    </a:p>
                  </a:txBody>
                  <a:tcPr marL="56780" marR="56780" marT="28390" marB="28390" anchor="ctr">
                    <a:lnL>
                      <a:noFill/>
                    </a:lnL>
                    <a:lnR>
                      <a:noFill/>
                    </a:lnR>
                    <a:lnT>
                      <a:noFill/>
                    </a:lnT>
                    <a:lnB>
                      <a:noFill/>
                    </a:lnB>
                  </a:tcPr>
                </a:tc>
                <a:tc>
                  <a:txBody>
                    <a:bodyPr/>
                    <a:lstStyle/>
                    <a:p>
                      <a:endParaRPr lang="pl-PL" sz="1100" dirty="0"/>
                    </a:p>
                  </a:txBody>
                  <a:tcPr marL="56780" marR="56780" marT="28390" marB="28390" anchor="ctr">
                    <a:lnL>
                      <a:noFill/>
                    </a:lnL>
                    <a:lnR>
                      <a:noFill/>
                    </a:lnR>
                    <a:lnT>
                      <a:noFill/>
                    </a:lnT>
                    <a:lnB>
                      <a:noFill/>
                    </a:lnB>
                  </a:tcPr>
                </a:tc>
              </a:tr>
            </a:tbl>
          </a:graphicData>
        </a:graphic>
      </p:graphicFrame>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2018r.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116</a:t>
            </a:fld>
            <a:endParaRPr lang="pl-PL"/>
          </a:p>
        </p:txBody>
      </p:sp>
    </p:spTree>
    <p:extLst>
      <p:ext uri="{BB962C8B-B14F-4D97-AF65-F5344CB8AC3E}">
        <p14:creationId xmlns:p14="http://schemas.microsoft.com/office/powerpoint/2010/main" val="101872087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Akcyza</a:t>
            </a:r>
            <a:r>
              <a:rPr lang="en-US" dirty="0">
                <a:latin typeface="Palatino Linotype"/>
                <a:cs typeface="Palatino Linotype"/>
              </a:rPr>
              <a:t>- </a:t>
            </a:r>
            <a:r>
              <a:rPr lang="en-US" dirty="0" err="1">
                <a:latin typeface="Palatino Linotype"/>
                <a:cs typeface="Palatino Linotype"/>
              </a:rPr>
              <a:t>zwolnienia</a:t>
            </a:r>
            <a:endParaRPr lang="en-US" dirty="0">
              <a:latin typeface="Palatino Linotype"/>
              <a:cs typeface="Palatino Linotype"/>
            </a:endParaRPr>
          </a:p>
        </p:txBody>
      </p:sp>
      <p:sp>
        <p:nvSpPr>
          <p:cNvPr id="3" name="Content Placeholder 2"/>
          <p:cNvSpPr>
            <a:spLocks noGrp="1"/>
          </p:cNvSpPr>
          <p:nvPr>
            <p:ph idx="1"/>
          </p:nvPr>
        </p:nvSpPr>
        <p:spPr>
          <a:xfrm>
            <a:off x="539552" y="2204864"/>
            <a:ext cx="7556313" cy="4144963"/>
          </a:xfrm>
        </p:spPr>
        <p:txBody>
          <a:bodyPr>
            <a:normAutofit fontScale="77500" lnSpcReduction="20000"/>
          </a:bodyPr>
          <a:lstStyle/>
          <a:p>
            <a:r>
              <a:rPr lang="pl-PL" dirty="0">
                <a:solidFill>
                  <a:schemeClr val="tx1"/>
                </a:solidFill>
                <a:latin typeface="Palatino Linotype"/>
                <a:cs typeface="Palatino Linotype"/>
              </a:rPr>
              <a:t> energię elektryczną wytwarzaną z odnawialnych źródeł energii,</a:t>
            </a:r>
          </a:p>
          <a:p>
            <a:r>
              <a:rPr lang="pl-PL" dirty="0">
                <a:solidFill>
                  <a:schemeClr val="tx1"/>
                </a:solidFill>
                <a:latin typeface="Palatino Linotype"/>
                <a:cs typeface="Palatino Linotype"/>
              </a:rPr>
              <a:t>    ubytki wyrobów akcyzowych do wysokości ustalonej dla danego   podmiotu przez właściwego naczelnika urzędu,</a:t>
            </a:r>
          </a:p>
          <a:p>
            <a:r>
              <a:rPr lang="pl-PL" dirty="0">
                <a:solidFill>
                  <a:schemeClr val="tx1"/>
                </a:solidFill>
                <a:latin typeface="Palatino Linotype"/>
                <a:cs typeface="Palatino Linotype"/>
              </a:rPr>
              <a:t>    nabycie wewnątrzwspólnotowe wyrobów akcyzowych z akcyzą  zapłaconą na terytorium państwa członkowskiego dokonywane przez osobę fizyczną, gdy wyroby te są przemieszczane przez tę osobę  osobiście na jej własny użytek i jeżeli wyroby te nie są przeznaczone na cele handlowe</a:t>
            </a:r>
            <a:r>
              <a:rPr lang="pl-PL" dirty="0" smtClean="0">
                <a:solidFill>
                  <a:schemeClr val="tx1"/>
                </a:solidFill>
                <a:latin typeface="Palatino Linotype"/>
                <a:cs typeface="Palatino Linotype"/>
              </a:rPr>
              <a:t>.</a:t>
            </a:r>
          </a:p>
          <a:p>
            <a:r>
              <a:rPr lang="pl-PL" b="1" dirty="0" smtClean="0"/>
              <a:t>Np.  zwolnione </a:t>
            </a:r>
            <a:r>
              <a:rPr lang="pl-PL" b="1" dirty="0"/>
              <a:t>są wyroby gazowe przeznaczone do celów opałowych:</a:t>
            </a:r>
            <a:endParaRPr lang="pl-PL" dirty="0"/>
          </a:p>
          <a:p>
            <a:r>
              <a:rPr lang="pl-PL" dirty="0"/>
              <a:t>do przewozu towarów i pasażerów koleją;</a:t>
            </a:r>
          </a:p>
          <a:p>
            <a:r>
              <a:rPr lang="pl-PL" dirty="0"/>
              <a:t>do łącznego wytwarzania ciepła i energii elektrycznej;</a:t>
            </a:r>
          </a:p>
          <a:p>
            <a:r>
              <a:rPr lang="pl-PL" dirty="0"/>
              <a:t>w pracach rolniczych, ogrodniczych, w hodowli ryb oraz w leśnictwie;</a:t>
            </a:r>
          </a:p>
          <a:p>
            <a:endParaRPr lang="pl-PL" dirty="0">
              <a:solidFill>
                <a:schemeClr val="tx1"/>
              </a:solidFill>
              <a:latin typeface="Palatino Linotype"/>
              <a:cs typeface="Palatino Linotype"/>
            </a:endParaRP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117</a:t>
            </a:fld>
            <a:endParaRPr lang="pl-PL">
              <a:latin typeface="Palatino Linotype"/>
              <a:cs typeface="Palatino Linotype"/>
            </a:endParaRPr>
          </a:p>
        </p:txBody>
      </p:sp>
      <p:sp>
        <p:nvSpPr>
          <p:cNvPr id="7" name="Prostokąt z rogami zaokrąglonymi po przekątnej 4"/>
          <p:cNvSpPr>
            <a:spLocks/>
          </p:cNvSpPr>
          <p:nvPr/>
        </p:nvSpPr>
        <p:spPr bwMode="auto">
          <a:xfrm>
            <a:off x="323528" y="1196752"/>
            <a:ext cx="7524328" cy="936104"/>
          </a:xfrm>
          <a:custGeom>
            <a:avLst/>
            <a:gdLst>
              <a:gd name="T0" fmla="*/ 239982 w 8135938"/>
              <a:gd name="T1" fmla="*/ 0 h 1439863"/>
              <a:gd name="T2" fmla="*/ 7416007 w 8135938"/>
              <a:gd name="T3" fmla="*/ 0 h 1439863"/>
              <a:gd name="T4" fmla="*/ 8135939 w 8135938"/>
              <a:gd name="T5" fmla="*/ 719932 h 1439863"/>
              <a:gd name="T6" fmla="*/ 8135938 w 8135938"/>
              <a:gd name="T7" fmla="*/ 1199881 h 1439863"/>
              <a:gd name="T8" fmla="*/ 7895956 w 8135938"/>
              <a:gd name="T9" fmla="*/ 1439863 h 1439863"/>
              <a:gd name="T10" fmla="*/ 719932 w 8135938"/>
              <a:gd name="T11" fmla="*/ 1439863 h 1439863"/>
              <a:gd name="T12" fmla="*/ 0 w 8135938"/>
              <a:gd name="T13" fmla="*/ 719931 h 1439863"/>
              <a:gd name="T14" fmla="*/ 0 w 8135938"/>
              <a:gd name="T15" fmla="*/ 239982 h 1439863"/>
              <a:gd name="T16" fmla="*/ 239982 w 8135938"/>
              <a:gd name="T17" fmla="*/ 0 h 14398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35938"/>
              <a:gd name="T28" fmla="*/ 0 h 1439863"/>
              <a:gd name="T29" fmla="*/ 8135938 w 8135938"/>
              <a:gd name="T30" fmla="*/ 1439863 h 14398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35938" h="1439863">
                <a:moveTo>
                  <a:pt x="239982" y="0"/>
                </a:moveTo>
                <a:lnTo>
                  <a:pt x="7416007" y="0"/>
                </a:lnTo>
                <a:cubicBezTo>
                  <a:pt x="7813614" y="0"/>
                  <a:pt x="8135939" y="322325"/>
                  <a:pt x="8135939" y="719932"/>
                </a:cubicBezTo>
                <a:cubicBezTo>
                  <a:pt x="8135939" y="879915"/>
                  <a:pt x="8135938" y="1039898"/>
                  <a:pt x="8135938" y="1199881"/>
                </a:cubicBezTo>
                <a:cubicBezTo>
                  <a:pt x="8135938" y="1332419"/>
                  <a:pt x="8028494" y="1439863"/>
                  <a:pt x="7895956" y="1439863"/>
                </a:cubicBezTo>
                <a:lnTo>
                  <a:pt x="719932" y="1439863"/>
                </a:lnTo>
                <a:cubicBezTo>
                  <a:pt x="322325" y="1439863"/>
                  <a:pt x="0" y="1117538"/>
                  <a:pt x="0" y="719931"/>
                </a:cubicBezTo>
                <a:lnTo>
                  <a:pt x="0" y="239982"/>
                </a:lnTo>
                <a:cubicBezTo>
                  <a:pt x="0" y="107444"/>
                  <a:pt x="107444" y="0"/>
                  <a:pt x="239982" y="0"/>
                </a:cubicBezTo>
                <a:close/>
              </a:path>
            </a:pathLst>
          </a:custGeom>
          <a:ln>
            <a:headEnd/>
            <a:tailEnd/>
          </a:ln>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endParaRPr lang="pl-PL" sz="2200" dirty="0">
              <a:solidFill>
                <a:srgbClr val="000000"/>
              </a:solidFill>
              <a:latin typeface="Palatino Linotype"/>
              <a:cs typeface="Palatino Linotype"/>
            </a:endParaRPr>
          </a:p>
          <a:p>
            <a:pPr algn="ctr" eaLnBrk="1" hangingPunct="1">
              <a:defRPr/>
            </a:pPr>
            <a:r>
              <a:rPr lang="pl-PL" sz="1800" dirty="0">
                <a:solidFill>
                  <a:srgbClr val="000000"/>
                </a:solidFill>
                <a:latin typeface="Palatino Linotype"/>
                <a:cs typeface="Palatino Linotype"/>
              </a:rPr>
              <a:t>Zwolnienia w konstrukcji podatku akcyzowego mają postać ustawowych  </a:t>
            </a:r>
            <a:r>
              <a:rPr lang="pl-PL" sz="1800" b="1" dirty="0">
                <a:solidFill>
                  <a:srgbClr val="000000"/>
                </a:solidFill>
                <a:latin typeface="Palatino Linotype"/>
                <a:cs typeface="Palatino Linotype"/>
              </a:rPr>
              <a:t>zwolnień  przedmiotowych</a:t>
            </a:r>
            <a:r>
              <a:rPr lang="pl-PL" sz="1800" dirty="0">
                <a:solidFill>
                  <a:srgbClr val="000000"/>
                </a:solidFill>
                <a:latin typeface="Palatino Linotype"/>
                <a:cs typeface="Palatino Linotype"/>
              </a:rPr>
              <a:t>. </a:t>
            </a:r>
            <a:r>
              <a:rPr lang="pl-PL" sz="1800" dirty="0" smtClean="0">
                <a:solidFill>
                  <a:srgbClr val="000000"/>
                </a:solidFill>
                <a:latin typeface="Palatino Linotype"/>
                <a:cs typeface="Palatino Linotype"/>
              </a:rPr>
              <a:t>Jest ich bardzo dużo i mają kazuistyczny charakter. Wśród </a:t>
            </a:r>
            <a:r>
              <a:rPr lang="pl-PL" sz="1800" dirty="0">
                <a:solidFill>
                  <a:srgbClr val="000000"/>
                </a:solidFill>
                <a:latin typeface="Palatino Linotype"/>
                <a:cs typeface="Palatino Linotype"/>
              </a:rPr>
              <a:t>nich można wymienić m.in.:</a:t>
            </a:r>
          </a:p>
          <a:p>
            <a:pPr algn="ctr" eaLnBrk="1" hangingPunct="1">
              <a:defRPr/>
            </a:pPr>
            <a:endParaRPr lang="pl-PL" sz="1800" dirty="0">
              <a:solidFill>
                <a:srgbClr val="000000"/>
              </a:solidFill>
              <a:latin typeface="Palatino Linotype"/>
              <a:cs typeface="Palatino Linotype"/>
            </a:endParaRPr>
          </a:p>
        </p:txBody>
      </p:sp>
    </p:spTree>
    <p:extLst>
      <p:ext uri="{BB962C8B-B14F-4D97-AF65-F5344CB8AC3E}">
        <p14:creationId xmlns:p14="http://schemas.microsoft.com/office/powerpoint/2010/main" val="252601649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Akcyza</a:t>
            </a:r>
            <a:r>
              <a:rPr lang="en-US" dirty="0">
                <a:latin typeface="Palatino Linotype"/>
                <a:cs typeface="Palatino Linotype"/>
              </a:rPr>
              <a:t>- </a:t>
            </a:r>
            <a:r>
              <a:rPr lang="en-US" dirty="0" err="1">
                <a:latin typeface="Palatino Linotype"/>
                <a:cs typeface="Palatino Linotype"/>
              </a:rPr>
              <a:t>zwolnienia</a:t>
            </a:r>
            <a:endParaRPr lang="en-US" dirty="0">
              <a:latin typeface="Palatino Linotype"/>
              <a:cs typeface="Palatino Linotype"/>
            </a:endParaRPr>
          </a:p>
        </p:txBody>
      </p:sp>
      <p:sp>
        <p:nvSpPr>
          <p:cNvPr id="3" name="Content Placeholder 2"/>
          <p:cNvSpPr>
            <a:spLocks noGrp="1"/>
          </p:cNvSpPr>
          <p:nvPr>
            <p:ph idx="1"/>
          </p:nvPr>
        </p:nvSpPr>
        <p:spPr>
          <a:xfrm>
            <a:off x="611560" y="2682866"/>
            <a:ext cx="7556313" cy="4144963"/>
          </a:xfrm>
        </p:spPr>
        <p:txBody>
          <a:bodyPr/>
          <a:lstStyle/>
          <a:p>
            <a:r>
              <a:rPr lang="pl-PL" dirty="0">
                <a:solidFill>
                  <a:schemeClr val="tx1"/>
                </a:solidFill>
                <a:latin typeface="Palatino Linotype"/>
                <a:cs typeface="Palatino Linotype"/>
              </a:rPr>
              <a:t>Placówki dyplomatyczne i konsularne</a:t>
            </a:r>
          </a:p>
          <a:p>
            <a:endParaRPr lang="pl-PL" dirty="0">
              <a:solidFill>
                <a:schemeClr val="tx1"/>
              </a:solidFill>
              <a:latin typeface="Palatino Linotype"/>
              <a:cs typeface="Palatino Linotype"/>
            </a:endParaRPr>
          </a:p>
          <a:p>
            <a:r>
              <a:rPr lang="pl-PL" dirty="0">
                <a:solidFill>
                  <a:schemeClr val="tx1"/>
                </a:solidFill>
                <a:latin typeface="Palatino Linotype"/>
                <a:cs typeface="Palatino Linotype"/>
              </a:rPr>
              <a:t>Instytucje UE</a:t>
            </a:r>
          </a:p>
          <a:p>
            <a:endParaRPr lang="pl-PL" dirty="0">
              <a:solidFill>
                <a:schemeClr val="tx1"/>
              </a:solidFill>
              <a:latin typeface="Palatino Linotype"/>
              <a:cs typeface="Palatino Linotype"/>
            </a:endParaRPr>
          </a:p>
          <a:p>
            <a:r>
              <a:rPr lang="pl-PL" dirty="0">
                <a:solidFill>
                  <a:schemeClr val="tx1"/>
                </a:solidFill>
                <a:latin typeface="Palatino Linotype"/>
                <a:cs typeface="Palatino Linotype"/>
              </a:rPr>
              <a:t>Instytucje NATO oraz innych organizacji międzynarodowych</a:t>
            </a: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118</a:t>
            </a:fld>
            <a:endParaRPr lang="pl-PL">
              <a:latin typeface="Palatino Linotype"/>
              <a:cs typeface="Palatino Linotype"/>
            </a:endParaRPr>
          </a:p>
        </p:txBody>
      </p:sp>
      <p:sp>
        <p:nvSpPr>
          <p:cNvPr id="6" name="Prostokąt z rogami zaokrąglonymi po przekątnej 4"/>
          <p:cNvSpPr>
            <a:spLocks/>
          </p:cNvSpPr>
          <p:nvPr/>
        </p:nvSpPr>
        <p:spPr bwMode="auto">
          <a:xfrm>
            <a:off x="323528" y="1412776"/>
            <a:ext cx="7524328" cy="936104"/>
          </a:xfrm>
          <a:custGeom>
            <a:avLst/>
            <a:gdLst>
              <a:gd name="T0" fmla="*/ 239982 w 8135938"/>
              <a:gd name="T1" fmla="*/ 0 h 1439863"/>
              <a:gd name="T2" fmla="*/ 7416007 w 8135938"/>
              <a:gd name="T3" fmla="*/ 0 h 1439863"/>
              <a:gd name="T4" fmla="*/ 8135939 w 8135938"/>
              <a:gd name="T5" fmla="*/ 719932 h 1439863"/>
              <a:gd name="T6" fmla="*/ 8135938 w 8135938"/>
              <a:gd name="T7" fmla="*/ 1199881 h 1439863"/>
              <a:gd name="T8" fmla="*/ 7895956 w 8135938"/>
              <a:gd name="T9" fmla="*/ 1439863 h 1439863"/>
              <a:gd name="T10" fmla="*/ 719932 w 8135938"/>
              <a:gd name="T11" fmla="*/ 1439863 h 1439863"/>
              <a:gd name="T12" fmla="*/ 0 w 8135938"/>
              <a:gd name="T13" fmla="*/ 719931 h 1439863"/>
              <a:gd name="T14" fmla="*/ 0 w 8135938"/>
              <a:gd name="T15" fmla="*/ 239982 h 1439863"/>
              <a:gd name="T16" fmla="*/ 239982 w 8135938"/>
              <a:gd name="T17" fmla="*/ 0 h 14398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35938"/>
              <a:gd name="T28" fmla="*/ 0 h 1439863"/>
              <a:gd name="T29" fmla="*/ 8135938 w 8135938"/>
              <a:gd name="T30" fmla="*/ 1439863 h 14398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35938" h="1439863">
                <a:moveTo>
                  <a:pt x="239982" y="0"/>
                </a:moveTo>
                <a:lnTo>
                  <a:pt x="7416007" y="0"/>
                </a:lnTo>
                <a:cubicBezTo>
                  <a:pt x="7813614" y="0"/>
                  <a:pt x="8135939" y="322325"/>
                  <a:pt x="8135939" y="719932"/>
                </a:cubicBezTo>
                <a:cubicBezTo>
                  <a:pt x="8135939" y="879915"/>
                  <a:pt x="8135938" y="1039898"/>
                  <a:pt x="8135938" y="1199881"/>
                </a:cubicBezTo>
                <a:cubicBezTo>
                  <a:pt x="8135938" y="1332419"/>
                  <a:pt x="8028494" y="1439863"/>
                  <a:pt x="7895956" y="1439863"/>
                </a:cubicBezTo>
                <a:lnTo>
                  <a:pt x="719932" y="1439863"/>
                </a:lnTo>
                <a:cubicBezTo>
                  <a:pt x="322325" y="1439863"/>
                  <a:pt x="0" y="1117538"/>
                  <a:pt x="0" y="719931"/>
                </a:cubicBezTo>
                <a:lnTo>
                  <a:pt x="0" y="239982"/>
                </a:lnTo>
                <a:cubicBezTo>
                  <a:pt x="0" y="107444"/>
                  <a:pt x="107444" y="0"/>
                  <a:pt x="239982" y="0"/>
                </a:cubicBezTo>
                <a:close/>
              </a:path>
            </a:pathLst>
          </a:custGeom>
          <a:ln>
            <a:headEnd/>
            <a:tailEnd/>
          </a:ln>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endParaRPr lang="pl-PL" sz="2200" dirty="0">
              <a:solidFill>
                <a:srgbClr val="000000"/>
              </a:solidFill>
              <a:latin typeface="Palatino Linotype"/>
              <a:cs typeface="Palatino Linotype"/>
            </a:endParaRPr>
          </a:p>
          <a:p>
            <a:pPr algn="ctr" eaLnBrk="1" hangingPunct="1">
              <a:defRPr/>
            </a:pPr>
            <a:endParaRPr lang="pl-PL" sz="1800" dirty="0">
              <a:solidFill>
                <a:srgbClr val="000000"/>
              </a:solidFill>
              <a:latin typeface="Palatino Linotype"/>
              <a:cs typeface="Palatino Linotype"/>
            </a:endParaRPr>
          </a:p>
        </p:txBody>
      </p:sp>
      <p:sp>
        <p:nvSpPr>
          <p:cNvPr id="9" name="pole tekstowe 7"/>
          <p:cNvSpPr txBox="1">
            <a:spLocks noChangeArrowheads="1"/>
          </p:cNvSpPr>
          <p:nvPr/>
        </p:nvSpPr>
        <p:spPr bwMode="auto">
          <a:xfrm>
            <a:off x="611560" y="1700808"/>
            <a:ext cx="698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800" b="1" dirty="0">
                <a:latin typeface="Palatino Linotype"/>
                <a:cs typeface="Palatino Linotype"/>
              </a:rPr>
              <a:t>Zwolnienia podmiotowe np. :</a:t>
            </a:r>
          </a:p>
        </p:txBody>
      </p:sp>
    </p:spTree>
    <p:extLst>
      <p:ext uri="{BB962C8B-B14F-4D97-AF65-F5344CB8AC3E}">
        <p14:creationId xmlns:p14="http://schemas.microsoft.com/office/powerpoint/2010/main" val="111044559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Zwrot podatku akcyzowego</a:t>
            </a:r>
            <a:endParaRPr lang="pl-PL" dirty="0"/>
          </a:p>
        </p:txBody>
      </p:sp>
      <p:sp>
        <p:nvSpPr>
          <p:cNvPr id="3" name="Symbol zastępczy zawartości 2"/>
          <p:cNvSpPr>
            <a:spLocks noGrp="1"/>
          </p:cNvSpPr>
          <p:nvPr>
            <p:ph idx="1"/>
          </p:nvPr>
        </p:nvSpPr>
        <p:spPr/>
        <p:txBody>
          <a:bodyPr/>
          <a:lstStyle/>
          <a:p>
            <a:r>
              <a:rPr lang="pl-PL" dirty="0"/>
              <a:t>Prawo do zwrotu akcyzy przysługuje w sytuacji gdy akcyza została zapłacona w kraju od wyrobów akcyzowych, które następnie zostały przemieszczone z terytorium kraju na terytorium państwa członkowskiego (dostawa wewnątrzwspólnotowa) albo wywiezione z terytorium kraju poza terytorium Unii Europejskiej (eksport).</a:t>
            </a:r>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119</a:t>
            </a:fld>
            <a:endParaRPr lang="pl-PL"/>
          </a:p>
        </p:txBody>
      </p:sp>
    </p:spTree>
    <p:extLst>
      <p:ext uri="{BB962C8B-B14F-4D97-AF65-F5344CB8AC3E}">
        <p14:creationId xmlns:p14="http://schemas.microsoft.com/office/powerpoint/2010/main" val="3114468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ea typeface="헤드라인A"/>
                <a:cs typeface="Palatino Linotype"/>
              </a:rPr>
              <a:t>Podatki obciążające obrót</a:t>
            </a:r>
            <a:endParaRPr lang="en-US" dirty="0">
              <a:latin typeface="Palatino Linotype"/>
              <a:ea typeface="헤드라인A"/>
              <a:cs typeface="Palatino Linotype"/>
            </a:endParaRPr>
          </a:p>
        </p:txBody>
      </p:sp>
      <p:sp>
        <p:nvSpPr>
          <p:cNvPr id="3" name="Content Placeholder 2"/>
          <p:cNvSpPr>
            <a:spLocks noGrp="1"/>
          </p:cNvSpPr>
          <p:nvPr>
            <p:ph idx="1"/>
          </p:nvPr>
        </p:nvSpPr>
        <p:spPr>
          <a:xfrm>
            <a:off x="0" y="1600200"/>
            <a:ext cx="9048667" cy="5239954"/>
          </a:xfrm>
        </p:spPr>
        <p:txBody>
          <a:bodyPr>
            <a:normAutofit/>
          </a:bodyPr>
          <a:lstStyle/>
          <a:p>
            <a:pPr marL="0" indent="0" fontAlgn="auto">
              <a:spcAft>
                <a:spcPts val="0"/>
              </a:spcAft>
              <a:buFont typeface="Wingdings 2" charset="0"/>
              <a:buNone/>
              <a:defRPr/>
            </a:pPr>
            <a:r>
              <a:rPr lang="pl-PL" dirty="0">
                <a:latin typeface="Palatino Linotype"/>
                <a:ea typeface="헤드라인A"/>
                <a:cs typeface="Palatino Linotype"/>
              </a:rPr>
              <a:t>1. Podatek od towarów i usług</a:t>
            </a:r>
          </a:p>
          <a:p>
            <a:pPr marL="0" indent="0" fontAlgn="auto">
              <a:spcAft>
                <a:spcPts val="0"/>
              </a:spcAft>
              <a:buFont typeface="Wingdings 2" charset="0"/>
              <a:buNone/>
              <a:defRPr/>
            </a:pPr>
            <a:r>
              <a:rPr lang="pl-PL" dirty="0">
                <a:latin typeface="Palatino Linotype"/>
                <a:ea typeface="헤드라인A"/>
                <a:cs typeface="Palatino Linotype"/>
              </a:rPr>
              <a:t>2. Podatek akcyzowy</a:t>
            </a:r>
          </a:p>
          <a:p>
            <a:pPr marL="0" indent="0" fontAlgn="auto">
              <a:spcAft>
                <a:spcPts val="0"/>
              </a:spcAft>
              <a:buFont typeface="Wingdings 2" charset="0"/>
              <a:buNone/>
              <a:defRPr/>
            </a:pPr>
            <a:r>
              <a:rPr lang="pl-PL" dirty="0">
                <a:latin typeface="Palatino Linotype"/>
                <a:ea typeface="헤드라인A"/>
                <a:cs typeface="Palatino Linotype"/>
              </a:rPr>
              <a:t>3. Podatek od gier</a:t>
            </a:r>
          </a:p>
          <a:p>
            <a:pPr marL="0" indent="0" fontAlgn="auto">
              <a:spcAft>
                <a:spcPts val="0"/>
              </a:spcAft>
              <a:buFont typeface="Wingdings 2" charset="0"/>
              <a:buNone/>
              <a:defRPr/>
            </a:pPr>
            <a:r>
              <a:rPr lang="pl-PL" dirty="0">
                <a:latin typeface="Palatino Linotype"/>
                <a:ea typeface="헤드라인A"/>
                <a:cs typeface="Palatino Linotype"/>
              </a:rPr>
              <a:t>4. Podatek od wydobycia niektórych kopalin</a:t>
            </a:r>
          </a:p>
          <a:p>
            <a:pPr marL="0" indent="0" fontAlgn="auto">
              <a:spcAft>
                <a:spcPts val="0"/>
              </a:spcAft>
              <a:buFont typeface="Wingdings 2" charset="0"/>
              <a:buNone/>
              <a:defRPr/>
            </a:pPr>
            <a:r>
              <a:rPr lang="pl-PL" dirty="0">
                <a:latin typeface="Palatino Linotype"/>
                <a:ea typeface="헤드라인A"/>
                <a:cs typeface="Palatino Linotype"/>
              </a:rPr>
              <a:t>5. Podatek bankowy - ustawa</a:t>
            </a:r>
            <a:r>
              <a:rPr lang="pl-PL" b="1" dirty="0">
                <a:latin typeface="Palatino Linotype"/>
                <a:ea typeface="헤드라인A"/>
                <a:cs typeface="Palatino Linotype"/>
              </a:rPr>
              <a:t> </a:t>
            </a:r>
            <a:r>
              <a:rPr lang="pl-PL" dirty="0">
                <a:latin typeface="Palatino Linotype"/>
                <a:ea typeface="헤드라인A"/>
                <a:cs typeface="Palatino Linotype"/>
              </a:rPr>
              <a:t>z dnia 15 stycznia 2016 r. o podatku od niektórych instytucji finansowych (</a:t>
            </a:r>
            <a:r>
              <a:rPr lang="pl-PL" dirty="0" err="1">
                <a:latin typeface="Palatino Linotype"/>
                <a:ea typeface="헤드라인A"/>
                <a:cs typeface="Palatino Linotype"/>
              </a:rPr>
              <a:t>Dz.U</a:t>
            </a:r>
            <a:r>
              <a:rPr lang="pl-PL" dirty="0">
                <a:latin typeface="Palatino Linotype"/>
                <a:ea typeface="헤드라인A"/>
                <a:cs typeface="Palatino Linotype"/>
              </a:rPr>
              <a:t>. poz. 68)</a:t>
            </a:r>
          </a:p>
          <a:p>
            <a:pPr marL="0" indent="0" fontAlgn="auto">
              <a:spcAft>
                <a:spcPts val="0"/>
              </a:spcAft>
              <a:buFont typeface="Wingdings 2" charset="0"/>
              <a:buNone/>
              <a:defRPr/>
            </a:pPr>
            <a:r>
              <a:rPr lang="pl-PL" dirty="0">
                <a:latin typeface="Palatino Linotype"/>
                <a:ea typeface="헤드라인A"/>
                <a:cs typeface="Palatino Linotype"/>
              </a:rPr>
              <a:t>6.Podatek od sprzedaży detalicznej - ustawa z dnia 6 lipca 2016 r. o (Dz. U. poz. 1155</a:t>
            </a:r>
            <a:r>
              <a:rPr lang="pl-PL" dirty="0" smtClean="0">
                <a:latin typeface="Palatino Linotype"/>
                <a:ea typeface="헤드라인A"/>
                <a:cs typeface="Palatino Linotype"/>
              </a:rPr>
              <a:t>) </a:t>
            </a:r>
            <a:endParaRPr lang="pl-PL" dirty="0">
              <a:latin typeface="Palatino Linotype"/>
              <a:ea typeface="헤드라인A"/>
              <a:cs typeface="Palatino Linotype"/>
            </a:endParaRPr>
          </a:p>
          <a:p>
            <a:endParaRPr lang="en-US" dirty="0">
              <a:latin typeface="Palatino Linotype"/>
              <a:ea typeface="헤드라인A"/>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ea typeface="헤드라인A"/>
                <a:cs typeface="Palatino Linotype"/>
              </a:rPr>
              <a:t>Copyright by Katedra Prawa Podatkowego W.P. </a:t>
            </a:r>
            <a:r>
              <a:rPr lang="pl-PL" dirty="0" err="1">
                <a:latin typeface="Palatino Linotype"/>
                <a:ea typeface="헤드라인A"/>
                <a:cs typeface="Palatino Linotype"/>
              </a:rPr>
              <a:t>UwB</a:t>
            </a:r>
            <a:r>
              <a:rPr lang="pl-PL" dirty="0">
                <a:latin typeface="Palatino Linotype"/>
                <a:ea typeface="헤드라인A"/>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ea typeface="헤드라인A"/>
                <a:cs typeface="Palatino Linotype"/>
              </a:rPr>
              <a:pPr>
                <a:defRPr/>
              </a:pPr>
              <a:t>12</a:t>
            </a:fld>
            <a:endParaRPr lang="pl-PL">
              <a:latin typeface="Palatino Linotype"/>
              <a:ea typeface="헤드라인A"/>
              <a:cs typeface="Palatino Linotype"/>
            </a:endParaRPr>
          </a:p>
        </p:txBody>
      </p:sp>
    </p:spTree>
    <p:extLst>
      <p:ext uri="{BB962C8B-B14F-4D97-AF65-F5344CB8AC3E}">
        <p14:creationId xmlns:p14="http://schemas.microsoft.com/office/powerpoint/2010/main" val="275847488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Akcyza</a:t>
            </a:r>
            <a:r>
              <a:rPr lang="en-US" dirty="0">
                <a:latin typeface="Palatino Linotype"/>
                <a:cs typeface="Palatino Linotype"/>
              </a:rPr>
              <a:t>- </a:t>
            </a:r>
            <a:r>
              <a:rPr lang="en-US" dirty="0" err="1">
                <a:latin typeface="Palatino Linotype"/>
                <a:cs typeface="Palatino Linotype"/>
              </a:rPr>
              <a:t>organy</a:t>
            </a:r>
            <a:r>
              <a:rPr lang="en-US" dirty="0">
                <a:latin typeface="Palatino Linotype"/>
                <a:cs typeface="Palatino Linotype"/>
              </a:rPr>
              <a:t> </a:t>
            </a:r>
            <a:r>
              <a:rPr lang="en-US" dirty="0" err="1">
                <a:latin typeface="Palatino Linotype"/>
                <a:cs typeface="Palatino Linotype"/>
              </a:rPr>
              <a:t>podatkowe</a:t>
            </a:r>
            <a:endParaRPr lang="en-US" dirty="0">
              <a:latin typeface="Palatino Linotype"/>
              <a:cs typeface="Palatino Linotype"/>
            </a:endParaRPr>
          </a:p>
        </p:txBody>
      </p:sp>
      <p:sp>
        <p:nvSpPr>
          <p:cNvPr id="3" name="Content Placeholder 2"/>
          <p:cNvSpPr>
            <a:spLocks noGrp="1"/>
          </p:cNvSpPr>
          <p:nvPr>
            <p:ph idx="1"/>
          </p:nvPr>
        </p:nvSpPr>
        <p:spPr/>
        <p:txBody>
          <a:bodyPr/>
          <a:lstStyle/>
          <a:p>
            <a:endParaRPr lang="pl-PL" b="1" dirty="0">
              <a:solidFill>
                <a:schemeClr val="tx1"/>
              </a:solidFill>
              <a:latin typeface="Palatino Linotype"/>
              <a:cs typeface="Palatino Linotype"/>
            </a:endParaRPr>
          </a:p>
          <a:p>
            <a:pPr marL="0" indent="0">
              <a:buNone/>
            </a:pPr>
            <a:endParaRPr lang="pl-PL" b="1" dirty="0">
              <a:solidFill>
                <a:schemeClr val="tx1"/>
              </a:solidFill>
              <a:latin typeface="Palatino Linotype"/>
              <a:cs typeface="Palatino Linotype"/>
            </a:endParaRPr>
          </a:p>
          <a:p>
            <a:pPr algn="just"/>
            <a:r>
              <a:rPr lang="pl-PL" sz="2400" b="1" dirty="0">
                <a:solidFill>
                  <a:schemeClr val="tx1"/>
                </a:solidFill>
                <a:latin typeface="Palatino Linotype"/>
                <a:cs typeface="Palatino Linotype"/>
              </a:rPr>
              <a:t>Art. 14.</a:t>
            </a:r>
            <a:r>
              <a:rPr lang="pl-PL" sz="2400" dirty="0">
                <a:solidFill>
                  <a:schemeClr val="tx1"/>
                </a:solidFill>
                <a:latin typeface="Palatino Linotype"/>
                <a:cs typeface="Palatino Linotype"/>
              </a:rPr>
              <a:t> 1. Organami podatkowymi właściwymi w zakresie akcyzy był naczelnik urzędu celnego i dyrektor izby celnej. </a:t>
            </a:r>
            <a:r>
              <a:rPr lang="pl-PL" sz="2400" b="1" dirty="0">
                <a:solidFill>
                  <a:schemeClr val="tx1"/>
                </a:solidFill>
                <a:latin typeface="Palatino Linotype"/>
                <a:cs typeface="Palatino Linotype"/>
              </a:rPr>
              <a:t>Od 1 marca 2017 r. organem podatkowym jest naczelnik urzędu skarbowego i dyrektor izby administracji skarbowej</a:t>
            </a:r>
            <a:r>
              <a:rPr lang="pl-PL" sz="2400" b="1" dirty="0" smtClean="0">
                <a:solidFill>
                  <a:schemeClr val="tx1"/>
                </a:solidFill>
                <a:latin typeface="Palatino Linotype"/>
                <a:cs typeface="Palatino Linotype"/>
              </a:rPr>
              <a:t>. W przypadku importu i eksportu organem właściwym jest naczelnik urzędu celno-skarbowego.</a:t>
            </a:r>
            <a:endParaRPr lang="pl-PL" sz="2400" b="1" dirty="0">
              <a:solidFill>
                <a:schemeClr val="tx1"/>
              </a:solidFill>
              <a:latin typeface="Palatino Linotype"/>
              <a:cs typeface="Palatino Linotype"/>
            </a:endParaRPr>
          </a:p>
          <a:p>
            <a:pPr>
              <a:buFont typeface="Wingdings 2" charset="0"/>
              <a:buNone/>
            </a:pPr>
            <a:endParaRPr lang="pl-PL" dirty="0">
              <a:solidFill>
                <a:schemeClr val="tx1"/>
              </a:solidFill>
              <a:latin typeface="Palatino Linotype"/>
              <a:cs typeface="Palatino Linotype"/>
            </a:endParaRP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120</a:t>
            </a:fld>
            <a:endParaRPr lang="pl-PL">
              <a:latin typeface="Palatino Linotype"/>
              <a:cs typeface="Palatino Linotype"/>
            </a:endParaRPr>
          </a:p>
        </p:txBody>
      </p:sp>
    </p:spTree>
    <p:extLst>
      <p:ext uri="{BB962C8B-B14F-4D97-AF65-F5344CB8AC3E}">
        <p14:creationId xmlns:p14="http://schemas.microsoft.com/office/powerpoint/2010/main" val="189524708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Akcyza</a:t>
            </a:r>
            <a:r>
              <a:rPr lang="en-US" dirty="0">
                <a:latin typeface="Palatino Linotype"/>
                <a:cs typeface="Palatino Linotype"/>
              </a:rPr>
              <a:t> - </a:t>
            </a:r>
            <a:r>
              <a:rPr lang="en-US" dirty="0" err="1">
                <a:latin typeface="Palatino Linotype"/>
                <a:cs typeface="Palatino Linotype"/>
              </a:rPr>
              <a:t>tryb</a:t>
            </a:r>
            <a:r>
              <a:rPr lang="en-US" dirty="0">
                <a:latin typeface="Palatino Linotype"/>
                <a:cs typeface="Palatino Linotype"/>
              </a:rPr>
              <a:t> i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płatnośći</a:t>
            </a:r>
            <a:endParaRPr lang="en-US" dirty="0">
              <a:latin typeface="Palatino Linotype"/>
              <a:cs typeface="Palatino Linotype"/>
            </a:endParaRPr>
          </a:p>
        </p:txBody>
      </p:sp>
      <p:sp>
        <p:nvSpPr>
          <p:cNvPr id="3" name="Content Placeholder 2"/>
          <p:cNvSpPr>
            <a:spLocks noGrp="1"/>
          </p:cNvSpPr>
          <p:nvPr>
            <p:ph idx="1"/>
          </p:nvPr>
        </p:nvSpPr>
        <p:spPr>
          <a:xfrm>
            <a:off x="498474" y="1268760"/>
            <a:ext cx="7556313" cy="4857403"/>
          </a:xfrm>
        </p:spPr>
        <p:txBody>
          <a:bodyPr>
            <a:normAutofit fontScale="85000" lnSpcReduction="10000"/>
          </a:bodyPr>
          <a:lstStyle/>
          <a:p>
            <a:pPr marL="0" indent="0">
              <a:buNone/>
            </a:pPr>
            <a:r>
              <a:rPr lang="pl-PL" dirty="0">
                <a:solidFill>
                  <a:schemeClr val="tx1"/>
                </a:solidFill>
                <a:latin typeface="Palatino Linotype"/>
                <a:cs typeface="Palatino Linotype"/>
              </a:rPr>
              <a:t>Podmioty podlegające podatkowi akcyzowemu zobowiązane są do dokonania </a:t>
            </a:r>
            <a:r>
              <a:rPr lang="pl-PL" b="1" dirty="0">
                <a:solidFill>
                  <a:schemeClr val="tx1"/>
                </a:solidFill>
                <a:latin typeface="Palatino Linotype"/>
                <a:cs typeface="Palatino Linotype"/>
              </a:rPr>
              <a:t>zgłoszenia rejestracyjnego</a:t>
            </a:r>
            <a:r>
              <a:rPr lang="pl-PL" dirty="0">
                <a:solidFill>
                  <a:schemeClr val="tx1"/>
                </a:solidFill>
                <a:latin typeface="Palatino Linotype"/>
                <a:cs typeface="Palatino Linotype"/>
              </a:rPr>
              <a:t> przed dokonaniem pierwszej czynności podlegającej opodatkowaniu. </a:t>
            </a:r>
            <a:r>
              <a:rPr lang="pl-PL" dirty="0" smtClean="0">
                <a:solidFill>
                  <a:schemeClr val="tx1"/>
                </a:solidFill>
                <a:latin typeface="Palatino Linotype"/>
                <a:cs typeface="Palatino Linotype"/>
              </a:rPr>
              <a:t>Do 30 czerwca 2021 r. wszyscy podatnicy mieli o</a:t>
            </a:r>
            <a:r>
              <a:rPr lang="pl-PL" b="1" dirty="0" smtClean="0"/>
              <a:t>bowiązek </a:t>
            </a:r>
            <a:r>
              <a:rPr lang="pl-PL" b="1" dirty="0"/>
              <a:t>zgłoszenia </a:t>
            </a:r>
            <a:r>
              <a:rPr lang="pl-PL" b="1" dirty="0" smtClean="0"/>
              <a:t> się do </a:t>
            </a:r>
            <a:r>
              <a:rPr lang="pl-PL" b="1" dirty="0"/>
              <a:t>Centralnego Rejestru Podmiotów Akcyzowych (CRPA</a:t>
            </a:r>
            <a:r>
              <a:rPr lang="pl-PL" b="1" dirty="0" smtClean="0"/>
              <a:t>). </a:t>
            </a:r>
            <a:r>
              <a:rPr lang="pl-PL" dirty="0"/>
              <a:t>Od 1 lipca 2021 r. podmioty, które nie zostały zarejestrowane w CRPA, nie </a:t>
            </a:r>
            <a:r>
              <a:rPr lang="pl-PL" dirty="0" smtClean="0"/>
              <a:t>mogą </a:t>
            </a:r>
            <a:r>
              <a:rPr lang="pl-PL" dirty="0"/>
              <a:t>prowadzić działalności gospodarczej w zakresie wyrobów akcyzowych. </a:t>
            </a:r>
            <a:endParaRPr lang="pl-PL" b="1" dirty="0"/>
          </a:p>
          <a:p>
            <a:pPr marL="0" indent="0" algn="ctr">
              <a:buNone/>
            </a:pPr>
            <a:r>
              <a:rPr lang="pl-PL" dirty="0" smtClean="0">
                <a:solidFill>
                  <a:schemeClr val="tx1"/>
                </a:solidFill>
                <a:latin typeface="Palatino Linotype"/>
                <a:cs typeface="Palatino Linotype"/>
              </a:rPr>
              <a:t>Podatnicy </a:t>
            </a:r>
            <a:r>
              <a:rPr lang="pl-PL" dirty="0">
                <a:solidFill>
                  <a:schemeClr val="tx1"/>
                </a:solidFill>
                <a:latin typeface="Palatino Linotype"/>
                <a:cs typeface="Palatino Linotype"/>
              </a:rPr>
              <a:t>składają </a:t>
            </a:r>
            <a:r>
              <a:rPr lang="pl-PL" b="1" dirty="0">
                <a:solidFill>
                  <a:schemeClr val="tx1"/>
                </a:solidFill>
                <a:latin typeface="Palatino Linotype"/>
                <a:cs typeface="Palatino Linotype"/>
              </a:rPr>
              <a:t>deklaracje</a:t>
            </a:r>
            <a:r>
              <a:rPr lang="pl-PL" dirty="0">
                <a:solidFill>
                  <a:schemeClr val="tx1"/>
                </a:solidFill>
                <a:latin typeface="Palatino Linotype"/>
                <a:cs typeface="Palatino Linotype"/>
              </a:rPr>
              <a:t> w urzędzie skarbowym i uiszczają podatek akcyzowy co do zasady za okresy miesięczne w terminie do 25 dnia miesiąca następującego po miesiącu, w którym powstał obowiązek zapłaty podatku, na rachunek właściwego urzędu.</a:t>
            </a:r>
          </a:p>
          <a:p>
            <a:pPr algn="just"/>
            <a:r>
              <a:rPr lang="pl-PL" dirty="0">
                <a:solidFill>
                  <a:schemeClr val="tx1"/>
                </a:solidFill>
                <a:latin typeface="Palatino Linotype"/>
                <a:cs typeface="Palatino Linotype"/>
              </a:rPr>
              <a:t> Zarejestrowani handlowcy, podmioty prowadzące składy podatkowe oraz właściciele wyrobów akcyzowych (inni niż prowadzący składy podatkowe) wyprowadzający towary ze składów poza procedurą zawieszenia poboru akcyzy uiszczają podatek akcyzowy wstępnie za okresy dzienne, a ostatecznie – do 25 dnia miesiąca następnego, z uwzględnieniem wstępnych wpłat dziennych.</a:t>
            </a: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121</a:t>
            </a:fld>
            <a:endParaRPr lang="pl-PL">
              <a:latin typeface="Palatino Linotype"/>
              <a:cs typeface="Palatino Linotype"/>
            </a:endParaRPr>
          </a:p>
        </p:txBody>
      </p:sp>
    </p:spTree>
    <p:extLst>
      <p:ext uri="{BB962C8B-B14F-4D97-AF65-F5344CB8AC3E}">
        <p14:creationId xmlns:p14="http://schemas.microsoft.com/office/powerpoint/2010/main" val="353381951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err="1">
                <a:latin typeface="Palatino Linotype"/>
                <a:cs typeface="Palatino Linotype"/>
              </a:rPr>
              <a:t>Akcyza</a:t>
            </a:r>
            <a:r>
              <a:rPr lang="en-US" dirty="0">
                <a:latin typeface="Palatino Linotype"/>
                <a:cs typeface="Palatino Linotype"/>
              </a:rPr>
              <a:t> - </a:t>
            </a:r>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smtClean="0">
                <a:latin typeface="Palatino Linotype"/>
                <a:cs typeface="Palatino Linotype"/>
              </a:rPr>
              <a:t>płatnoś</a:t>
            </a:r>
            <a:r>
              <a:rPr lang="pl-PL" dirty="0" smtClean="0">
                <a:latin typeface="Palatino Linotype"/>
                <a:cs typeface="Palatino Linotype"/>
              </a:rPr>
              <a:t>c</a:t>
            </a:r>
            <a:r>
              <a:rPr lang="en-US" dirty="0" err="1" smtClean="0">
                <a:latin typeface="Palatino Linotype"/>
                <a:cs typeface="Palatino Linotype"/>
              </a:rPr>
              <a:t>i</a:t>
            </a:r>
            <a:endParaRPr lang="en-US" dirty="0">
              <a:latin typeface="Palatino Linotype"/>
              <a:cs typeface="Palatino Linotype"/>
            </a:endParaRPr>
          </a:p>
        </p:txBody>
      </p:sp>
      <p:sp>
        <p:nvSpPr>
          <p:cNvPr id="3" name="Content Placeholder 2"/>
          <p:cNvSpPr>
            <a:spLocks noGrp="1"/>
          </p:cNvSpPr>
          <p:nvPr>
            <p:ph idx="1"/>
          </p:nvPr>
        </p:nvSpPr>
        <p:spPr/>
        <p:txBody>
          <a:bodyPr>
            <a:normAutofit fontScale="85000" lnSpcReduction="10000"/>
          </a:bodyPr>
          <a:lstStyle/>
          <a:p>
            <a:pPr algn="just"/>
            <a:r>
              <a:rPr lang="pl-PL" dirty="0">
                <a:solidFill>
                  <a:schemeClr val="tx1"/>
                </a:solidFill>
                <a:latin typeface="Palatino Linotype"/>
                <a:cs typeface="Palatino Linotype"/>
              </a:rPr>
              <a:t>Importerzy wyrobów akcyzowych deklarują podatek akcyzowy w zgłoszeniu celnym. Jeżeli naczelnik urzędu  stwierdzi nieprawidłowości w obliczeniu akcyzy przez podatnika w zgłoszeniu, wydaje decyzję określającą prawidłową jej wysokość.</a:t>
            </a:r>
          </a:p>
          <a:p>
            <a:pPr algn="just"/>
            <a:r>
              <a:rPr lang="pl-PL" dirty="0">
                <a:solidFill>
                  <a:schemeClr val="tx1"/>
                </a:solidFill>
                <a:latin typeface="Palatino Linotype"/>
                <a:cs typeface="Palatino Linotype"/>
              </a:rPr>
              <a:t> W przypadku określenia kwoty akcyzy w decyzji naczelnika urzędu podatnik jest obowiązany w terminie 10 dni, licząc od dnia doręczenia tej decyzji, zapłacić różnicę między akcyzą wynikającą z tej decyzji a akcyzą pobraną przez ten organ wraz z należnymi odsetkami za zwłokę</a:t>
            </a:r>
            <a:r>
              <a:rPr lang="pl-PL" dirty="0" smtClean="0">
                <a:solidFill>
                  <a:schemeClr val="tx1"/>
                </a:solidFill>
                <a:latin typeface="Palatino Linotype"/>
                <a:cs typeface="Palatino Linotype"/>
              </a:rPr>
              <a:t>.</a:t>
            </a:r>
          </a:p>
          <a:p>
            <a:pPr algn="just"/>
            <a:r>
              <a:rPr lang="pl-PL" dirty="0"/>
              <a:t>Od 1 </a:t>
            </a:r>
            <a:r>
              <a:rPr lang="pl-PL" dirty="0" smtClean="0"/>
              <a:t>lipca 2021 r. </a:t>
            </a:r>
            <a:r>
              <a:rPr lang="pl-PL" dirty="0"/>
              <a:t>obowiązkowe </a:t>
            </a:r>
            <a:r>
              <a:rPr lang="pl-PL" dirty="0" smtClean="0"/>
              <a:t>jest </a:t>
            </a:r>
            <a:r>
              <a:rPr lang="pl-PL" dirty="0"/>
              <a:t>składanie deklaracji na podatek akcyzowy w formie elektronicznej. Stąd wymóg rejestracji dla podmiotów prowadzących działalność gospodarczą, które rozliczą od lipca  akcyzę wyłącznie za pomocą środków komunikacji elektronicznej poprzez portal PUESC (www.puesc.gov.pl). Deklaracje papierowe dostępne </a:t>
            </a:r>
            <a:r>
              <a:rPr lang="pl-PL" dirty="0" smtClean="0"/>
              <a:t>są </a:t>
            </a:r>
            <a:r>
              <a:rPr lang="pl-PL" dirty="0"/>
              <a:t>tylko dla osób prywatnych - np. do rozliczenia podatku od zakupu samochodu za granicą.</a:t>
            </a:r>
            <a:endParaRPr lang="pl-PL" dirty="0">
              <a:solidFill>
                <a:schemeClr val="tx1"/>
              </a:solidFill>
              <a:latin typeface="Palatino Linotype"/>
              <a:cs typeface="Palatino Linotype"/>
            </a:endParaRPr>
          </a:p>
          <a:p>
            <a:pPr algn="just"/>
            <a:endParaRPr lang="pl-PL" dirty="0">
              <a:solidFill>
                <a:schemeClr val="tx1"/>
              </a:solidFill>
              <a:latin typeface="Palatino Linotype"/>
              <a:cs typeface="Palatino Linotype"/>
            </a:endParaRPr>
          </a:p>
          <a:p>
            <a:pPr algn="just"/>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lgn="just">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lgn="just">
              <a:defRPr/>
            </a:pPr>
            <a:fld id="{0D633005-0102-5646-9603-238226661D0C}" type="slidenum">
              <a:rPr lang="pl-PL" smtClean="0">
                <a:latin typeface="Palatino Linotype"/>
                <a:cs typeface="Palatino Linotype"/>
              </a:rPr>
              <a:pPr algn="just">
                <a:defRPr/>
              </a:pPr>
              <a:t>122</a:t>
            </a:fld>
            <a:endParaRPr lang="pl-PL">
              <a:latin typeface="Palatino Linotype"/>
              <a:cs typeface="Palatino Linotype"/>
            </a:endParaRPr>
          </a:p>
        </p:txBody>
      </p:sp>
    </p:spTree>
    <p:extLst>
      <p:ext uri="{BB962C8B-B14F-4D97-AF65-F5344CB8AC3E}">
        <p14:creationId xmlns:p14="http://schemas.microsoft.com/office/powerpoint/2010/main" val="111298418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Znaki</a:t>
            </a:r>
            <a:r>
              <a:rPr lang="en-US" dirty="0">
                <a:latin typeface="Palatino Linotype"/>
                <a:cs typeface="Palatino Linotype"/>
              </a:rPr>
              <a:t> </a:t>
            </a:r>
            <a:r>
              <a:rPr lang="en-US" dirty="0" err="1">
                <a:latin typeface="Palatino Linotype"/>
                <a:cs typeface="Palatino Linotype"/>
              </a:rPr>
              <a:t>akcyzy</a:t>
            </a:r>
            <a:endParaRPr lang="en-US" dirty="0">
              <a:latin typeface="Palatino Linotype"/>
              <a:cs typeface="Palatino Linotype"/>
            </a:endParaRPr>
          </a:p>
        </p:txBody>
      </p:sp>
      <p:sp>
        <p:nvSpPr>
          <p:cNvPr id="3" name="Content Placeholder 2"/>
          <p:cNvSpPr>
            <a:spLocks noGrp="1"/>
          </p:cNvSpPr>
          <p:nvPr>
            <p:ph idx="1"/>
          </p:nvPr>
        </p:nvSpPr>
        <p:spPr/>
        <p:txBody>
          <a:bodyPr/>
          <a:lstStyle/>
          <a:p>
            <a:pPr algn="just"/>
            <a:r>
              <a:rPr lang="pl-PL" dirty="0">
                <a:solidFill>
                  <a:schemeClr val="tx1"/>
                </a:solidFill>
                <a:latin typeface="Palatino Linotype"/>
                <a:cs typeface="Palatino Linotype"/>
              </a:rPr>
              <a:t>znaki akcyzy - znaki, określone przez ministra właściwego do spraw finansów publicznych, służące do oznaczania wyrobów akcyzowych podlegających obowiązkowi oznaczania, obejmujące:</a:t>
            </a:r>
          </a:p>
          <a:p>
            <a:pPr algn="just">
              <a:buFont typeface="Wingdings 2" charset="0"/>
              <a:buNone/>
            </a:pPr>
            <a:r>
              <a:rPr lang="pl-PL" dirty="0">
                <a:solidFill>
                  <a:schemeClr val="tx1"/>
                </a:solidFill>
                <a:latin typeface="Palatino Linotype"/>
                <a:cs typeface="Palatino Linotype"/>
              </a:rPr>
              <a:t>a)	podatkowe znaki akcyzy, które są potwierdzeniem wpłaty kwoty stanowiącej wartość podatkowych znaków akcyzy,</a:t>
            </a:r>
          </a:p>
          <a:p>
            <a:pPr algn="just">
              <a:buFont typeface="Wingdings 2" charset="0"/>
              <a:buNone/>
            </a:pPr>
            <a:r>
              <a:rPr lang="pl-PL" dirty="0">
                <a:solidFill>
                  <a:schemeClr val="tx1"/>
                </a:solidFill>
                <a:latin typeface="Palatino Linotype"/>
                <a:cs typeface="Palatino Linotype"/>
              </a:rPr>
              <a:t>b)	legalizacyjne znaki akcyzy, które są potwierdzeniem prawa podmiotu obowiązanego do oznaczania wyrobów akcyzowych znakami akcyzy, do przeznaczenia tych wyrobów do sprzedaży;</a:t>
            </a: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123</a:t>
            </a:fld>
            <a:endParaRPr lang="pl-PL">
              <a:latin typeface="Palatino Linotype"/>
              <a:cs typeface="Palatino Linotype"/>
            </a:endParaRPr>
          </a:p>
        </p:txBody>
      </p:sp>
    </p:spTree>
    <p:extLst>
      <p:ext uri="{BB962C8B-B14F-4D97-AF65-F5344CB8AC3E}">
        <p14:creationId xmlns:p14="http://schemas.microsoft.com/office/powerpoint/2010/main" val="323335511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Znaki akcyzy</a:t>
            </a:r>
            <a:endParaRPr lang="pl-PL" dirty="0"/>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702" y="1620504"/>
            <a:ext cx="2714625" cy="4133850"/>
          </a:xfrm>
        </p:spPr>
      </p:pic>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err="1" smtClean="0"/>
              <a:t>UwB</a:t>
            </a:r>
            <a:r>
              <a:rPr lang="pl-PL" smtClean="0"/>
              <a:t> 2012r</a:t>
            </a:r>
            <a:r>
              <a:rPr lang="pl-PL" dirty="0" smtClean="0"/>
              <a:t>.</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124</a:t>
            </a:fld>
            <a:endParaRPr lang="pl-PL"/>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1700808"/>
            <a:ext cx="5904656" cy="2504678"/>
          </a:xfrm>
          <a:prstGeom prst="rect">
            <a:avLst/>
          </a:prstGeom>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3153" y="1716367"/>
            <a:ext cx="5391150" cy="4591050"/>
          </a:xfrm>
          <a:prstGeom prst="rect">
            <a:avLst/>
          </a:prstGeom>
        </p:spPr>
      </p:pic>
    </p:spTree>
    <p:extLst>
      <p:ext uri="{BB962C8B-B14F-4D97-AF65-F5344CB8AC3E}">
        <p14:creationId xmlns:p14="http://schemas.microsoft.com/office/powerpoint/2010/main" val="162282787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Znaki</a:t>
            </a:r>
            <a:r>
              <a:rPr lang="en-US" dirty="0">
                <a:latin typeface="Palatino Linotype"/>
                <a:cs typeface="Palatino Linotype"/>
              </a:rPr>
              <a:t> </a:t>
            </a:r>
            <a:r>
              <a:rPr lang="en-US" dirty="0" err="1">
                <a:latin typeface="Palatino Linotype"/>
                <a:cs typeface="Palatino Linotype"/>
              </a:rPr>
              <a:t>akcyzy</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125</a:t>
            </a:fld>
            <a:endParaRPr lang="pl-PL"/>
          </a:p>
        </p:txBody>
      </p:sp>
      <p:sp>
        <p:nvSpPr>
          <p:cNvPr id="6" name="Elipsa 5"/>
          <p:cNvSpPr/>
          <p:nvPr/>
        </p:nvSpPr>
        <p:spPr>
          <a:xfrm>
            <a:off x="251520" y="1412776"/>
            <a:ext cx="7704855" cy="1584175"/>
          </a:xfrm>
          <a:prstGeom prst="ellipse">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2200" dirty="0">
              <a:solidFill>
                <a:srgbClr val="660066"/>
              </a:solidFill>
              <a:latin typeface="Trebuchet MS" charset="0"/>
              <a:ea typeface="ＭＳ Ｐゴシック" charset="0"/>
              <a:cs typeface="Arial" charset="0"/>
            </a:endParaRPr>
          </a:p>
          <a:p>
            <a:pPr algn="ctr" eaLnBrk="1" hangingPunct="1">
              <a:defRPr/>
            </a:pPr>
            <a:r>
              <a:rPr lang="pl-PL" sz="2200" dirty="0">
                <a:solidFill>
                  <a:srgbClr val="660066"/>
                </a:solidFill>
                <a:latin typeface="Trebuchet MS" charset="0"/>
                <a:ea typeface="ＭＳ Ｐゴシック" charset="0"/>
                <a:cs typeface="Arial" charset="0"/>
              </a:rPr>
              <a:t>Specyficzną formą opłacania podatku akcyzowego jest wykupienie i umieszczenie na opakowaniu jednostkowym </a:t>
            </a:r>
            <a:r>
              <a:rPr lang="pl-PL" sz="2200" b="1" dirty="0">
                <a:solidFill>
                  <a:srgbClr val="660066"/>
                </a:solidFill>
                <a:latin typeface="Trebuchet MS" charset="0"/>
                <a:ea typeface="ＭＳ Ｐゴシック" charset="0"/>
                <a:cs typeface="Arial" charset="0"/>
              </a:rPr>
              <a:t>znaku akcyzy</a:t>
            </a:r>
            <a:endParaRPr lang="pl-PL" sz="2200" dirty="0">
              <a:solidFill>
                <a:srgbClr val="660066"/>
              </a:solidFill>
              <a:latin typeface="Trebuchet MS" charset="0"/>
              <a:ea typeface="ＭＳ Ｐゴシック" charset="0"/>
              <a:cs typeface="Arial" charset="0"/>
            </a:endParaRPr>
          </a:p>
          <a:p>
            <a:pPr algn="ctr" eaLnBrk="1" hangingPunct="1">
              <a:defRPr/>
            </a:pPr>
            <a:endParaRPr lang="pl-PL" sz="2200" dirty="0">
              <a:solidFill>
                <a:srgbClr val="660066"/>
              </a:solidFill>
              <a:latin typeface="Trebuchet MS" charset="0"/>
              <a:ea typeface="ＭＳ Ｐゴシック" charset="0"/>
              <a:cs typeface="Arial" charset="0"/>
            </a:endParaRPr>
          </a:p>
        </p:txBody>
      </p:sp>
      <p:sp>
        <p:nvSpPr>
          <p:cNvPr id="8" name="Rectangle 7"/>
          <p:cNvSpPr/>
          <p:nvPr/>
        </p:nvSpPr>
        <p:spPr>
          <a:xfrm>
            <a:off x="467544" y="4005064"/>
            <a:ext cx="1587845" cy="461665"/>
          </a:xfrm>
          <a:prstGeom prst="rect">
            <a:avLst/>
          </a:prstGeom>
        </p:spPr>
        <p:txBody>
          <a:bodyPr wrap="none">
            <a:spAutoFit/>
          </a:bodyPr>
          <a:lstStyle/>
          <a:p>
            <a:pPr eaLnBrk="1" hangingPunct="1"/>
            <a:r>
              <a:rPr lang="pl-PL" sz="2400" dirty="0"/>
              <a:t>Banderole</a:t>
            </a:r>
          </a:p>
        </p:txBody>
      </p:sp>
      <p:sp>
        <p:nvSpPr>
          <p:cNvPr id="9" name="Rectangle 8"/>
          <p:cNvSpPr/>
          <p:nvPr/>
        </p:nvSpPr>
        <p:spPr>
          <a:xfrm>
            <a:off x="2699792" y="4005064"/>
            <a:ext cx="2237512" cy="461665"/>
          </a:xfrm>
          <a:prstGeom prst="rect">
            <a:avLst/>
          </a:prstGeom>
        </p:spPr>
        <p:txBody>
          <a:bodyPr wrap="none">
            <a:spAutoFit/>
          </a:bodyPr>
          <a:lstStyle/>
          <a:p>
            <a:pPr eaLnBrk="1" hangingPunct="1"/>
            <a:r>
              <a:rPr lang="pl-PL" sz="2400" dirty="0"/>
              <a:t>Znaki cechowe </a:t>
            </a:r>
          </a:p>
        </p:txBody>
      </p:sp>
      <p:sp>
        <p:nvSpPr>
          <p:cNvPr id="10" name="pole tekstowe 12"/>
          <p:cNvSpPr txBox="1">
            <a:spLocks noChangeArrowheads="1"/>
          </p:cNvSpPr>
          <p:nvPr/>
        </p:nvSpPr>
        <p:spPr bwMode="auto">
          <a:xfrm>
            <a:off x="5796136" y="4005064"/>
            <a:ext cx="2808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sz="2400" dirty="0"/>
              <a:t>Odciski pieczęci</a:t>
            </a:r>
          </a:p>
        </p:txBody>
      </p:sp>
      <p:cxnSp>
        <p:nvCxnSpPr>
          <p:cNvPr id="12" name="Straight Arrow Connector 11"/>
          <p:cNvCxnSpPr/>
          <p:nvPr/>
        </p:nvCxnSpPr>
        <p:spPr>
          <a:xfrm flipH="1">
            <a:off x="1403648" y="3140968"/>
            <a:ext cx="864096" cy="792088"/>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4" name="Straight Arrow Connector 13"/>
          <p:cNvCxnSpPr/>
          <p:nvPr/>
        </p:nvCxnSpPr>
        <p:spPr>
          <a:xfrm>
            <a:off x="4067944" y="3212976"/>
            <a:ext cx="0" cy="864096"/>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6" name="Straight Arrow Connector 15"/>
          <p:cNvCxnSpPr/>
          <p:nvPr/>
        </p:nvCxnSpPr>
        <p:spPr>
          <a:xfrm>
            <a:off x="6372200" y="3068960"/>
            <a:ext cx="720080" cy="864096"/>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21099545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Znaki</a:t>
            </a:r>
            <a:r>
              <a:rPr lang="en-US" dirty="0">
                <a:latin typeface="Palatino Linotype"/>
                <a:cs typeface="Palatino Linotype"/>
              </a:rPr>
              <a:t> </a:t>
            </a:r>
            <a:r>
              <a:rPr lang="en-US" dirty="0" err="1">
                <a:latin typeface="Palatino Linotype"/>
                <a:cs typeface="Palatino Linotype"/>
              </a:rPr>
              <a:t>akcyzy</a:t>
            </a:r>
            <a:endParaRPr lang="en-US" dirty="0">
              <a:latin typeface="Palatino Linotype"/>
              <a:cs typeface="Palatino Linotype"/>
            </a:endParaRPr>
          </a:p>
        </p:txBody>
      </p:sp>
      <p:sp>
        <p:nvSpPr>
          <p:cNvPr id="3" name="Content Placeholder 2"/>
          <p:cNvSpPr>
            <a:spLocks noGrp="1"/>
          </p:cNvSpPr>
          <p:nvPr>
            <p:ph idx="1"/>
          </p:nvPr>
        </p:nvSpPr>
        <p:spPr>
          <a:xfrm>
            <a:off x="395536" y="1412776"/>
            <a:ext cx="7556313" cy="4713387"/>
          </a:xfrm>
        </p:spPr>
        <p:txBody>
          <a:bodyPr>
            <a:normAutofit/>
          </a:bodyPr>
          <a:lstStyle/>
          <a:p>
            <a:pPr algn="just"/>
            <a:r>
              <a:rPr lang="pl-PL" dirty="0">
                <a:solidFill>
                  <a:schemeClr val="tx1"/>
                </a:solidFill>
                <a:latin typeface="Palatino Linotype"/>
                <a:cs typeface="Palatino Linotype"/>
              </a:rPr>
              <a:t>Znaki te są potwierdzeniem wpłaty swoistej zaliczki na podatek odpowiadającej ich wartości a także potwierdzają prawo podatnika do obrotu tymi wyrobami . </a:t>
            </a:r>
            <a:endParaRPr lang="pl-PL" b="1" dirty="0">
              <a:solidFill>
                <a:schemeClr val="tx1"/>
              </a:solidFill>
              <a:latin typeface="Palatino Linotype"/>
              <a:cs typeface="Palatino Linotype"/>
            </a:endParaRPr>
          </a:p>
          <a:p>
            <a:pPr algn="just"/>
            <a:r>
              <a:rPr lang="pl-PL" b="1" dirty="0">
                <a:solidFill>
                  <a:schemeClr val="tx1"/>
                </a:solidFill>
                <a:latin typeface="Palatino Linotype"/>
                <a:cs typeface="Palatino Linotype"/>
              </a:rPr>
              <a:t>Do stosowania tych znaków są zobowiązani przede wszystkim producenci, importerzy, nabywcy wewnątrzwspólnotowi takich wyrobów jak: napoje alkoholowe, tytoń i wyroby tytoniowe oraz produkty rafinacji ropy naftowej. </a:t>
            </a:r>
            <a:endParaRPr lang="pl-PL" dirty="0">
              <a:solidFill>
                <a:schemeClr val="tx1"/>
              </a:solidFill>
              <a:latin typeface="Palatino Linotype"/>
              <a:cs typeface="Palatino Linotype"/>
            </a:endParaRPr>
          </a:p>
          <a:p>
            <a:pPr algn="just"/>
            <a:r>
              <a:rPr lang="pl-PL" dirty="0">
                <a:solidFill>
                  <a:schemeClr val="tx1"/>
                </a:solidFill>
                <a:latin typeface="Palatino Linotype"/>
                <a:cs typeface="Palatino Linotype"/>
              </a:rPr>
              <a:t>Organem właściwym w sprawach wydawania i sprzedaży znaków akcyzy są naczelnicy urzędów skarbowych wyznaczeni przez Ministra Finansów. </a:t>
            </a:r>
          </a:p>
          <a:p>
            <a:pPr algn="just"/>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126</a:t>
            </a:fld>
            <a:endParaRPr lang="pl-PL">
              <a:latin typeface="Palatino Linotype"/>
              <a:cs typeface="Palatino Linotype"/>
            </a:endParaRPr>
          </a:p>
        </p:txBody>
      </p:sp>
    </p:spTree>
    <p:extLst>
      <p:ext uri="{BB962C8B-B14F-4D97-AF65-F5344CB8AC3E}">
        <p14:creationId xmlns:p14="http://schemas.microsoft.com/office/powerpoint/2010/main" val="326009624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3. </a:t>
            </a:r>
            <a:r>
              <a:rPr lang="en-US" dirty="0" err="1">
                <a:latin typeface="Palatino Linotype"/>
                <a:cs typeface="Palatino Linotype"/>
              </a:rPr>
              <a:t>Podatek</a:t>
            </a:r>
            <a:r>
              <a:rPr lang="en-US" dirty="0">
                <a:latin typeface="Palatino Linotype"/>
                <a:cs typeface="Palatino Linotype"/>
              </a:rPr>
              <a:t> od </a:t>
            </a:r>
            <a:r>
              <a:rPr lang="en-US" dirty="0" err="1">
                <a:latin typeface="Palatino Linotype"/>
                <a:cs typeface="Palatino Linotype"/>
              </a:rPr>
              <a:t>gier</a:t>
            </a:r>
            <a:endParaRPr lang="en-US" dirty="0">
              <a:latin typeface="Palatino Linotype"/>
              <a:cs typeface="Palatino Linotype"/>
            </a:endParaRPr>
          </a:p>
        </p:txBody>
      </p:sp>
      <p:sp>
        <p:nvSpPr>
          <p:cNvPr id="3" name="Content Placeholder 2"/>
          <p:cNvSpPr>
            <a:spLocks noGrp="1"/>
          </p:cNvSpPr>
          <p:nvPr>
            <p:ph idx="1"/>
          </p:nvPr>
        </p:nvSpPr>
        <p:spPr/>
        <p:txBody>
          <a:bodyPr>
            <a:normAutofit fontScale="25000" lnSpcReduction="20000"/>
          </a:bodyPr>
          <a:lstStyle/>
          <a:p>
            <a:pPr>
              <a:lnSpc>
                <a:spcPct val="150000"/>
              </a:lnSpc>
              <a:spcBef>
                <a:spcPts val="600"/>
              </a:spcBef>
              <a:buClr>
                <a:schemeClr val="tx2"/>
              </a:buClr>
              <a:buSzPct val="73000"/>
              <a:buNone/>
            </a:pPr>
            <a:endParaRPr lang="pl-PL" dirty="0">
              <a:latin typeface="Palatino Linotype"/>
              <a:cs typeface="Palatino Linotype"/>
            </a:endParaRPr>
          </a:p>
          <a:p>
            <a:pPr algn="ctr">
              <a:lnSpc>
                <a:spcPct val="150000"/>
              </a:lnSpc>
              <a:spcBef>
                <a:spcPts val="600"/>
              </a:spcBef>
              <a:buClr>
                <a:schemeClr val="tx2"/>
              </a:buClr>
              <a:buSzPct val="73000"/>
              <a:buNone/>
            </a:pPr>
            <a:r>
              <a:rPr lang="pl-PL" sz="6200" dirty="0">
                <a:solidFill>
                  <a:srgbClr val="800000"/>
                </a:solidFill>
                <a:latin typeface="Palatino Linotype"/>
                <a:cs typeface="Palatino Linotype"/>
              </a:rPr>
              <a:t>Podstawa prawna:</a:t>
            </a:r>
            <a:br>
              <a:rPr lang="pl-PL" sz="6200" dirty="0">
                <a:solidFill>
                  <a:srgbClr val="800000"/>
                </a:solidFill>
                <a:latin typeface="Palatino Linotype"/>
                <a:cs typeface="Palatino Linotype"/>
              </a:rPr>
            </a:br>
            <a:r>
              <a:rPr lang="pl-PL" sz="6200" b="1" dirty="0">
                <a:solidFill>
                  <a:srgbClr val="800000"/>
                </a:solidFill>
                <a:latin typeface="Palatino Linotype"/>
                <a:cs typeface="Palatino Linotype"/>
              </a:rPr>
              <a:t>Ustawa z dnia 19 listopada 2009 r. o o grach hazardowych  </a:t>
            </a:r>
          </a:p>
          <a:p>
            <a:pPr algn="ctr">
              <a:lnSpc>
                <a:spcPct val="150000"/>
              </a:lnSpc>
              <a:spcBef>
                <a:spcPts val="600"/>
              </a:spcBef>
              <a:buClr>
                <a:schemeClr val="tx2"/>
              </a:buClr>
              <a:buSzPct val="73000"/>
              <a:buNone/>
            </a:pPr>
            <a:r>
              <a:rPr lang="pl-PL" sz="6200" b="1" dirty="0">
                <a:solidFill>
                  <a:srgbClr val="800000"/>
                </a:solidFill>
                <a:latin typeface="Palatino Linotype"/>
                <a:cs typeface="Palatino Linotype"/>
              </a:rPr>
              <a:t>(t. j. Dz</a:t>
            </a:r>
            <a:r>
              <a:rPr lang="pl-PL" sz="6200" b="1" dirty="0" smtClean="0">
                <a:solidFill>
                  <a:srgbClr val="800000"/>
                </a:solidFill>
                <a:latin typeface="Palatino Linotype"/>
                <a:cs typeface="Palatino Linotype"/>
              </a:rPr>
              <a:t>. U</a:t>
            </a:r>
            <a:r>
              <a:rPr lang="pl-PL" sz="6200" b="1" dirty="0">
                <a:solidFill>
                  <a:srgbClr val="800000"/>
                </a:solidFill>
                <a:latin typeface="Palatino Linotype"/>
                <a:cs typeface="Palatino Linotype"/>
              </a:rPr>
              <a:t>. z </a:t>
            </a:r>
            <a:r>
              <a:rPr lang="pl-PL" sz="6200" b="1" dirty="0" smtClean="0">
                <a:solidFill>
                  <a:srgbClr val="800000"/>
                </a:solidFill>
                <a:latin typeface="Palatino Linotype"/>
                <a:cs typeface="Palatino Linotype"/>
              </a:rPr>
              <a:t>2020 </a:t>
            </a:r>
            <a:r>
              <a:rPr lang="pl-PL" sz="6200" b="1" dirty="0">
                <a:solidFill>
                  <a:srgbClr val="800000"/>
                </a:solidFill>
                <a:latin typeface="Palatino Linotype"/>
                <a:cs typeface="Palatino Linotype"/>
              </a:rPr>
              <a:t>r., poz. </a:t>
            </a:r>
            <a:r>
              <a:rPr lang="pl-PL" sz="6200" b="1" dirty="0" smtClean="0">
                <a:solidFill>
                  <a:srgbClr val="800000"/>
                </a:solidFill>
                <a:latin typeface="Palatino Linotype"/>
                <a:cs typeface="Palatino Linotype"/>
              </a:rPr>
              <a:t>2094)      </a:t>
            </a:r>
            <a:endParaRPr lang="pl-PL" sz="6200" b="1" dirty="0">
              <a:solidFill>
                <a:srgbClr val="800000"/>
              </a:solidFill>
              <a:latin typeface="Palatino Linotype"/>
              <a:cs typeface="Palatino Linotype"/>
            </a:endParaRPr>
          </a:p>
          <a:p>
            <a:pPr marL="0" indent="0" algn="ctr">
              <a:lnSpc>
                <a:spcPct val="150000"/>
              </a:lnSpc>
              <a:spcBef>
                <a:spcPts val="600"/>
              </a:spcBef>
              <a:buClr>
                <a:schemeClr val="tx2"/>
              </a:buClr>
              <a:buSzPct val="73000"/>
              <a:buNone/>
            </a:pPr>
            <a:r>
              <a:rPr lang="pl-PL" sz="6200" dirty="0">
                <a:solidFill>
                  <a:srgbClr val="800000"/>
                </a:solidFill>
                <a:latin typeface="Palatino Linotype"/>
                <a:cs typeface="Palatino Linotype"/>
              </a:rPr>
              <a:t>  Rozdział 7 ustawy – Podatek od gier</a:t>
            </a:r>
          </a:p>
          <a:p>
            <a:pPr algn="ctr">
              <a:lnSpc>
                <a:spcPct val="150000"/>
              </a:lnSpc>
              <a:spcBef>
                <a:spcPts val="600"/>
              </a:spcBef>
              <a:buClr>
                <a:schemeClr val="tx2"/>
              </a:buClr>
              <a:buSzPct val="73000"/>
              <a:buNone/>
            </a:pPr>
            <a:r>
              <a:rPr lang="pl-PL" sz="6200" b="1" dirty="0">
                <a:solidFill>
                  <a:srgbClr val="800000"/>
                </a:solidFill>
                <a:latin typeface="Palatino Linotype"/>
                <a:cs typeface="Palatino Linotype"/>
              </a:rPr>
              <a:t>     </a:t>
            </a:r>
          </a:p>
          <a:p>
            <a:pPr algn="ctr">
              <a:lnSpc>
                <a:spcPct val="150000"/>
              </a:lnSpc>
              <a:spcBef>
                <a:spcPts val="600"/>
              </a:spcBef>
              <a:buClr>
                <a:schemeClr val="tx2"/>
              </a:buClr>
              <a:buSzPct val="73000"/>
              <a:buNone/>
            </a:pPr>
            <a:r>
              <a:rPr lang="pl-PL" sz="6200" b="1" dirty="0">
                <a:solidFill>
                  <a:srgbClr val="800000"/>
                </a:solidFill>
                <a:latin typeface="Palatino Linotype"/>
                <a:cs typeface="Palatino Linotype"/>
              </a:rPr>
              <a:t>Podatek uregulowany w ustawie niepodatkowej – nie jest to dobre rozwiązanie. </a:t>
            </a:r>
          </a:p>
          <a:p>
            <a:pPr>
              <a:lnSpc>
                <a:spcPct val="150000"/>
              </a:lnSpc>
              <a:spcBef>
                <a:spcPts val="600"/>
              </a:spcBef>
              <a:buClr>
                <a:schemeClr val="tx2"/>
              </a:buClr>
              <a:buSzPct val="73000"/>
              <a:buNone/>
            </a:pPr>
            <a:r>
              <a:rPr lang="pl-PL" sz="6200" b="1" dirty="0">
                <a:solidFill>
                  <a:srgbClr val="800000"/>
                </a:solidFill>
                <a:latin typeface="Palatino Linotype"/>
                <a:cs typeface="Palatino Linotype"/>
              </a:rPr>
              <a:t> </a:t>
            </a:r>
            <a:r>
              <a:rPr lang="pl-PL" sz="6200" b="1" dirty="0">
                <a:latin typeface="Palatino Linotype"/>
                <a:cs typeface="Palatino Linotype"/>
              </a:rPr>
              <a:t/>
            </a:r>
            <a:br>
              <a:rPr lang="pl-PL" sz="6200" b="1" dirty="0">
                <a:latin typeface="Palatino Linotype"/>
                <a:cs typeface="Palatino Linotype"/>
              </a:rPr>
            </a:br>
            <a:r>
              <a:rPr lang="pl-PL" sz="6200" b="1" dirty="0">
                <a:latin typeface="Palatino Linotype"/>
                <a:cs typeface="Palatino Linotype"/>
              </a:rPr>
              <a:t/>
            </a:r>
            <a:br>
              <a:rPr lang="pl-PL" sz="6200" b="1"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50000"/>
              </a:lnSpc>
              <a:spcBef>
                <a:spcPts val="600"/>
              </a:spcBef>
              <a:buClr>
                <a:schemeClr val="tx2"/>
              </a:buClr>
              <a:buSzPct val="7300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2019r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127</a:t>
            </a:fld>
            <a:endParaRPr lang="pl-PL">
              <a:latin typeface="Palatino Linotype"/>
              <a:cs typeface="Palatino Linotype"/>
            </a:endParaRPr>
          </a:p>
        </p:txBody>
      </p:sp>
    </p:spTree>
    <p:extLst>
      <p:ext uri="{BB962C8B-B14F-4D97-AF65-F5344CB8AC3E}">
        <p14:creationId xmlns:p14="http://schemas.microsoft.com/office/powerpoint/2010/main" val="199591139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Palatino Linotype"/>
                <a:cs typeface="Palatino Linotype"/>
              </a:rPr>
              <a:t>3. </a:t>
            </a:r>
            <a:r>
              <a:rPr lang="en-US" sz="3200" dirty="0" err="1">
                <a:latin typeface="Palatino Linotype"/>
                <a:cs typeface="Palatino Linotype"/>
              </a:rPr>
              <a:t>Podatek</a:t>
            </a:r>
            <a:r>
              <a:rPr lang="en-US" sz="3200" dirty="0">
                <a:latin typeface="Palatino Linotype"/>
                <a:cs typeface="Palatino Linotype"/>
              </a:rPr>
              <a:t> od </a:t>
            </a:r>
            <a:r>
              <a:rPr lang="en-US" sz="3200" dirty="0" err="1">
                <a:latin typeface="Palatino Linotype"/>
                <a:cs typeface="Palatino Linotype"/>
              </a:rPr>
              <a:t>gier</a:t>
            </a:r>
            <a:r>
              <a:rPr lang="en-US" sz="3200" dirty="0">
                <a:latin typeface="Palatino Linotype"/>
                <a:cs typeface="Palatino Linotype"/>
              </a:rPr>
              <a:t> – </a:t>
            </a:r>
            <a:r>
              <a:rPr lang="en-US" sz="3200" dirty="0" err="1">
                <a:latin typeface="Palatino Linotype"/>
                <a:cs typeface="Palatino Linotype"/>
              </a:rPr>
              <a:t>podmiot</a:t>
            </a:r>
            <a:r>
              <a:rPr lang="en-US" sz="3200" dirty="0">
                <a:latin typeface="Palatino Linotype"/>
                <a:cs typeface="Palatino Linotype"/>
              </a:rPr>
              <a:t> </a:t>
            </a:r>
            <a:r>
              <a:rPr lang="en-US" sz="3200" dirty="0" err="1">
                <a:latin typeface="Palatino Linotype"/>
                <a:cs typeface="Palatino Linotype"/>
              </a:rPr>
              <a:t>podatku</a:t>
            </a:r>
            <a:endParaRPr lang="en-US" sz="3200"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128</a:t>
            </a:fld>
            <a:endParaRPr lang="pl-PL"/>
          </a:p>
        </p:txBody>
      </p:sp>
      <p:sp>
        <p:nvSpPr>
          <p:cNvPr id="7" name="Prostokąt 4"/>
          <p:cNvSpPr>
            <a:spLocks noChangeArrowheads="1"/>
          </p:cNvSpPr>
          <p:nvPr/>
        </p:nvSpPr>
        <p:spPr bwMode="auto">
          <a:xfrm>
            <a:off x="611560" y="1484784"/>
            <a:ext cx="7127999" cy="2677656"/>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ctr" eaLnBrk="1" hangingPunct="1">
              <a:defRPr/>
            </a:pPr>
            <a:r>
              <a:rPr lang="pl-PL" sz="2400" dirty="0">
                <a:solidFill>
                  <a:srgbClr val="000000"/>
                </a:solidFill>
                <a:latin typeface="Trebuchet MS" charset="0"/>
                <a:cs typeface="Arial" charset="0"/>
              </a:rPr>
              <a:t>Podatnikiem podatku od gier jest osoba fizyczna, osoba prawna oraz jednostka organizacyjna niemająca osobowości prawnej, która prowadzi działalność w zakresie gier hazardowych na podstawie udzielonej koncesji lub zezwolenia, podmioty urządzające gry objęte monopolem państwa oraz uczestnicy turnieju gry pokera.</a:t>
            </a:r>
          </a:p>
        </p:txBody>
      </p:sp>
      <p:sp>
        <p:nvSpPr>
          <p:cNvPr id="8" name="Prostokąt 5"/>
          <p:cNvSpPr>
            <a:spLocks noChangeArrowheads="1"/>
          </p:cNvSpPr>
          <p:nvPr/>
        </p:nvSpPr>
        <p:spPr bwMode="auto">
          <a:xfrm>
            <a:off x="611560" y="4437063"/>
            <a:ext cx="7128792" cy="193833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ctr" eaLnBrk="1" hangingPunct="1">
              <a:defRPr/>
            </a:pPr>
            <a:r>
              <a:rPr lang="pl-PL" sz="2400" dirty="0">
                <a:solidFill>
                  <a:srgbClr val="000000"/>
                </a:solidFill>
                <a:latin typeface="Trebuchet MS" charset="0"/>
                <a:cs typeface="Arial" charset="0"/>
              </a:rPr>
              <a:t>Jest nim więc co do zasady  </a:t>
            </a:r>
          </a:p>
          <a:p>
            <a:pPr algn="ctr" eaLnBrk="1" hangingPunct="1">
              <a:defRPr/>
            </a:pPr>
            <a:r>
              <a:rPr lang="pl-PL" sz="2400" dirty="0">
                <a:solidFill>
                  <a:srgbClr val="000000"/>
                </a:solidFill>
                <a:latin typeface="Trebuchet MS" charset="0"/>
                <a:cs typeface="Arial" charset="0"/>
              </a:rPr>
              <a:t> podmiot prowadzący działalność polegającą na organizowaniu gier hazardowych, </a:t>
            </a:r>
            <a:r>
              <a:rPr lang="pl-PL" sz="2400" u="sng" dirty="0">
                <a:solidFill>
                  <a:srgbClr val="000000"/>
                </a:solidFill>
                <a:latin typeface="Trebuchet MS" charset="0"/>
                <a:cs typeface="Arial" charset="0"/>
              </a:rPr>
              <a:t>a nie ich uczestnik. Jedynym wyjątkiem jest uczestnik turnieju gry w pokera</a:t>
            </a:r>
          </a:p>
        </p:txBody>
      </p:sp>
    </p:spTree>
    <p:extLst>
      <p:ext uri="{BB962C8B-B14F-4D97-AF65-F5344CB8AC3E}">
        <p14:creationId xmlns:p14="http://schemas.microsoft.com/office/powerpoint/2010/main" val="18975970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Podatnikiem kasyno czy wygrywający?</a:t>
            </a:r>
            <a:endParaRPr lang="pl-PL" dirty="0"/>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600200"/>
            <a:ext cx="6912768" cy="5257800"/>
          </a:xfrm>
        </p:spPr>
      </p:pic>
      <p:sp>
        <p:nvSpPr>
          <p:cNvPr id="4" name="Symbol zastępczy stopki 3"/>
          <p:cNvSpPr>
            <a:spLocks noGrp="1"/>
          </p:cNvSpPr>
          <p:nvPr>
            <p:ph type="ftr" sz="quarter" idx="11"/>
          </p:nvPr>
        </p:nvSpPr>
        <p:spPr>
          <a:xfrm>
            <a:off x="201706" y="6525344"/>
            <a:ext cx="6122894" cy="263366"/>
          </a:xfrm>
        </p:spPr>
        <p:txBody>
          <a:bodyPr/>
          <a:lstStyle/>
          <a:p>
            <a:pPr>
              <a:defRPr/>
            </a:pPr>
            <a:r>
              <a:rPr lang="pl-PL" dirty="0" smtClean="0"/>
              <a:t>Copyright by Katedra Prawa Podatkowego W.P. </a:t>
            </a:r>
            <a:r>
              <a:rPr lang="pl-PL" dirty="0" err="1" smtClean="0"/>
              <a:t>UwB</a:t>
            </a:r>
            <a:r>
              <a:rPr lang="pl-PL" dirty="0" smtClean="0"/>
              <a:t> 2012r.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129</a:t>
            </a:fld>
            <a:endParaRPr lang="pl-PL"/>
          </a:p>
        </p:txBody>
      </p:sp>
    </p:spTree>
    <p:extLst>
      <p:ext uri="{BB962C8B-B14F-4D97-AF65-F5344CB8AC3E}">
        <p14:creationId xmlns:p14="http://schemas.microsoft.com/office/powerpoint/2010/main" val="3613413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1. Podatek od wartości dodanej (VAT)</a:t>
            </a:r>
            <a:endParaRPr lang="en-US" sz="3200" dirty="0">
              <a:latin typeface="Palatino Linotype"/>
              <a:cs typeface="Palatino Linotype"/>
            </a:endParaRPr>
          </a:p>
        </p:txBody>
      </p:sp>
      <p:sp>
        <p:nvSpPr>
          <p:cNvPr id="3" name="Content Placeholder 2"/>
          <p:cNvSpPr>
            <a:spLocks noGrp="1"/>
          </p:cNvSpPr>
          <p:nvPr>
            <p:ph idx="1"/>
          </p:nvPr>
        </p:nvSpPr>
        <p:spPr>
          <a:xfrm>
            <a:off x="395536" y="1340768"/>
            <a:ext cx="7659251" cy="4785395"/>
          </a:xfrm>
        </p:spPr>
        <p:txBody>
          <a:bodyPr>
            <a:normAutofit fontScale="92500" lnSpcReduction="10000"/>
          </a:bodyPr>
          <a:lstStyle/>
          <a:p>
            <a:pPr algn="ctr" fontAlgn="auto">
              <a:lnSpc>
                <a:spcPct val="130000"/>
              </a:lnSpc>
              <a:spcAft>
                <a:spcPts val="0"/>
              </a:spcAft>
              <a:buFont typeface="Wingdings 2" charset="0"/>
              <a:buNone/>
              <a:defRPr/>
            </a:pPr>
            <a:r>
              <a:rPr lang="pl-PL" b="1" dirty="0">
                <a:solidFill>
                  <a:schemeClr val="accent5"/>
                </a:solidFill>
                <a:latin typeface="Palatino Linotype"/>
                <a:cs typeface="Palatino Linotype"/>
              </a:rPr>
              <a:t>Podstawa prawna:</a:t>
            </a:r>
            <a:br>
              <a:rPr lang="pl-PL" b="1" dirty="0">
                <a:solidFill>
                  <a:schemeClr val="accent5"/>
                </a:solidFill>
                <a:latin typeface="Palatino Linotype"/>
                <a:cs typeface="Palatino Linotype"/>
              </a:rPr>
            </a:br>
            <a:r>
              <a:rPr lang="pl-PL" b="1" dirty="0">
                <a:solidFill>
                  <a:schemeClr val="accent5"/>
                </a:solidFill>
                <a:latin typeface="Palatino Linotype"/>
                <a:cs typeface="Palatino Linotype"/>
              </a:rPr>
              <a:t>Ustawa z dnia 11 marca 2004 r. o podatku od towarów i usług (t. j. Dz. U. z </a:t>
            </a:r>
            <a:r>
              <a:rPr lang="pl-PL" b="1" dirty="0" smtClean="0">
                <a:solidFill>
                  <a:schemeClr val="accent5"/>
                </a:solidFill>
                <a:latin typeface="Palatino Linotype"/>
                <a:cs typeface="Palatino Linotype"/>
              </a:rPr>
              <a:t>2020 </a:t>
            </a:r>
            <a:r>
              <a:rPr lang="pl-PL" b="1" dirty="0">
                <a:solidFill>
                  <a:schemeClr val="accent5"/>
                </a:solidFill>
                <a:latin typeface="Palatino Linotype"/>
                <a:cs typeface="Palatino Linotype"/>
              </a:rPr>
              <a:t>r.  poz. </a:t>
            </a:r>
            <a:r>
              <a:rPr lang="pl-PL" b="1" dirty="0" smtClean="0">
                <a:solidFill>
                  <a:schemeClr val="accent5"/>
                </a:solidFill>
                <a:latin typeface="Palatino Linotype"/>
                <a:cs typeface="Palatino Linotype"/>
              </a:rPr>
              <a:t>106)</a:t>
            </a:r>
            <a:endParaRPr lang="pl-PL" b="1" dirty="0">
              <a:solidFill>
                <a:schemeClr val="accent5"/>
              </a:solidFill>
              <a:latin typeface="Palatino Linotype"/>
              <a:cs typeface="Palatino Linotype"/>
            </a:endParaRPr>
          </a:p>
          <a:p>
            <a:r>
              <a:rPr lang="pl-PL" dirty="0">
                <a:latin typeface="Palatino Linotype"/>
                <a:cs typeface="Palatino Linotype"/>
              </a:rPr>
              <a:t>Cechy podatku od towarów i </a:t>
            </a:r>
            <a:r>
              <a:rPr lang="pl-PL" dirty="0" smtClean="0">
                <a:latin typeface="Palatino Linotype"/>
                <a:cs typeface="Palatino Linotype"/>
              </a:rPr>
              <a:t>usług:</a:t>
            </a:r>
            <a:endParaRPr lang="pl-PL" dirty="0">
              <a:latin typeface="Palatino Linotype"/>
              <a:cs typeface="Palatino Linotype"/>
            </a:endParaRPr>
          </a:p>
          <a:p>
            <a:pPr>
              <a:buFont typeface="Wingdings 2" charset="0"/>
              <a:buNone/>
            </a:pPr>
            <a:r>
              <a:rPr lang="pl-PL" dirty="0">
                <a:latin typeface="Palatino Linotype"/>
                <a:cs typeface="Palatino Linotype"/>
              </a:rPr>
              <a:t> </a:t>
            </a:r>
          </a:p>
          <a:p>
            <a:pPr>
              <a:buFont typeface="Wingdings 2" charset="0"/>
              <a:buNone/>
            </a:pPr>
            <a:r>
              <a:rPr lang="pl-PL" dirty="0" smtClean="0">
                <a:latin typeface="Palatino Linotype"/>
                <a:cs typeface="Palatino Linotype"/>
              </a:rPr>
              <a:t>1) </a:t>
            </a:r>
            <a:r>
              <a:rPr lang="pl-PL" dirty="0">
                <a:latin typeface="Palatino Linotype"/>
                <a:cs typeface="Palatino Linotype"/>
              </a:rPr>
              <a:t>powszechność ( podmiotowa i przedmiotowa)</a:t>
            </a:r>
          </a:p>
          <a:p>
            <a:pPr>
              <a:buFont typeface="Wingdings 2" charset="0"/>
              <a:buNone/>
            </a:pPr>
            <a:endParaRPr lang="pl-PL" dirty="0">
              <a:latin typeface="Palatino Linotype"/>
              <a:cs typeface="Palatino Linotype"/>
            </a:endParaRPr>
          </a:p>
          <a:p>
            <a:pPr>
              <a:buFont typeface="Wingdings 2" charset="0"/>
              <a:buNone/>
            </a:pPr>
            <a:r>
              <a:rPr lang="pl-PL" dirty="0" smtClean="0">
                <a:latin typeface="Palatino Linotype"/>
                <a:cs typeface="Palatino Linotype"/>
              </a:rPr>
              <a:t>2) </a:t>
            </a:r>
            <a:r>
              <a:rPr lang="pl-PL" dirty="0">
                <a:latin typeface="Palatino Linotype"/>
                <a:cs typeface="Palatino Linotype"/>
              </a:rPr>
              <a:t>neutralność ( podatek konsumpcyjny, pośredni, </a:t>
            </a:r>
            <a:r>
              <a:rPr lang="pl-PL" dirty="0" err="1">
                <a:latin typeface="Palatino Linotype"/>
                <a:cs typeface="Palatino Linotype"/>
              </a:rPr>
              <a:t>potrącalność</a:t>
            </a:r>
            <a:r>
              <a:rPr lang="pl-PL" dirty="0">
                <a:latin typeface="Palatino Linotype"/>
                <a:cs typeface="Palatino Linotype"/>
              </a:rPr>
              <a:t>)</a:t>
            </a:r>
          </a:p>
          <a:p>
            <a:pPr>
              <a:buFont typeface="Wingdings 2" charset="0"/>
              <a:buNone/>
            </a:pPr>
            <a:endParaRPr lang="pl-PL" dirty="0">
              <a:latin typeface="Palatino Linotype"/>
              <a:cs typeface="Palatino Linotype"/>
            </a:endParaRPr>
          </a:p>
          <a:p>
            <a:pPr>
              <a:buFont typeface="Wingdings 2" charset="0"/>
              <a:buNone/>
            </a:pPr>
            <a:r>
              <a:rPr lang="pl-PL" dirty="0" smtClean="0">
                <a:latin typeface="Palatino Linotype"/>
                <a:cs typeface="Palatino Linotype"/>
              </a:rPr>
              <a:t>3) </a:t>
            </a:r>
            <a:r>
              <a:rPr lang="pl-PL" dirty="0">
                <a:latin typeface="Palatino Linotype"/>
                <a:cs typeface="Palatino Linotype"/>
              </a:rPr>
              <a:t>wielofazowość ( naliczany w każdej fazie obrotu) </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13</a:t>
            </a:fld>
            <a:endParaRPr lang="pl-PL">
              <a:latin typeface="Palatino Linotype"/>
              <a:cs typeface="Palatino Linotype"/>
            </a:endParaRPr>
          </a:p>
        </p:txBody>
      </p:sp>
    </p:spTree>
    <p:extLst>
      <p:ext uri="{BB962C8B-B14F-4D97-AF65-F5344CB8AC3E}">
        <p14:creationId xmlns:p14="http://schemas.microsoft.com/office/powerpoint/2010/main" val="106653901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smtClean="0"/>
              <a:t>Czy wygrane w kasynach opodatkowane podatkiem dochodowym?</a:t>
            </a:r>
            <a:endParaRPr lang="pl-PL" sz="2800" dirty="0"/>
          </a:p>
        </p:txBody>
      </p:sp>
      <p:sp>
        <p:nvSpPr>
          <p:cNvPr id="3" name="Symbol zastępczy zawartości 2"/>
          <p:cNvSpPr>
            <a:spLocks noGrp="1"/>
          </p:cNvSpPr>
          <p:nvPr>
            <p:ph idx="1"/>
          </p:nvPr>
        </p:nvSpPr>
        <p:spPr/>
        <p:txBody>
          <a:bodyPr>
            <a:normAutofit/>
          </a:bodyPr>
          <a:lstStyle/>
          <a:p>
            <a:r>
              <a:rPr lang="pl-PL" dirty="0" smtClean="0"/>
              <a:t>Całkowicie zwolnione są od podatku dochodowego (art. 21 ust. 1 pkt 6a), bez względu na ich wysokość,  wygrane w grach na automatach, grach w karty, grach w kości, grach cylindrycznych, grach bingo pieniężne i grach bingo fantowe. Do końca 2017 roku z całkowitego zwolnienia korzystały wszystkie wygrane w kasynach.  Obecnie  wygrane z kasyna ( z uwzględnieniem powyższego zwolnienia) zostały objęte 10% ryczałtowym podatkiem od jednorazowych  wygranych przekraczających 2280 zł.</a:t>
            </a:r>
          </a:p>
          <a:p>
            <a:pPr marL="0" indent="0">
              <a:buNone/>
            </a:pP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130</a:t>
            </a:fld>
            <a:endParaRPr lang="pl-PL"/>
          </a:p>
        </p:txBody>
      </p:sp>
    </p:spTree>
    <p:extLst>
      <p:ext uri="{BB962C8B-B14F-4D97-AF65-F5344CB8AC3E}">
        <p14:creationId xmlns:p14="http://schemas.microsoft.com/office/powerpoint/2010/main" val="263971698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latin typeface="Palatino Linotype"/>
                <a:cs typeface="Palatino Linotype"/>
              </a:rPr>
              <a:t>Podatek</a:t>
            </a:r>
            <a:r>
              <a:rPr lang="en-US" sz="3200" dirty="0">
                <a:latin typeface="Palatino Linotype"/>
                <a:cs typeface="Palatino Linotype"/>
              </a:rPr>
              <a:t> od </a:t>
            </a:r>
            <a:r>
              <a:rPr lang="en-US" sz="3200" dirty="0" err="1">
                <a:latin typeface="Palatino Linotype"/>
                <a:cs typeface="Palatino Linotype"/>
              </a:rPr>
              <a:t>gier</a:t>
            </a:r>
            <a:r>
              <a:rPr lang="en-US" sz="3200" dirty="0">
                <a:latin typeface="Palatino Linotype"/>
                <a:cs typeface="Palatino Linotype"/>
              </a:rPr>
              <a:t> – </a:t>
            </a:r>
            <a:r>
              <a:rPr lang="en-US" sz="3200" dirty="0" err="1">
                <a:latin typeface="Palatino Linotype"/>
                <a:cs typeface="Palatino Linotype"/>
              </a:rPr>
              <a:t>przedmiot</a:t>
            </a:r>
            <a:r>
              <a:rPr lang="en-US" sz="3200" dirty="0">
                <a:latin typeface="Palatino Linotype"/>
                <a:cs typeface="Palatino Linotype"/>
              </a:rPr>
              <a:t> </a:t>
            </a:r>
            <a:r>
              <a:rPr lang="en-US" sz="3200" dirty="0" err="1">
                <a:latin typeface="Palatino Linotype"/>
                <a:cs typeface="Palatino Linotype"/>
              </a:rPr>
              <a:t>podatku</a:t>
            </a:r>
            <a:endParaRPr lang="en-US" sz="3200" dirty="0">
              <a:latin typeface="Palatino Linotype"/>
              <a:cs typeface="Palatino Linotype"/>
            </a:endParaRPr>
          </a:p>
        </p:txBody>
      </p:sp>
      <p:sp>
        <p:nvSpPr>
          <p:cNvPr id="3" name="Content Placeholder 2"/>
          <p:cNvSpPr>
            <a:spLocks noGrp="1"/>
          </p:cNvSpPr>
          <p:nvPr>
            <p:ph idx="1"/>
          </p:nvPr>
        </p:nvSpPr>
        <p:spPr>
          <a:xfrm>
            <a:off x="611560" y="3140968"/>
            <a:ext cx="7556313" cy="2952328"/>
          </a:xfrm>
        </p:spPr>
        <p:txBody>
          <a:bodyPr/>
          <a:lstStyle/>
          <a:p>
            <a:r>
              <a:rPr lang="pl-PL" dirty="0">
                <a:solidFill>
                  <a:schemeClr val="tx1"/>
                </a:solidFill>
                <a:latin typeface="Palatino Linotype"/>
                <a:cs typeface="Palatino Linotype"/>
              </a:rPr>
              <a:t>urządzanie gier hazardowych, z wyłączeniem loterii promocyjnych i pokera rozgrywanego w formie turnieju gry pokera</a:t>
            </a:r>
          </a:p>
          <a:p>
            <a:r>
              <a:rPr lang="pl-PL" dirty="0">
                <a:solidFill>
                  <a:schemeClr val="tx1"/>
                </a:solidFill>
                <a:latin typeface="Palatino Linotype"/>
                <a:cs typeface="Palatino Linotype"/>
              </a:rPr>
              <a:t>udział w pokerze rozgrywanym w formie turnieju gry pokera</a:t>
            </a:r>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131</a:t>
            </a:fld>
            <a:endParaRPr lang="pl-PL">
              <a:latin typeface="Palatino Linotype"/>
              <a:cs typeface="Palatino Linotype"/>
            </a:endParaRPr>
          </a:p>
        </p:txBody>
      </p:sp>
      <p:sp>
        <p:nvSpPr>
          <p:cNvPr id="7" name="Prostokąt 5"/>
          <p:cNvSpPr>
            <a:spLocks noChangeArrowheads="1"/>
          </p:cNvSpPr>
          <p:nvPr/>
        </p:nvSpPr>
        <p:spPr bwMode="auto">
          <a:xfrm>
            <a:off x="899592" y="1628800"/>
            <a:ext cx="6696744" cy="95410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indent="179388" algn="ctr">
              <a:tabLst>
                <a:tab pos="144463" algn="l"/>
                <a:tab pos="288925" algn="l"/>
              </a:tabLst>
              <a:defRPr/>
            </a:pPr>
            <a:r>
              <a:rPr lang="pl-PL" sz="2800" dirty="0">
                <a:latin typeface="Palatino Linotype"/>
                <a:ea typeface="Times New Roman" pitchFamily="18" charset="0"/>
                <a:cs typeface="Palatino Linotype"/>
              </a:rPr>
              <a:t>Przedmiotem opodatkowania podatkiem od gier jest: </a:t>
            </a:r>
          </a:p>
        </p:txBody>
      </p:sp>
    </p:spTree>
    <p:extLst>
      <p:ext uri="{BB962C8B-B14F-4D97-AF65-F5344CB8AC3E}">
        <p14:creationId xmlns:p14="http://schemas.microsoft.com/office/powerpoint/2010/main" val="84334573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Poker w akademiku?</a:t>
            </a:r>
            <a:endParaRPr lang="pl-PL" dirty="0"/>
          </a:p>
        </p:txBody>
      </p:sp>
      <p:pic>
        <p:nvPicPr>
          <p:cNvPr id="6" name="Symbol zastępczy zawartości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899592" y="1600200"/>
            <a:ext cx="6984776" cy="4277072"/>
          </a:xfrm>
        </p:spPr>
      </p:pic>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132</a:t>
            </a:fld>
            <a:endParaRPr lang="pl-PL"/>
          </a:p>
        </p:txBody>
      </p:sp>
    </p:spTree>
    <p:extLst>
      <p:ext uri="{BB962C8B-B14F-4D97-AF65-F5344CB8AC3E}">
        <p14:creationId xmlns:p14="http://schemas.microsoft.com/office/powerpoint/2010/main" val="166450924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Czy można legalnie grać w pokera?</a:t>
            </a:r>
            <a:endParaRPr lang="pl-PL" dirty="0"/>
          </a:p>
        </p:txBody>
      </p:sp>
      <p:sp>
        <p:nvSpPr>
          <p:cNvPr id="3" name="Symbol zastępczy zawartości 2"/>
          <p:cNvSpPr>
            <a:spLocks noGrp="1"/>
          </p:cNvSpPr>
          <p:nvPr>
            <p:ph idx="1"/>
          </p:nvPr>
        </p:nvSpPr>
        <p:spPr>
          <a:xfrm>
            <a:off x="107504" y="1600200"/>
            <a:ext cx="8752334" cy="5257800"/>
          </a:xfrm>
        </p:spPr>
        <p:txBody>
          <a:bodyPr>
            <a:normAutofit/>
          </a:bodyPr>
          <a:lstStyle/>
          <a:p>
            <a:pPr marL="0" indent="0">
              <a:buNone/>
            </a:pPr>
            <a:r>
              <a:rPr lang="pl-PL" b="1" dirty="0" smtClean="0"/>
              <a:t>Zorganizowanie turnieju pokera poza kasynem</a:t>
            </a:r>
            <a:r>
              <a:rPr lang="pl-PL" dirty="0" smtClean="0"/>
              <a:t> wymaga, aby m.in.. :</a:t>
            </a:r>
            <a:endParaRPr lang="pl-PL" dirty="0"/>
          </a:p>
          <a:p>
            <a:r>
              <a:rPr lang="pl-PL" dirty="0"/>
              <a:t>a) uczestnicy turnieju gry w pokera grają między sobą, a liczba uczestników turnieju wynosi co najmniej 10 osób,</a:t>
            </a:r>
          </a:p>
          <a:p>
            <a:r>
              <a:rPr lang="pl-PL" dirty="0"/>
              <a:t>b) dokonano zgłoszenia takiego turnieju dyrektorowi izby administracji skarbowej właściwemu ze względu na miejsce urządzania turnieju gry w pokera,</a:t>
            </a:r>
          </a:p>
          <a:p>
            <a:r>
              <a:rPr lang="pl-PL" dirty="0"/>
              <a:t>c) regulamin turnieju został uprzednio zaakceptowany przez Ministra Finansów,</a:t>
            </a:r>
          </a:p>
          <a:p>
            <a:r>
              <a:rPr lang="pl-PL" dirty="0"/>
              <a:t>d) podmiot urządzający turniej jest obowiązany zainstalować w miejscu organizacji gry system </a:t>
            </a:r>
            <a:r>
              <a:rPr lang="pl-PL" dirty="0" err="1"/>
              <a:t>audiowizyjny</a:t>
            </a:r>
            <a:r>
              <a:rPr lang="pl-PL" dirty="0"/>
              <a:t>, który pozwala na kontrolę przebiegu i prowadzenia gier, w tym m.in. umożliwia weryfikację prawidłowości określania rezultatów gier</a:t>
            </a:r>
            <a:r>
              <a:rPr lang="pl-PL" i="1" dirty="0"/>
              <a:t>. </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133</a:t>
            </a:fld>
            <a:endParaRPr lang="pl-PL"/>
          </a:p>
        </p:txBody>
      </p:sp>
    </p:spTree>
    <p:extLst>
      <p:ext uri="{BB962C8B-B14F-4D97-AF65-F5344CB8AC3E}">
        <p14:creationId xmlns:p14="http://schemas.microsoft.com/office/powerpoint/2010/main" val="150534085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latin typeface="Palatino Linotype"/>
                <a:cs typeface="Palatino Linotype"/>
              </a:rPr>
              <a:t>Podatek</a:t>
            </a:r>
            <a:r>
              <a:rPr lang="en-US" sz="2800" dirty="0">
                <a:latin typeface="Palatino Linotype"/>
                <a:cs typeface="Palatino Linotype"/>
              </a:rPr>
              <a:t> od </a:t>
            </a:r>
            <a:r>
              <a:rPr lang="en-US" sz="2800" dirty="0" err="1">
                <a:latin typeface="Palatino Linotype"/>
                <a:cs typeface="Palatino Linotype"/>
              </a:rPr>
              <a:t>gier</a:t>
            </a:r>
            <a:r>
              <a:rPr lang="en-US" sz="2800" dirty="0">
                <a:latin typeface="Palatino Linotype"/>
                <a:cs typeface="Palatino Linotype"/>
              </a:rPr>
              <a:t> – </a:t>
            </a:r>
            <a:r>
              <a:rPr lang="en-US" sz="2800" dirty="0" err="1">
                <a:latin typeface="Palatino Linotype"/>
                <a:cs typeface="Palatino Linotype"/>
              </a:rPr>
              <a:t>podstawa</a:t>
            </a:r>
            <a:r>
              <a:rPr lang="en-US" sz="2800" dirty="0">
                <a:latin typeface="Palatino Linotype"/>
                <a:cs typeface="Palatino Linotype"/>
              </a:rPr>
              <a:t> </a:t>
            </a:r>
            <a:r>
              <a:rPr lang="en-US" sz="2800" dirty="0" err="1">
                <a:latin typeface="Palatino Linotype"/>
                <a:cs typeface="Palatino Linotype"/>
              </a:rPr>
              <a:t>opodatkowania</a:t>
            </a:r>
            <a:endParaRPr lang="en-US" sz="28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134</a:t>
            </a:fld>
            <a:endParaRPr lang="pl-PL">
              <a:latin typeface="Palatino Linotype"/>
              <a:cs typeface="Palatino Linotype"/>
            </a:endParaRPr>
          </a:p>
        </p:txBody>
      </p:sp>
      <p:sp>
        <p:nvSpPr>
          <p:cNvPr id="6" name="Rectangle 5"/>
          <p:cNvSpPr/>
          <p:nvPr/>
        </p:nvSpPr>
        <p:spPr>
          <a:xfrm>
            <a:off x="395536" y="1124744"/>
            <a:ext cx="7416824" cy="584776"/>
          </a:xfrm>
          <a:prstGeom prst="rect">
            <a:avLst/>
          </a:prstGeom>
        </p:spPr>
        <p:txBody>
          <a:bodyPr wrap="square">
            <a:spAutoFit/>
          </a:bodyPr>
          <a:lstStyle/>
          <a:p>
            <a:pPr indent="179388" algn="ctr">
              <a:tabLst>
                <a:tab pos="144463" algn="l"/>
                <a:tab pos="288925" algn="l"/>
              </a:tabLst>
            </a:pPr>
            <a:r>
              <a:rPr lang="pl-PL" b="1" dirty="0">
                <a:solidFill>
                  <a:srgbClr val="000000"/>
                </a:solidFill>
                <a:latin typeface="Palatino Linotype"/>
                <a:cs typeface="Palatino Linotype"/>
              </a:rPr>
              <a:t>Podstawa opodatkowania jest uzależniona od rodzaju prowadzonej gry, loterii lub zakładu wzajemnego. I tak, podstawę opodatkowania stanowi np.: </a:t>
            </a:r>
            <a:endParaRPr lang="pl-PL" sz="2800" b="1" dirty="0">
              <a:latin typeface="Palatino Linotype"/>
              <a:cs typeface="Palatino Linotype"/>
            </a:endParaRPr>
          </a:p>
        </p:txBody>
      </p:sp>
      <p:graphicFrame>
        <p:nvGraphicFramePr>
          <p:cNvPr id="7" name="Tabela 5"/>
          <p:cNvGraphicFramePr>
            <a:graphicFrameLocks noGrp="1"/>
          </p:cNvGraphicFramePr>
          <p:nvPr>
            <p:extLst>
              <p:ext uri="{D42A27DB-BD31-4B8C-83A1-F6EECF244321}">
                <p14:modId xmlns:p14="http://schemas.microsoft.com/office/powerpoint/2010/main" val="2445891061"/>
              </p:ext>
            </p:extLst>
          </p:nvPr>
        </p:nvGraphicFramePr>
        <p:xfrm>
          <a:off x="467544" y="1772817"/>
          <a:ext cx="7488832" cy="4647570"/>
        </p:xfrm>
        <a:graphic>
          <a:graphicData uri="http://schemas.openxmlformats.org/drawingml/2006/table">
            <a:tbl>
              <a:tblPr>
                <a:tableStyleId>{16D9F66E-5EB9-4882-86FB-DCBF35E3C3E4}</a:tableStyleId>
              </a:tblPr>
              <a:tblGrid>
                <a:gridCol w="2611336">
                  <a:extLst>
                    <a:ext uri="{9D8B030D-6E8A-4147-A177-3AD203B41FA5}">
                      <a16:colId xmlns:a16="http://schemas.microsoft.com/office/drawing/2014/main" xmlns="" val="20000"/>
                    </a:ext>
                  </a:extLst>
                </a:gridCol>
                <a:gridCol w="4877496">
                  <a:extLst>
                    <a:ext uri="{9D8B030D-6E8A-4147-A177-3AD203B41FA5}">
                      <a16:colId xmlns:a16="http://schemas.microsoft.com/office/drawing/2014/main" xmlns="" val="20001"/>
                    </a:ext>
                  </a:extLst>
                </a:gridCol>
              </a:tblGrid>
              <a:tr h="4635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1) w loterii pieniężnej, loterii fantowej i grze </a:t>
                      </a:r>
                      <a:r>
                        <a:rPr kumimoji="0" lang="pl-PL" sz="1300" u="none" strike="noStrike" cap="none" normalizeH="0" baseline="0" dirty="0" err="1">
                          <a:ln>
                            <a:noFill/>
                          </a:ln>
                          <a:effectLst/>
                        </a:rPr>
                        <a:t>telebingo</a:t>
                      </a:r>
                      <a:r>
                        <a:rPr kumimoji="0" lang="pl-PL" sz="1300" u="none" strike="noStrike" cap="none" normalizeH="0" baseline="0" dirty="0">
                          <a:ln>
                            <a:noFill/>
                          </a:ln>
                          <a:effectLst/>
                        </a:rPr>
                        <a:t> </a:t>
                      </a:r>
                      <a:endParaRPr kumimoji="0" lang="pl-PL" sz="1300" b="1" i="0" u="none" strike="noStrike" cap="none" normalizeH="0" baseline="0" dirty="0">
                        <a:ln>
                          <a:noFill/>
                        </a:ln>
                        <a:solidFill>
                          <a:srgbClr val="FFFFFF"/>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suma wpływów uzyskanych ze sprzedaży losów lub innych dowodów udziału w grze;</a:t>
                      </a:r>
                      <a:endParaRPr kumimoji="0" lang="pl-PL" sz="1300" b="1" i="0" u="none" strike="noStrike" cap="none" normalizeH="0" baseline="0" dirty="0">
                        <a:ln>
                          <a:noFill/>
                        </a:ln>
                        <a:solidFill>
                          <a:srgbClr val="FFFFFF"/>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a16="http://schemas.microsoft.com/office/drawing/2014/main" xmlns="" val="10000"/>
                  </a:ext>
                </a:extLst>
              </a:tr>
              <a:tr h="4635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2) w loterii </a:t>
                      </a:r>
                      <a:r>
                        <a:rPr kumimoji="0" lang="pl-PL" sz="1300" u="none" strike="noStrike" cap="none" normalizeH="0" baseline="0" dirty="0" err="1">
                          <a:ln>
                            <a:noFill/>
                          </a:ln>
                          <a:effectLst/>
                        </a:rPr>
                        <a:t>audioteksowej</a:t>
                      </a:r>
                      <a:r>
                        <a:rPr kumimoji="0" lang="pl-PL" sz="1300" u="none" strike="noStrike" cap="none" normalizeH="0" baseline="0" dirty="0">
                          <a:ln>
                            <a:noFill/>
                          </a:ln>
                          <a:effectLst/>
                        </a:rPr>
                        <a:t> </a:t>
                      </a:r>
                      <a:endParaRPr kumimoji="0" lang="pl-PL" sz="1300" b="0" i="0" u="none" strike="noStrike" cap="none" normalizeH="0" baseline="0" dirty="0">
                        <a:ln>
                          <a:noFill/>
                        </a:ln>
                        <a:solidFill>
                          <a:srgbClr val="000000"/>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przychód organizatora loterii </a:t>
                      </a:r>
                      <a:r>
                        <a:rPr kumimoji="0" lang="pl-PL" sz="1300" u="none" strike="noStrike" cap="none" normalizeH="0" baseline="0" dirty="0" err="1">
                          <a:ln>
                            <a:noFill/>
                          </a:ln>
                          <a:effectLst/>
                        </a:rPr>
                        <a:t>audioteksowej</a:t>
                      </a:r>
                      <a:r>
                        <a:rPr kumimoji="0" lang="pl-PL" sz="1300" u="none" strike="noStrike" cap="none" normalizeH="0" baseline="0" dirty="0">
                          <a:ln>
                            <a:noFill/>
                          </a:ln>
                          <a:effectLst/>
                        </a:rPr>
                        <a:t> uzyskany z tej loterii</a:t>
                      </a:r>
                      <a:endParaRPr kumimoji="0" lang="pl-PL" sz="1300" b="0" i="0" u="none" strike="noStrike" cap="none" normalizeH="0" baseline="0" dirty="0">
                        <a:ln>
                          <a:noFill/>
                        </a:ln>
                        <a:solidFill>
                          <a:srgbClr val="000000"/>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a16="http://schemas.microsoft.com/office/drawing/2014/main" xmlns="" val="10001"/>
                  </a:ext>
                </a:extLst>
              </a:tr>
              <a:tr h="2752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a:ln>
                            <a:noFill/>
                          </a:ln>
                          <a:effectLst/>
                        </a:rPr>
                        <a:t>3) w grze liczbowej </a:t>
                      </a:r>
                      <a:endParaRPr kumimoji="0" lang="pl-PL" sz="1300" b="0" i="0" u="none" strike="noStrike" cap="none" normalizeH="0" baseline="0">
                        <a:ln>
                          <a:noFill/>
                        </a:ln>
                        <a:solidFill>
                          <a:srgbClr val="000000"/>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suma wpłaconych stawek</a:t>
                      </a:r>
                      <a:endParaRPr kumimoji="0" lang="pl-PL" sz="1300" b="0" i="0" u="none" strike="noStrike" cap="none" normalizeH="0" baseline="0" dirty="0">
                        <a:ln>
                          <a:noFill/>
                        </a:ln>
                        <a:solidFill>
                          <a:srgbClr val="000000"/>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a16="http://schemas.microsoft.com/office/drawing/2014/main" xmlns="" val="10002"/>
                  </a:ext>
                </a:extLst>
              </a:tr>
              <a:tr h="2752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4) w zakładach wzajemnych </a:t>
                      </a:r>
                      <a:endParaRPr kumimoji="0" lang="pl-PL" sz="1300" b="0" i="0" u="none" strike="noStrike" cap="none" normalizeH="0" baseline="0" dirty="0">
                        <a:ln>
                          <a:noFill/>
                        </a:ln>
                        <a:solidFill>
                          <a:srgbClr val="000000"/>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a:ln>
                            <a:noFill/>
                          </a:ln>
                          <a:effectLst/>
                        </a:rPr>
                        <a:t>suma wpłaconych stawek</a:t>
                      </a:r>
                      <a:endParaRPr kumimoji="0" lang="pl-PL" sz="1300" b="0" i="0" u="none" strike="noStrike" cap="none" normalizeH="0" baseline="0">
                        <a:ln>
                          <a:noFill/>
                        </a:ln>
                        <a:solidFill>
                          <a:srgbClr val="000000"/>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a16="http://schemas.microsoft.com/office/drawing/2014/main" xmlns="" val="10003"/>
                  </a:ext>
                </a:extLst>
              </a:tr>
              <a:tr h="4635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a:ln>
                            <a:noFill/>
                          </a:ln>
                          <a:effectLst/>
                        </a:rPr>
                        <a:t>5) w grze bingo pieniężne </a:t>
                      </a:r>
                      <a:endParaRPr kumimoji="0" lang="pl-PL" sz="1300" b="0" i="0" u="none" strike="noStrike" cap="none" normalizeH="0" baseline="0">
                        <a:ln>
                          <a:noFill/>
                        </a:ln>
                        <a:solidFill>
                          <a:srgbClr val="000000"/>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wartość nominalna kartonów do gry zakupionych przez podmiot urządzający grę</a:t>
                      </a:r>
                      <a:endParaRPr kumimoji="0" lang="pl-PL" sz="1300" b="0" i="0" u="none" strike="noStrike" cap="none" normalizeH="0" baseline="0" dirty="0">
                        <a:ln>
                          <a:noFill/>
                        </a:ln>
                        <a:solidFill>
                          <a:srgbClr val="000000"/>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a16="http://schemas.microsoft.com/office/drawing/2014/main" xmlns="" val="10004"/>
                  </a:ext>
                </a:extLst>
              </a:tr>
              <a:tr h="2752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a:ln>
                            <a:noFill/>
                          </a:ln>
                          <a:effectLst/>
                        </a:rPr>
                        <a:t>6) w grze bingo fantowe </a:t>
                      </a:r>
                      <a:endParaRPr kumimoji="0" lang="pl-PL" sz="1300" b="0" i="0" u="none" strike="noStrike" cap="none" normalizeH="0" baseline="0">
                        <a:ln>
                          <a:noFill/>
                        </a:ln>
                        <a:solidFill>
                          <a:srgbClr val="000000"/>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a:ln>
                            <a:noFill/>
                          </a:ln>
                          <a:effectLst/>
                        </a:rPr>
                        <a:t>wartość nominalna kartonów użytych do gry</a:t>
                      </a:r>
                      <a:endParaRPr kumimoji="0" lang="pl-PL" sz="1300" b="0" i="0" u="none" strike="noStrike" cap="none" normalizeH="0" baseline="0">
                        <a:ln>
                          <a:noFill/>
                        </a:ln>
                        <a:solidFill>
                          <a:srgbClr val="000000"/>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a16="http://schemas.microsoft.com/office/drawing/2014/main" xmlns="" val="10005"/>
                  </a:ext>
                </a:extLst>
              </a:tr>
              <a:tr h="9440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a:ln>
                            <a:noFill/>
                          </a:ln>
                          <a:effectLst/>
                        </a:rPr>
                        <a:t>7) w grze cylindrycznej, grze w kości i grze w karty, z wyjątkiem pokera rozgrywanego w formie turnieju gry pokera </a:t>
                      </a:r>
                      <a:endParaRPr kumimoji="0" lang="pl-PL" sz="1300" b="0" i="0" u="none" strike="noStrike" cap="none" normalizeH="0" baseline="0">
                        <a:ln>
                          <a:noFill/>
                        </a:ln>
                        <a:solidFill>
                          <a:srgbClr val="000000"/>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kwota stanowiąca różnicę między sumą wpłat gotówkowych z tytułu wymiany żetonów w kasie i na stole gry a sumą wypłaconych z kasy kwot za zwrócone żetony</a:t>
                      </a:r>
                      <a:endParaRPr kumimoji="0" lang="pl-PL" sz="1300" b="0" i="0" u="none" strike="noStrike" cap="none" normalizeH="0" baseline="0" dirty="0">
                        <a:ln>
                          <a:noFill/>
                        </a:ln>
                        <a:solidFill>
                          <a:srgbClr val="000000"/>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a16="http://schemas.microsoft.com/office/drawing/2014/main" xmlns="" val="10006"/>
                  </a:ext>
                </a:extLst>
              </a:tr>
              <a:tr h="4635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a:ln>
                            <a:noFill/>
                          </a:ln>
                          <a:effectLst/>
                        </a:rPr>
                        <a:t>8) w pokerze rozgrywanym w formie turnieju gry pokera </a:t>
                      </a:r>
                      <a:endParaRPr kumimoji="0" lang="pl-PL" sz="1300" b="0" i="0" u="none" strike="noStrike" cap="none" normalizeH="0" baseline="0">
                        <a:ln>
                          <a:noFill/>
                        </a:ln>
                        <a:solidFill>
                          <a:srgbClr val="000000"/>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a:ln>
                            <a:noFill/>
                          </a:ln>
                          <a:effectLst/>
                        </a:rPr>
                        <a:t>kwota wygranej pomniejszona o kwotę wpisowego za udział w turnieju</a:t>
                      </a:r>
                      <a:endParaRPr kumimoji="0" lang="pl-PL" sz="1300" b="0" i="0" u="none" strike="noStrike" cap="none" normalizeH="0" baseline="0">
                        <a:ln>
                          <a:noFill/>
                        </a:ln>
                        <a:solidFill>
                          <a:srgbClr val="000000"/>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a16="http://schemas.microsoft.com/office/drawing/2014/main" xmlns="" val="10007"/>
                  </a:ext>
                </a:extLst>
              </a:tr>
              <a:tr h="8402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9) w grze na automacie </a:t>
                      </a:r>
                      <a:endParaRPr kumimoji="0" lang="pl-PL" sz="1300" b="0" i="0" u="none" strike="noStrike" cap="none" normalizeH="0" baseline="0" dirty="0">
                        <a:ln>
                          <a:noFill/>
                        </a:ln>
                        <a:solidFill>
                          <a:srgbClr val="000000"/>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kwota stanowiąca różnicę między kwotą uzyskaną z wymiany żetonów do gry lub wpłaconą do kasy i zakredytowaną w pamięci automatu lub wpłaconą do automatu a sumą wygranych uzyskanych przez uczestników gier.</a:t>
                      </a:r>
                      <a:endParaRPr kumimoji="0" lang="pl-PL" sz="1300" b="0" i="0" u="none" strike="noStrike" cap="none" normalizeH="0" baseline="0" dirty="0">
                        <a:ln>
                          <a:noFill/>
                        </a:ln>
                        <a:solidFill>
                          <a:srgbClr val="000000"/>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51699093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latin typeface="Palatino Linotype"/>
                <a:cs typeface="Palatino Linotype"/>
              </a:rPr>
              <a:t>Podatek</a:t>
            </a:r>
            <a:r>
              <a:rPr lang="en-US" sz="3200" dirty="0">
                <a:latin typeface="Palatino Linotype"/>
                <a:cs typeface="Palatino Linotype"/>
              </a:rPr>
              <a:t> od </a:t>
            </a:r>
            <a:r>
              <a:rPr lang="en-US" sz="3200" dirty="0" err="1">
                <a:latin typeface="Palatino Linotype"/>
                <a:cs typeface="Palatino Linotype"/>
              </a:rPr>
              <a:t>gier</a:t>
            </a:r>
            <a:r>
              <a:rPr lang="en-US" sz="3200" dirty="0">
                <a:latin typeface="Palatino Linotype"/>
                <a:cs typeface="Palatino Linotype"/>
              </a:rPr>
              <a:t> – </a:t>
            </a:r>
            <a:r>
              <a:rPr lang="en-US" sz="3200" dirty="0" err="1">
                <a:latin typeface="Palatino Linotype"/>
                <a:cs typeface="Palatino Linotype"/>
              </a:rPr>
              <a:t>stawka</a:t>
            </a:r>
            <a:r>
              <a:rPr lang="en-US" sz="3200" dirty="0">
                <a:latin typeface="Palatino Linotype"/>
                <a:cs typeface="Palatino Linotype"/>
              </a:rPr>
              <a:t> </a:t>
            </a:r>
            <a:r>
              <a:rPr lang="en-US" sz="3200" dirty="0" err="1">
                <a:latin typeface="Palatino Linotype"/>
                <a:cs typeface="Palatino Linotype"/>
              </a:rPr>
              <a:t>podatkowa</a:t>
            </a:r>
            <a:endParaRPr lang="en-US" sz="3200" dirty="0">
              <a:latin typeface="Palatino Linotype"/>
              <a:cs typeface="Palatino Linotype"/>
            </a:endParaRPr>
          </a:p>
        </p:txBody>
      </p:sp>
      <p:sp>
        <p:nvSpPr>
          <p:cNvPr id="3" name="Content Placeholder 2"/>
          <p:cNvSpPr>
            <a:spLocks noGrp="1"/>
          </p:cNvSpPr>
          <p:nvPr>
            <p:ph idx="1"/>
          </p:nvPr>
        </p:nvSpPr>
        <p:spPr>
          <a:xfrm>
            <a:off x="467544" y="1916832"/>
            <a:ext cx="7601918" cy="4353347"/>
          </a:xfrm>
        </p:spPr>
        <p:txBody>
          <a:bodyPr>
            <a:normAutofit fontScale="92500" lnSpcReduction="20000"/>
          </a:bodyPr>
          <a:lstStyle/>
          <a:p>
            <a:pPr>
              <a:lnSpc>
                <a:spcPct val="110000"/>
              </a:lnSpc>
            </a:pPr>
            <a:r>
              <a:rPr lang="pl-PL" dirty="0">
                <a:solidFill>
                  <a:schemeClr val="tx1"/>
                </a:solidFill>
                <a:latin typeface="Palatino Linotype"/>
                <a:cs typeface="Palatino Linotype"/>
              </a:rPr>
              <a:t>1) loterii fantowej i gry bingo fantowe - </a:t>
            </a:r>
            <a:r>
              <a:rPr lang="pl-PL" b="1" dirty="0">
                <a:solidFill>
                  <a:schemeClr val="tx1"/>
                </a:solidFill>
                <a:latin typeface="Palatino Linotype"/>
                <a:cs typeface="Palatino Linotype"/>
              </a:rPr>
              <a:t>10 %</a:t>
            </a:r>
            <a:r>
              <a:rPr lang="pl-PL" dirty="0">
                <a:solidFill>
                  <a:schemeClr val="tx1"/>
                </a:solidFill>
                <a:latin typeface="Palatino Linotype"/>
                <a:cs typeface="Palatino Linotype"/>
              </a:rPr>
              <a:t>;</a:t>
            </a:r>
          </a:p>
          <a:p>
            <a:pPr>
              <a:lnSpc>
                <a:spcPct val="110000"/>
              </a:lnSpc>
            </a:pPr>
            <a:r>
              <a:rPr lang="pl-PL" dirty="0">
                <a:solidFill>
                  <a:schemeClr val="tx1"/>
                </a:solidFill>
                <a:latin typeface="Palatino Linotype"/>
                <a:cs typeface="Palatino Linotype"/>
              </a:rPr>
              <a:t>2) loterii pieniężnej - </a:t>
            </a:r>
            <a:r>
              <a:rPr lang="pl-PL" b="1" dirty="0">
                <a:solidFill>
                  <a:schemeClr val="tx1"/>
                </a:solidFill>
                <a:latin typeface="Palatino Linotype"/>
                <a:cs typeface="Palatino Linotype"/>
              </a:rPr>
              <a:t>15 %</a:t>
            </a:r>
            <a:r>
              <a:rPr lang="pl-PL" dirty="0">
                <a:solidFill>
                  <a:schemeClr val="tx1"/>
                </a:solidFill>
                <a:latin typeface="Palatino Linotype"/>
                <a:cs typeface="Palatino Linotype"/>
              </a:rPr>
              <a:t>;</a:t>
            </a:r>
          </a:p>
          <a:p>
            <a:pPr>
              <a:lnSpc>
                <a:spcPct val="110000"/>
              </a:lnSpc>
            </a:pPr>
            <a:r>
              <a:rPr lang="pl-PL" dirty="0">
                <a:solidFill>
                  <a:schemeClr val="tx1"/>
                </a:solidFill>
                <a:latin typeface="Palatino Linotype"/>
                <a:cs typeface="Palatino Linotype"/>
              </a:rPr>
              <a:t>3) gry liczbowej - </a:t>
            </a:r>
            <a:r>
              <a:rPr lang="pl-PL" b="1" dirty="0">
                <a:solidFill>
                  <a:schemeClr val="tx1"/>
                </a:solidFill>
                <a:latin typeface="Palatino Linotype"/>
                <a:cs typeface="Palatino Linotype"/>
              </a:rPr>
              <a:t>20 %</a:t>
            </a:r>
            <a:r>
              <a:rPr lang="pl-PL" dirty="0">
                <a:solidFill>
                  <a:schemeClr val="tx1"/>
                </a:solidFill>
                <a:latin typeface="Palatino Linotype"/>
                <a:cs typeface="Palatino Linotype"/>
              </a:rPr>
              <a:t>;</a:t>
            </a:r>
          </a:p>
          <a:p>
            <a:pPr>
              <a:lnSpc>
                <a:spcPct val="110000"/>
              </a:lnSpc>
            </a:pPr>
            <a:r>
              <a:rPr lang="pl-PL" dirty="0">
                <a:solidFill>
                  <a:schemeClr val="tx1"/>
                </a:solidFill>
                <a:latin typeface="Palatino Linotype"/>
                <a:cs typeface="Palatino Linotype"/>
              </a:rPr>
              <a:t>4) gry bingo pieniężne, gry </a:t>
            </a:r>
            <a:r>
              <a:rPr lang="pl-PL" dirty="0" err="1">
                <a:solidFill>
                  <a:schemeClr val="tx1"/>
                </a:solidFill>
                <a:latin typeface="Palatino Linotype"/>
                <a:cs typeface="Palatino Linotype"/>
              </a:rPr>
              <a:t>telebingo</a:t>
            </a:r>
            <a:r>
              <a:rPr lang="pl-PL" dirty="0">
                <a:solidFill>
                  <a:schemeClr val="tx1"/>
                </a:solidFill>
                <a:latin typeface="Palatino Linotype"/>
                <a:cs typeface="Palatino Linotype"/>
              </a:rPr>
              <a:t>, loterii </a:t>
            </a:r>
            <a:r>
              <a:rPr lang="pl-PL" dirty="0" err="1">
                <a:solidFill>
                  <a:schemeClr val="tx1"/>
                </a:solidFill>
                <a:latin typeface="Palatino Linotype"/>
                <a:cs typeface="Palatino Linotype"/>
              </a:rPr>
              <a:t>audioteksowej</a:t>
            </a:r>
            <a:r>
              <a:rPr lang="pl-PL" dirty="0">
                <a:solidFill>
                  <a:schemeClr val="tx1"/>
                </a:solidFill>
                <a:latin typeface="Palatino Linotype"/>
                <a:cs typeface="Palatino Linotype"/>
              </a:rPr>
              <a:t> i pokera rozgrywanego w formie turnieju gry pokera  - </a:t>
            </a:r>
            <a:r>
              <a:rPr lang="pl-PL" b="1" dirty="0">
                <a:solidFill>
                  <a:schemeClr val="tx1"/>
                </a:solidFill>
                <a:latin typeface="Palatino Linotype"/>
                <a:cs typeface="Palatino Linotype"/>
              </a:rPr>
              <a:t>25 %</a:t>
            </a:r>
            <a:r>
              <a:rPr lang="pl-PL" dirty="0">
                <a:solidFill>
                  <a:schemeClr val="tx1"/>
                </a:solidFill>
                <a:latin typeface="Palatino Linotype"/>
                <a:cs typeface="Palatino Linotype"/>
              </a:rPr>
              <a:t>;</a:t>
            </a:r>
          </a:p>
          <a:p>
            <a:pPr>
              <a:lnSpc>
                <a:spcPct val="110000"/>
              </a:lnSpc>
            </a:pPr>
            <a:r>
              <a:rPr lang="pl-PL" dirty="0">
                <a:solidFill>
                  <a:schemeClr val="tx1"/>
                </a:solidFill>
                <a:latin typeface="Palatino Linotype"/>
                <a:cs typeface="Palatino Linotype"/>
              </a:rPr>
              <a:t>5) gry na automacie, gry cylindrycznej, gry w kości, gry w karty, z wyłączeniem pokera rozgrywanego w formie turnieju gry pokera - </a:t>
            </a:r>
            <a:r>
              <a:rPr lang="pl-PL" b="1" dirty="0">
                <a:solidFill>
                  <a:schemeClr val="tx1"/>
                </a:solidFill>
                <a:latin typeface="Palatino Linotype"/>
                <a:cs typeface="Palatino Linotype"/>
              </a:rPr>
              <a:t>50 %</a:t>
            </a:r>
            <a:r>
              <a:rPr lang="pl-PL" dirty="0">
                <a:solidFill>
                  <a:schemeClr val="tx1"/>
                </a:solidFill>
                <a:latin typeface="Palatino Linotype"/>
                <a:cs typeface="Palatino Linotype"/>
              </a:rPr>
              <a:t>;</a:t>
            </a:r>
          </a:p>
          <a:p>
            <a:pPr>
              <a:lnSpc>
                <a:spcPct val="110000"/>
              </a:lnSpc>
            </a:pPr>
            <a:r>
              <a:rPr lang="pl-PL" dirty="0">
                <a:solidFill>
                  <a:schemeClr val="tx1"/>
                </a:solidFill>
                <a:latin typeface="Palatino Linotype"/>
                <a:cs typeface="Palatino Linotype"/>
              </a:rPr>
              <a:t>6) zakładów wzajemnych na sportowe współzawodnictwo zwierząt na podstawie zezwoleń udzielanych wyłącznie na ich urządzanie - </a:t>
            </a:r>
            <a:r>
              <a:rPr lang="pl-PL" b="1" dirty="0">
                <a:solidFill>
                  <a:schemeClr val="tx1"/>
                </a:solidFill>
                <a:latin typeface="Palatino Linotype"/>
                <a:cs typeface="Palatino Linotype"/>
              </a:rPr>
              <a:t>2,5 %, </a:t>
            </a:r>
            <a:r>
              <a:rPr lang="pl-PL" dirty="0">
                <a:solidFill>
                  <a:schemeClr val="tx1"/>
                </a:solidFill>
                <a:latin typeface="Palatino Linotype"/>
                <a:cs typeface="Palatino Linotype"/>
              </a:rPr>
              <a:t>a od innych zakładów – </a:t>
            </a:r>
            <a:r>
              <a:rPr lang="pl-PL" b="1" dirty="0">
                <a:solidFill>
                  <a:schemeClr val="tx1"/>
                </a:solidFill>
                <a:latin typeface="Palatino Linotype"/>
                <a:cs typeface="Palatino Linotype"/>
              </a:rPr>
              <a:t>12%;</a:t>
            </a:r>
          </a:p>
          <a:p>
            <a:endParaRPr lang="pl-PL" dirty="0">
              <a:solidFill>
                <a:schemeClr val="tx1"/>
              </a:solidFill>
              <a:latin typeface="Palatino Linotype"/>
              <a:cs typeface="Palatino Linotype"/>
            </a:endParaRPr>
          </a:p>
          <a:p>
            <a:endParaRPr lang="pl-PL" dirty="0">
              <a:solidFill>
                <a:schemeClr val="tx1"/>
              </a:solidFill>
              <a:latin typeface="Palatino Linotype"/>
              <a:cs typeface="Palatino Linotype"/>
            </a:endParaRPr>
          </a:p>
          <a:p>
            <a:endParaRPr lang="pl-PL" dirty="0">
              <a:solidFill>
                <a:schemeClr val="tx1"/>
              </a:solidFill>
              <a:latin typeface="Palatino Linotype"/>
              <a:cs typeface="Palatino Linotype"/>
            </a:endParaRPr>
          </a:p>
          <a:p>
            <a:endParaRPr lang="pl-PL" dirty="0">
              <a:solidFill>
                <a:schemeClr val="tx1"/>
              </a:solidFill>
              <a:latin typeface="Palatino Linotype"/>
              <a:cs typeface="Palatino Linotype"/>
            </a:endParaRP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135</a:t>
            </a:fld>
            <a:endParaRPr lang="pl-PL">
              <a:latin typeface="Palatino Linotype"/>
              <a:cs typeface="Palatino Linotype"/>
            </a:endParaRPr>
          </a:p>
        </p:txBody>
      </p:sp>
      <p:sp>
        <p:nvSpPr>
          <p:cNvPr id="7" name="Rectangle 6"/>
          <p:cNvSpPr/>
          <p:nvPr/>
        </p:nvSpPr>
        <p:spPr>
          <a:xfrm>
            <a:off x="611560" y="1196752"/>
            <a:ext cx="6696744" cy="707886"/>
          </a:xfrm>
          <a:prstGeom prst="rect">
            <a:avLst/>
          </a:prstGeom>
        </p:spPr>
        <p:txBody>
          <a:bodyPr wrap="square">
            <a:spAutoFit/>
          </a:bodyPr>
          <a:lstStyle/>
          <a:p>
            <a:pPr algn="ctr"/>
            <a:r>
              <a:rPr lang="pl-PL" sz="2000" dirty="0">
                <a:solidFill>
                  <a:srgbClr val="800000"/>
                </a:solidFill>
                <a:latin typeface="Palatino Linotype"/>
                <a:cs typeface="Palatino Linotype"/>
              </a:rPr>
              <a:t>Stawki podatku od gier mają charakter stawek, procentowych, liniowych</a:t>
            </a:r>
            <a:endParaRPr lang="en-US" sz="2000" dirty="0">
              <a:solidFill>
                <a:srgbClr val="800000"/>
              </a:solidFill>
              <a:latin typeface="Palatino Linotype"/>
              <a:cs typeface="Palatino Linotype"/>
            </a:endParaRPr>
          </a:p>
        </p:txBody>
      </p:sp>
    </p:spTree>
    <p:extLst>
      <p:ext uri="{BB962C8B-B14F-4D97-AF65-F5344CB8AC3E}">
        <p14:creationId xmlns:p14="http://schemas.microsoft.com/office/powerpoint/2010/main" val="171986190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latin typeface="Palatino Linotype"/>
                <a:cs typeface="Palatino Linotype"/>
              </a:rPr>
              <a:t>Podatek</a:t>
            </a:r>
            <a:r>
              <a:rPr lang="en-US" sz="2800" dirty="0">
                <a:latin typeface="Palatino Linotype"/>
                <a:cs typeface="Palatino Linotype"/>
              </a:rPr>
              <a:t> od </a:t>
            </a:r>
            <a:r>
              <a:rPr lang="en-US" sz="2800" dirty="0" err="1">
                <a:latin typeface="Palatino Linotype"/>
                <a:cs typeface="Palatino Linotype"/>
              </a:rPr>
              <a:t>gier</a:t>
            </a:r>
            <a:r>
              <a:rPr lang="en-US" sz="2800" dirty="0">
                <a:latin typeface="Palatino Linotype"/>
                <a:cs typeface="Palatino Linotype"/>
              </a:rPr>
              <a:t> – </a:t>
            </a:r>
            <a:r>
              <a:rPr lang="en-US" sz="2800" dirty="0" err="1">
                <a:latin typeface="Palatino Linotype"/>
                <a:cs typeface="Palatino Linotype"/>
              </a:rPr>
              <a:t>tryb</a:t>
            </a:r>
            <a:r>
              <a:rPr lang="en-US" sz="2800" dirty="0">
                <a:latin typeface="Palatino Linotype"/>
                <a:cs typeface="Palatino Linotype"/>
              </a:rPr>
              <a:t> i </a:t>
            </a:r>
            <a:r>
              <a:rPr lang="en-US" sz="2800" dirty="0" err="1">
                <a:latin typeface="Palatino Linotype"/>
                <a:cs typeface="Palatino Linotype"/>
              </a:rPr>
              <a:t>warunki</a:t>
            </a:r>
            <a:r>
              <a:rPr lang="en-US" sz="2800" dirty="0">
                <a:latin typeface="Palatino Linotype"/>
                <a:cs typeface="Palatino Linotype"/>
              </a:rPr>
              <a:t> </a:t>
            </a:r>
            <a:r>
              <a:rPr lang="en-US" sz="2800" dirty="0" err="1">
                <a:latin typeface="Palatino Linotype"/>
                <a:cs typeface="Palatino Linotype"/>
              </a:rPr>
              <a:t>płatności</a:t>
            </a:r>
            <a:endParaRPr lang="en-US" sz="28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136</a:t>
            </a:fld>
            <a:endParaRPr lang="pl-PL">
              <a:latin typeface="Palatino Linotype"/>
              <a:cs typeface="Palatino Linotype"/>
            </a:endParaRPr>
          </a:p>
        </p:txBody>
      </p:sp>
      <p:sp>
        <p:nvSpPr>
          <p:cNvPr id="6" name="Objaśnienie ze strzałką w dół 6"/>
          <p:cNvSpPr>
            <a:spLocks noChangeArrowheads="1"/>
          </p:cNvSpPr>
          <p:nvPr/>
        </p:nvSpPr>
        <p:spPr bwMode="auto">
          <a:xfrm>
            <a:off x="611560" y="1268760"/>
            <a:ext cx="7201421" cy="1080740"/>
          </a:xfrm>
          <a:prstGeom prst="downArrowCallout">
            <a:avLst>
              <a:gd name="adj1" fmla="val 25004"/>
              <a:gd name="adj2" fmla="val 25004"/>
              <a:gd name="adj3" fmla="val 25000"/>
              <a:gd name="adj4" fmla="val 64977"/>
            </a:avLst>
          </a:prstGeom>
          <a:solidFill>
            <a:schemeClr val="accent2"/>
          </a:solidFill>
          <a:ln w="31800">
            <a:solidFill>
              <a:schemeClr val="bg1"/>
            </a:solidFill>
            <a:miter lim="800000"/>
            <a:headEnd/>
            <a:tailEnd/>
          </a:ln>
          <a:effectLst>
            <a:outerShdw blurRad="50800" dist="25000" dir="5400000" rotWithShape="0">
              <a:srgbClr val="6B2B79">
                <a:alpha val="37999"/>
              </a:srgbClr>
            </a:outerShdw>
          </a:effectLst>
        </p:spPr>
        <p:txBody>
          <a:bodyPr anchor="ctr"/>
          <a:lstStyle/>
          <a:p>
            <a:pPr algn="ctr" eaLnBrk="1" hangingPunct="1">
              <a:defRPr/>
            </a:pPr>
            <a:r>
              <a:rPr lang="pl-PL" sz="1800" dirty="0">
                <a:solidFill>
                  <a:srgbClr val="FFFFFF"/>
                </a:solidFill>
                <a:latin typeface="Palatino Linotype"/>
                <a:cs typeface="Palatino Linotype"/>
              </a:rPr>
              <a:t>Podatnicy, z wyłączeniem podatników w pokerze rozgrywanym w formie turnieju gry pokera, są obowiązani, bez wezwania, do:</a:t>
            </a:r>
          </a:p>
        </p:txBody>
      </p:sp>
      <p:sp>
        <p:nvSpPr>
          <p:cNvPr id="8" name="Prostokąt 7"/>
          <p:cNvSpPr>
            <a:spLocks noChangeArrowheads="1"/>
          </p:cNvSpPr>
          <p:nvPr/>
        </p:nvSpPr>
        <p:spPr bwMode="auto">
          <a:xfrm>
            <a:off x="755650" y="2565400"/>
            <a:ext cx="6840538" cy="92333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pl-PL" sz="1800" dirty="0">
                <a:solidFill>
                  <a:srgbClr val="000000"/>
                </a:solidFill>
                <a:latin typeface="Palatino Linotype"/>
                <a:cs typeface="Palatino Linotype"/>
              </a:rPr>
              <a:t>1) składania właściwemu naczelnikowi urzędu skarbowego deklaracji podatkowych dla podatku od gier, według ustalonego wzoru,</a:t>
            </a:r>
          </a:p>
        </p:txBody>
      </p:sp>
      <p:sp>
        <p:nvSpPr>
          <p:cNvPr id="9" name="Prostokąt 8"/>
          <p:cNvSpPr>
            <a:spLocks noChangeArrowheads="1"/>
          </p:cNvSpPr>
          <p:nvPr/>
        </p:nvSpPr>
        <p:spPr bwMode="auto">
          <a:xfrm>
            <a:off x="755650" y="3500438"/>
            <a:ext cx="6840538" cy="36933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pl-PL" sz="1800" dirty="0">
                <a:solidFill>
                  <a:srgbClr val="000000"/>
                </a:solidFill>
                <a:latin typeface="Palatino Linotype"/>
                <a:cs typeface="Palatino Linotype"/>
              </a:rPr>
              <a:t>2) obliczania oraz wpłacania podatku od gier</a:t>
            </a:r>
          </a:p>
        </p:txBody>
      </p:sp>
      <p:sp>
        <p:nvSpPr>
          <p:cNvPr id="10" name="Nawias klamrowy zamykający 11"/>
          <p:cNvSpPr/>
          <p:nvPr/>
        </p:nvSpPr>
        <p:spPr>
          <a:xfrm rot="5400000">
            <a:off x="3973513" y="741363"/>
            <a:ext cx="406400" cy="74168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pl-PL" sz="1800">
              <a:latin typeface="Palatino Linotype"/>
              <a:cs typeface="Palatino Linotype"/>
            </a:endParaRPr>
          </a:p>
        </p:txBody>
      </p:sp>
      <p:sp>
        <p:nvSpPr>
          <p:cNvPr id="11" name="Prostokąt 4"/>
          <p:cNvSpPr>
            <a:spLocks noChangeArrowheads="1"/>
          </p:cNvSpPr>
          <p:nvPr/>
        </p:nvSpPr>
        <p:spPr bwMode="auto">
          <a:xfrm>
            <a:off x="1908175" y="4868863"/>
            <a:ext cx="47513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2000" dirty="0">
                <a:latin typeface="Palatino Linotype"/>
                <a:cs typeface="Palatino Linotype"/>
              </a:rPr>
              <a:t>Za okresy miesięczne, w terminie do 10. dnia miesiąca następującego po miesiącu, którego dotyczy rozliczenie.</a:t>
            </a:r>
          </a:p>
        </p:txBody>
      </p:sp>
    </p:spTree>
    <p:extLst>
      <p:ext uri="{BB962C8B-B14F-4D97-AF65-F5344CB8AC3E}">
        <p14:creationId xmlns:p14="http://schemas.microsoft.com/office/powerpoint/2010/main" val="158837767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latin typeface="Palatino Linotype"/>
                <a:cs typeface="Palatino Linotype"/>
              </a:rPr>
              <a:t>Podatek</a:t>
            </a:r>
            <a:r>
              <a:rPr lang="en-US" sz="2800" dirty="0">
                <a:latin typeface="Palatino Linotype"/>
                <a:cs typeface="Palatino Linotype"/>
              </a:rPr>
              <a:t> od </a:t>
            </a:r>
            <a:r>
              <a:rPr lang="en-US" sz="2800" dirty="0" err="1">
                <a:latin typeface="Palatino Linotype"/>
                <a:cs typeface="Palatino Linotype"/>
              </a:rPr>
              <a:t>gier</a:t>
            </a:r>
            <a:r>
              <a:rPr lang="en-US" sz="2800" dirty="0">
                <a:latin typeface="Palatino Linotype"/>
                <a:cs typeface="Palatino Linotype"/>
              </a:rPr>
              <a:t> – </a:t>
            </a:r>
            <a:r>
              <a:rPr lang="en-US" sz="2800" dirty="0" err="1">
                <a:latin typeface="Palatino Linotype"/>
                <a:cs typeface="Palatino Linotype"/>
              </a:rPr>
              <a:t>tryb</a:t>
            </a:r>
            <a:r>
              <a:rPr lang="en-US" sz="2800" dirty="0">
                <a:latin typeface="Palatino Linotype"/>
                <a:cs typeface="Palatino Linotype"/>
              </a:rPr>
              <a:t> </a:t>
            </a:r>
            <a:r>
              <a:rPr lang="en-US" sz="2800" dirty="0" err="1">
                <a:latin typeface="Palatino Linotype"/>
                <a:cs typeface="Palatino Linotype"/>
              </a:rPr>
              <a:t>i</a:t>
            </a:r>
            <a:r>
              <a:rPr lang="en-US" sz="2800" dirty="0">
                <a:latin typeface="Palatino Linotype"/>
                <a:cs typeface="Palatino Linotype"/>
              </a:rPr>
              <a:t> </a:t>
            </a:r>
            <a:r>
              <a:rPr lang="en-US" sz="2800" dirty="0" err="1">
                <a:latin typeface="Palatino Linotype"/>
                <a:cs typeface="Palatino Linotype"/>
              </a:rPr>
              <a:t>warunki</a:t>
            </a:r>
            <a:r>
              <a:rPr lang="en-US" sz="2800" dirty="0">
                <a:latin typeface="Palatino Linotype"/>
                <a:cs typeface="Palatino Linotype"/>
              </a:rPr>
              <a:t> </a:t>
            </a:r>
            <a:r>
              <a:rPr lang="en-US" sz="2800" dirty="0" err="1">
                <a:latin typeface="Palatino Linotype"/>
                <a:cs typeface="Palatino Linotype"/>
              </a:rPr>
              <a:t>płatności</a:t>
            </a:r>
            <a:endParaRPr lang="en-US" sz="28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137</a:t>
            </a:fld>
            <a:endParaRPr lang="pl-PL">
              <a:latin typeface="Palatino Linotype"/>
              <a:cs typeface="Palatino Linotype"/>
            </a:endParaRPr>
          </a:p>
        </p:txBody>
      </p:sp>
      <p:sp>
        <p:nvSpPr>
          <p:cNvPr id="6" name="Objaśnienie ze strzałką w dół 6"/>
          <p:cNvSpPr>
            <a:spLocks noChangeArrowheads="1"/>
          </p:cNvSpPr>
          <p:nvPr/>
        </p:nvSpPr>
        <p:spPr bwMode="auto">
          <a:xfrm>
            <a:off x="611560" y="1268760"/>
            <a:ext cx="7201421" cy="1080740"/>
          </a:xfrm>
          <a:prstGeom prst="downArrowCallout">
            <a:avLst>
              <a:gd name="adj1" fmla="val 25004"/>
              <a:gd name="adj2" fmla="val 25004"/>
              <a:gd name="adj3" fmla="val 25000"/>
              <a:gd name="adj4" fmla="val 64977"/>
            </a:avLst>
          </a:prstGeom>
          <a:solidFill>
            <a:schemeClr val="accent2"/>
          </a:solidFill>
          <a:ln w="31800">
            <a:solidFill>
              <a:schemeClr val="bg1"/>
            </a:solidFill>
            <a:miter lim="800000"/>
            <a:headEnd/>
            <a:tailEnd/>
          </a:ln>
          <a:effectLst>
            <a:outerShdw blurRad="50800" dist="25000" dir="5400000" rotWithShape="0">
              <a:srgbClr val="6B2B79">
                <a:alpha val="37999"/>
              </a:srgbClr>
            </a:outerShdw>
          </a:effectLst>
        </p:spPr>
        <p:txBody>
          <a:bodyPr anchor="ctr"/>
          <a:lstStyle/>
          <a:p>
            <a:pPr algn="ctr">
              <a:defRPr/>
            </a:pPr>
            <a:r>
              <a:rPr lang="pl-PL" sz="1800" dirty="0">
                <a:solidFill>
                  <a:schemeClr val="bg1"/>
                </a:solidFill>
                <a:latin typeface="Palatino Linotype"/>
                <a:cs typeface="Palatino Linotype"/>
              </a:rPr>
              <a:t>Podmiot urządzający turniej gry pokera jest obowiązany jako płatnik do: </a:t>
            </a:r>
          </a:p>
        </p:txBody>
      </p:sp>
      <p:sp>
        <p:nvSpPr>
          <p:cNvPr id="7" name="Prostokąt 7"/>
          <p:cNvSpPr>
            <a:spLocks noChangeArrowheads="1"/>
          </p:cNvSpPr>
          <p:nvPr/>
        </p:nvSpPr>
        <p:spPr bwMode="auto">
          <a:xfrm>
            <a:off x="1331640" y="2492896"/>
            <a:ext cx="5472112" cy="92333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pl-PL" sz="1800" dirty="0">
                <a:latin typeface="Palatino Linotype"/>
                <a:cs typeface="Palatino Linotype"/>
              </a:rPr>
              <a:t>1) złożenia właściwemu naczelnikowi urzędu skarbowego deklaracji podatkowych dla podatku od gier,</a:t>
            </a:r>
          </a:p>
        </p:txBody>
      </p:sp>
      <p:sp>
        <p:nvSpPr>
          <p:cNvPr id="8" name="Prostokąt 8"/>
          <p:cNvSpPr>
            <a:spLocks noChangeArrowheads="1"/>
          </p:cNvSpPr>
          <p:nvPr/>
        </p:nvSpPr>
        <p:spPr bwMode="auto">
          <a:xfrm>
            <a:off x="1331640" y="3645024"/>
            <a:ext cx="5472112" cy="6461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pl-PL" sz="1800" dirty="0">
                <a:solidFill>
                  <a:srgbClr val="000000"/>
                </a:solidFill>
                <a:latin typeface="Palatino Linotype"/>
                <a:cs typeface="Palatino Linotype"/>
              </a:rPr>
              <a:t>    </a:t>
            </a:r>
            <a:r>
              <a:rPr lang="pl-PL" sz="1800" dirty="0">
                <a:latin typeface="Palatino Linotype"/>
                <a:cs typeface="Palatino Linotype"/>
              </a:rPr>
              <a:t>2) obliczania, pobierania oraz wpłacania podatku od gier </a:t>
            </a:r>
          </a:p>
        </p:txBody>
      </p:sp>
      <p:sp>
        <p:nvSpPr>
          <p:cNvPr id="9" name="Prostokąt 9"/>
          <p:cNvSpPr>
            <a:spLocks noChangeArrowheads="1"/>
          </p:cNvSpPr>
          <p:nvPr/>
        </p:nvSpPr>
        <p:spPr bwMode="auto">
          <a:xfrm>
            <a:off x="539552" y="4437112"/>
            <a:ext cx="79928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Arial"/>
              <a:buChar char="•"/>
            </a:pPr>
            <a:r>
              <a:rPr lang="pl-PL" sz="2000" dirty="0">
                <a:latin typeface="Palatino Linotype"/>
                <a:cs typeface="Palatino Linotype"/>
              </a:rPr>
              <a:t>Dla podatku od gier w pokerze rozgrywanym w formie turnieju gry pokera, za okresy miesięczne, w terminie do 20. dnia miesiąca następującego po miesiącu, którego dotyczy rozliczenie.</a:t>
            </a:r>
          </a:p>
        </p:txBody>
      </p:sp>
      <p:sp>
        <p:nvSpPr>
          <p:cNvPr id="10" name="Rectangle 1"/>
          <p:cNvSpPr>
            <a:spLocks noChangeArrowheads="1"/>
          </p:cNvSpPr>
          <p:nvPr/>
        </p:nvSpPr>
        <p:spPr bwMode="auto">
          <a:xfrm>
            <a:off x="539750" y="5732463"/>
            <a:ext cx="799269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342900" indent="-342900">
              <a:buFont typeface="Arial"/>
              <a:buChar char="•"/>
            </a:pPr>
            <a:r>
              <a:rPr lang="pl-PL" sz="2000" dirty="0">
                <a:latin typeface="Palatino Linotype"/>
                <a:cs typeface="Palatino Linotype"/>
              </a:rPr>
              <a:t>Podmiot urządzający turniej gry pokera wypłaca wygrane pomniejszone o kwotę podatku od gier.</a:t>
            </a:r>
            <a:endParaRPr lang="pl-PL" sz="3200" dirty="0">
              <a:latin typeface="Palatino Linotype"/>
              <a:cs typeface="Palatino Linotype"/>
            </a:endParaRPr>
          </a:p>
        </p:txBody>
      </p:sp>
    </p:spTree>
    <p:extLst>
      <p:ext uri="{BB962C8B-B14F-4D97-AF65-F5344CB8AC3E}">
        <p14:creationId xmlns:p14="http://schemas.microsoft.com/office/powerpoint/2010/main" val="194751595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Palatino Linotype"/>
                <a:cs typeface="Palatino Linotype"/>
              </a:rPr>
              <a:t>4. </a:t>
            </a:r>
            <a:r>
              <a:rPr lang="en-US" sz="2800" dirty="0" err="1">
                <a:latin typeface="Palatino Linotype"/>
                <a:cs typeface="Palatino Linotype"/>
              </a:rPr>
              <a:t>Podatek</a:t>
            </a:r>
            <a:r>
              <a:rPr lang="en-US" sz="2800" dirty="0">
                <a:latin typeface="Palatino Linotype"/>
                <a:cs typeface="Palatino Linotype"/>
              </a:rPr>
              <a:t> od </a:t>
            </a:r>
            <a:r>
              <a:rPr lang="en-US" sz="2800" dirty="0" err="1">
                <a:latin typeface="Palatino Linotype"/>
                <a:cs typeface="Palatino Linotype"/>
              </a:rPr>
              <a:t>wydobycia</a:t>
            </a:r>
            <a:r>
              <a:rPr lang="en-US" sz="2800" dirty="0">
                <a:latin typeface="Palatino Linotype"/>
                <a:cs typeface="Palatino Linotype"/>
              </a:rPr>
              <a:t> </a:t>
            </a:r>
            <a:r>
              <a:rPr lang="en-US" sz="2800" dirty="0" err="1">
                <a:latin typeface="Palatino Linotype"/>
                <a:cs typeface="Palatino Linotype"/>
              </a:rPr>
              <a:t>niektórych</a:t>
            </a:r>
            <a:r>
              <a:rPr lang="en-US" sz="2800" dirty="0">
                <a:latin typeface="Palatino Linotype"/>
                <a:cs typeface="Palatino Linotype"/>
              </a:rPr>
              <a:t> </a:t>
            </a:r>
            <a:r>
              <a:rPr lang="en-US" sz="2800" dirty="0" err="1">
                <a:latin typeface="Palatino Linotype"/>
                <a:cs typeface="Palatino Linotype"/>
              </a:rPr>
              <a:t>kopalin</a:t>
            </a:r>
            <a:r>
              <a:rPr lang="en-US" sz="2800" dirty="0">
                <a:latin typeface="Palatino Linotype"/>
                <a:cs typeface="Palatino Linotype"/>
              </a:rPr>
              <a:t>  </a:t>
            </a:r>
          </a:p>
        </p:txBody>
      </p:sp>
      <p:sp>
        <p:nvSpPr>
          <p:cNvPr id="3" name="Content Placeholder 2"/>
          <p:cNvSpPr>
            <a:spLocks noGrp="1"/>
          </p:cNvSpPr>
          <p:nvPr>
            <p:ph idx="1"/>
          </p:nvPr>
        </p:nvSpPr>
        <p:spPr>
          <a:xfrm>
            <a:off x="498474" y="1268760"/>
            <a:ext cx="7556313" cy="5400600"/>
          </a:xfrm>
        </p:spPr>
        <p:txBody>
          <a:bodyPr>
            <a:normAutofit fontScale="47500" lnSpcReduction="20000"/>
          </a:bodyPr>
          <a:lstStyle/>
          <a:p>
            <a:pPr algn="ctr">
              <a:buFont typeface="Wingdings 2" charset="0"/>
              <a:buNone/>
            </a:pPr>
            <a:r>
              <a:rPr lang="pl-PL" sz="5500" b="1" dirty="0">
                <a:solidFill>
                  <a:srgbClr val="800000"/>
                </a:solidFill>
                <a:latin typeface="Palatino Linotype"/>
                <a:cs typeface="Palatino Linotype"/>
              </a:rPr>
              <a:t>USTAWA z dnia 2 marca 2012 r.</a:t>
            </a:r>
          </a:p>
          <a:p>
            <a:pPr algn="ctr">
              <a:buFont typeface="Wingdings 2" charset="0"/>
              <a:buNone/>
            </a:pPr>
            <a:r>
              <a:rPr lang="pl-PL" sz="5500" b="1" dirty="0">
                <a:solidFill>
                  <a:srgbClr val="800000"/>
                </a:solidFill>
                <a:latin typeface="Palatino Linotype"/>
                <a:cs typeface="Palatino Linotype"/>
              </a:rPr>
              <a:t>o podatku od wydobycia niektórych kopalin (</a:t>
            </a:r>
            <a:r>
              <a:rPr lang="pl-PL" sz="5500" b="1" dirty="0" err="1">
                <a:solidFill>
                  <a:srgbClr val="800000"/>
                </a:solidFill>
                <a:latin typeface="Palatino Linotype"/>
                <a:cs typeface="Palatino Linotype"/>
              </a:rPr>
              <a:t>t.j</a:t>
            </a:r>
            <a:r>
              <a:rPr lang="pl-PL" sz="5500" b="1" dirty="0">
                <a:solidFill>
                  <a:srgbClr val="800000"/>
                </a:solidFill>
                <a:latin typeface="Palatino Linotype"/>
                <a:cs typeface="Palatino Linotype"/>
              </a:rPr>
              <a:t>. Dz.U.2016 r., poz. 1581)  </a:t>
            </a:r>
          </a:p>
          <a:p>
            <a:pPr>
              <a:buFont typeface="Wingdings 2" charset="0"/>
              <a:buNone/>
            </a:pPr>
            <a:r>
              <a:rPr lang="pl-PL" sz="5500" dirty="0">
                <a:solidFill>
                  <a:srgbClr val="800000"/>
                </a:solidFill>
                <a:latin typeface="Palatino Linotype"/>
                <a:cs typeface="Palatino Linotype"/>
              </a:rPr>
              <a:t>Art. 1. 1. Ustawa reguluje opodatkowanie podatkiem od wydobycia niektórych kopalin, zwanym dalej "podatkiem", wydobycia:</a:t>
            </a:r>
          </a:p>
          <a:p>
            <a:pPr>
              <a:buFont typeface="Wingdings 2" charset="0"/>
              <a:buNone/>
            </a:pPr>
            <a:r>
              <a:rPr lang="pl-PL" sz="5500" dirty="0" smtClean="0">
                <a:solidFill>
                  <a:srgbClr val="800000"/>
                </a:solidFill>
                <a:latin typeface="Palatino Linotype"/>
                <a:cs typeface="Palatino Linotype"/>
              </a:rPr>
              <a:t>1) Miedzi</a:t>
            </a:r>
            <a:r>
              <a:rPr lang="pl-PL" sz="5500" dirty="0">
                <a:solidFill>
                  <a:srgbClr val="800000"/>
                </a:solidFill>
                <a:latin typeface="Palatino Linotype"/>
                <a:cs typeface="Palatino Linotype"/>
              </a:rPr>
              <a:t>,</a:t>
            </a:r>
          </a:p>
          <a:p>
            <a:pPr>
              <a:buFont typeface="Wingdings 2" charset="0"/>
              <a:buNone/>
            </a:pPr>
            <a:r>
              <a:rPr lang="pl-PL" sz="5500" dirty="0">
                <a:solidFill>
                  <a:srgbClr val="800000"/>
                </a:solidFill>
                <a:latin typeface="Palatino Linotype"/>
                <a:cs typeface="Palatino Linotype"/>
              </a:rPr>
              <a:t>2) Srebra,</a:t>
            </a:r>
          </a:p>
          <a:p>
            <a:pPr>
              <a:buFont typeface="Wingdings 2" charset="0"/>
              <a:buNone/>
            </a:pPr>
            <a:r>
              <a:rPr lang="pl-PL" sz="5500" dirty="0">
                <a:solidFill>
                  <a:srgbClr val="800000"/>
                </a:solidFill>
                <a:latin typeface="Palatino Linotype"/>
                <a:cs typeface="Palatino Linotype"/>
              </a:rPr>
              <a:t>3) Gazu ziemnego,</a:t>
            </a:r>
          </a:p>
          <a:p>
            <a:pPr>
              <a:buFont typeface="Wingdings 2" charset="0"/>
              <a:buNone/>
            </a:pPr>
            <a:r>
              <a:rPr lang="pl-PL" sz="5500" dirty="0">
                <a:solidFill>
                  <a:srgbClr val="800000"/>
                </a:solidFill>
                <a:latin typeface="Palatino Linotype"/>
                <a:cs typeface="Palatino Linotype"/>
              </a:rPr>
              <a:t>4) Ropy naftowej. </a:t>
            </a:r>
          </a:p>
          <a:p>
            <a:pPr>
              <a:buFont typeface="Wingdings 2" charset="0"/>
              <a:buNone/>
            </a:pPr>
            <a:r>
              <a:rPr lang="pl-PL" sz="5500" b="1" dirty="0">
                <a:solidFill>
                  <a:srgbClr val="800000"/>
                </a:solidFill>
                <a:latin typeface="Palatino Linotype"/>
                <a:cs typeface="Palatino Linotype"/>
              </a:rPr>
              <a:t>Podatek obciążający obrót tymi surowcami</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138</a:t>
            </a:fld>
            <a:endParaRPr lang="pl-PL">
              <a:latin typeface="Palatino Linotype"/>
              <a:cs typeface="Palatino Linotype"/>
            </a:endParaRPr>
          </a:p>
        </p:txBody>
      </p:sp>
    </p:spTree>
    <p:extLst>
      <p:ext uri="{BB962C8B-B14F-4D97-AF65-F5344CB8AC3E}">
        <p14:creationId xmlns:p14="http://schemas.microsoft.com/office/powerpoint/2010/main" val="301628573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od </a:t>
            </a:r>
            <a:r>
              <a:rPr lang="en-US" dirty="0" err="1">
                <a:latin typeface="Palatino Linotype"/>
                <a:cs typeface="Palatino Linotype"/>
              </a:rPr>
              <a:t>wydobycia</a:t>
            </a:r>
            <a:r>
              <a:rPr lang="en-US" dirty="0">
                <a:latin typeface="Palatino Linotype"/>
                <a:cs typeface="Palatino Linotype"/>
              </a:rPr>
              <a:t> </a:t>
            </a:r>
            <a:r>
              <a:rPr lang="en-US" dirty="0" err="1">
                <a:latin typeface="Palatino Linotype"/>
                <a:cs typeface="Palatino Linotype"/>
              </a:rPr>
              <a:t>niektórych</a:t>
            </a:r>
            <a:r>
              <a:rPr lang="en-US" dirty="0">
                <a:latin typeface="Palatino Linotype"/>
                <a:cs typeface="Palatino Linotype"/>
              </a:rPr>
              <a:t> </a:t>
            </a:r>
            <a:r>
              <a:rPr lang="en-US" dirty="0" err="1">
                <a:latin typeface="Palatino Linotype"/>
                <a:cs typeface="Palatino Linotype"/>
              </a:rPr>
              <a:t>kopalin</a:t>
            </a:r>
            <a:r>
              <a:rPr lang="en-US" dirty="0">
                <a:latin typeface="Palatino Linotype"/>
                <a:cs typeface="Palatino Linotype"/>
              </a:rPr>
              <a:t> – </a:t>
            </a:r>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endParaRPr lang="en-US" dirty="0"/>
          </a:p>
        </p:txBody>
      </p:sp>
      <p:sp>
        <p:nvSpPr>
          <p:cNvPr id="3" name="Content Placeholder 2"/>
          <p:cNvSpPr>
            <a:spLocks noGrp="1"/>
          </p:cNvSpPr>
          <p:nvPr>
            <p:ph idx="1"/>
          </p:nvPr>
        </p:nvSpPr>
        <p:spPr/>
        <p:txBody>
          <a:bodyPr>
            <a:normAutofit/>
          </a:bodyPr>
          <a:lstStyle/>
          <a:p>
            <a:endParaRPr lang="pl-PL" b="1" dirty="0">
              <a:solidFill>
                <a:srgbClr val="800000"/>
              </a:solidFill>
              <a:latin typeface="Trebuchet MS" charset="0"/>
            </a:endParaRPr>
          </a:p>
          <a:p>
            <a:r>
              <a:rPr lang="pl-PL" b="1" dirty="0">
                <a:solidFill>
                  <a:srgbClr val="800000"/>
                </a:solidFill>
                <a:latin typeface="Trebuchet MS" charset="0"/>
              </a:rPr>
              <a:t>Art. 4.</a:t>
            </a:r>
            <a:r>
              <a:rPr lang="pl-PL" dirty="0">
                <a:solidFill>
                  <a:srgbClr val="800000"/>
                </a:solidFill>
                <a:latin typeface="Trebuchet MS" charset="0"/>
              </a:rPr>
              <a:t> </a:t>
            </a:r>
            <a:r>
              <a:rPr lang="pl-PL" b="1" dirty="0">
                <a:solidFill>
                  <a:srgbClr val="800000"/>
                </a:solidFill>
                <a:latin typeface="Trebuchet MS" charset="0"/>
              </a:rPr>
              <a:t>Podatnikiem</a:t>
            </a:r>
            <a:r>
              <a:rPr lang="pl-PL" dirty="0">
                <a:solidFill>
                  <a:srgbClr val="800000"/>
                </a:solidFill>
                <a:latin typeface="Trebuchet MS" charset="0"/>
              </a:rPr>
              <a:t> podatku jest osoba fizyczna, osoba prawna oraz jednostka organizacyjna niemająca osobowości prawnej, dokonująca w zakresie prowadzonej działalności gospodarczej wydobycia surowców:</a:t>
            </a:r>
          </a:p>
          <a:p>
            <a:pPr>
              <a:buFont typeface="Wingdings 2" charset="0"/>
              <a:buNone/>
            </a:pPr>
            <a:r>
              <a:rPr lang="pl-PL" b="1" dirty="0">
                <a:solidFill>
                  <a:srgbClr val="800000"/>
                </a:solidFill>
                <a:latin typeface="Trebuchet MS" charset="0"/>
              </a:rPr>
              <a:t>1) Miedzi</a:t>
            </a:r>
          </a:p>
          <a:p>
            <a:pPr>
              <a:buFont typeface="Wingdings 2" charset="0"/>
              <a:buNone/>
            </a:pPr>
            <a:r>
              <a:rPr lang="pl-PL" b="1" dirty="0">
                <a:solidFill>
                  <a:srgbClr val="800000"/>
                </a:solidFill>
                <a:latin typeface="Trebuchet MS" charset="0"/>
              </a:rPr>
              <a:t>2) Srebra</a:t>
            </a:r>
          </a:p>
          <a:p>
            <a:pPr>
              <a:buFont typeface="Wingdings 2" charset="0"/>
              <a:buNone/>
            </a:pPr>
            <a:r>
              <a:rPr lang="pl-PL" b="1" dirty="0">
                <a:solidFill>
                  <a:srgbClr val="800000"/>
                </a:solidFill>
                <a:latin typeface="Trebuchet MS" charset="0"/>
              </a:rPr>
              <a:t>3) Gazu ziemnego</a:t>
            </a:r>
          </a:p>
          <a:p>
            <a:pPr>
              <a:buFont typeface="Wingdings 2" charset="0"/>
              <a:buNone/>
            </a:pPr>
            <a:r>
              <a:rPr lang="pl-PL" b="1" dirty="0">
                <a:solidFill>
                  <a:srgbClr val="800000"/>
                </a:solidFill>
                <a:latin typeface="Trebuchet MS" charset="0"/>
              </a:rPr>
              <a:t>4) Ropy naftowej </a:t>
            </a:r>
          </a:p>
          <a:p>
            <a:endParaRPr lang="pl-PL" dirty="0">
              <a:solidFill>
                <a:srgbClr val="800000"/>
              </a:solidFill>
              <a:latin typeface="Trebuchet MS" charset="0"/>
            </a:endParaRPr>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139</a:t>
            </a:fld>
            <a:endParaRPr lang="pl-PL"/>
          </a:p>
        </p:txBody>
      </p:sp>
    </p:spTree>
    <p:extLst>
      <p:ext uri="{BB962C8B-B14F-4D97-AF65-F5344CB8AC3E}">
        <p14:creationId xmlns:p14="http://schemas.microsoft.com/office/powerpoint/2010/main" val="1870444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pl-PL" dirty="0">
                <a:latin typeface="Palatino Linotype"/>
                <a:cs typeface="Palatino Linotype"/>
              </a:rPr>
              <a:t>Dyrektywy UE a VAT</a:t>
            </a:r>
            <a:endParaRPr lang="en-US" dirty="0">
              <a:latin typeface="Palatino Linotype"/>
              <a:cs typeface="Palatino Linotype"/>
            </a:endParaRPr>
          </a:p>
        </p:txBody>
      </p:sp>
      <p:sp>
        <p:nvSpPr>
          <p:cNvPr id="3" name="Content Placeholder 2"/>
          <p:cNvSpPr>
            <a:spLocks noGrp="1"/>
          </p:cNvSpPr>
          <p:nvPr>
            <p:ph idx="1"/>
          </p:nvPr>
        </p:nvSpPr>
        <p:spPr/>
        <p:txBody>
          <a:bodyPr/>
          <a:lstStyle/>
          <a:p>
            <a:pPr algn="just">
              <a:lnSpc>
                <a:spcPct val="80000"/>
              </a:lnSpc>
            </a:pPr>
            <a:r>
              <a:rPr lang="pl-PL" dirty="0">
                <a:latin typeface="Palatino Linotype"/>
                <a:cs typeface="Palatino Linotype"/>
              </a:rPr>
              <a:t>Dyrektywa 2006/112 [dyrektywa Rady WE z 28 listopada 2006 r. w sprawie wspólnego systemu opodatkowania podatkiem od wartości dodanej (</a:t>
            </a:r>
            <a:r>
              <a:rPr lang="pl-PL" dirty="0" err="1">
                <a:latin typeface="Palatino Linotype"/>
                <a:cs typeface="Palatino Linotype"/>
              </a:rPr>
              <a:t>Dz.U</a:t>
            </a:r>
            <a:r>
              <a:rPr lang="pl-PL" dirty="0">
                <a:latin typeface="Palatino Linotype"/>
                <a:cs typeface="Palatino Linotype"/>
              </a:rPr>
              <a:t>. UE. L. 06347.1)],</a:t>
            </a:r>
          </a:p>
          <a:p>
            <a:pPr algn="just">
              <a:lnSpc>
                <a:spcPct val="80000"/>
              </a:lnSpc>
            </a:pPr>
            <a:r>
              <a:rPr lang="pl-PL" dirty="0">
                <a:latin typeface="Palatino Linotype"/>
                <a:cs typeface="Palatino Linotype"/>
              </a:rPr>
              <a:t>Zawarto w niej przepisy dotyczące tak ważnych elementów konstrukcji podatku, jak podatnik, przedmiot i podstawa opodatkowania, obowiązek podatkowy, dopuszczalne granice stawek </a:t>
            </a:r>
            <a:r>
              <a:rPr lang="pl-PL" dirty="0" smtClean="0">
                <a:latin typeface="Palatino Linotype"/>
                <a:cs typeface="Palatino Linotype"/>
              </a:rPr>
              <a:t>podatkowych (minimalna stawka podstawowa – 15%, a obniżona – 5%) , </a:t>
            </a:r>
            <a:r>
              <a:rPr lang="pl-PL" dirty="0">
                <a:latin typeface="Palatino Linotype"/>
                <a:cs typeface="Palatino Linotype"/>
              </a:rPr>
              <a:t>czynności korzystające ze zwolnienia od podatku itd. Postanowienia Dyrektywy adresowano do wszystkich państw członkowskich, które były zobowiązane do ich wprowadzenia lub respektowania w regulacjach krajowych. </a:t>
            </a:r>
          </a:p>
        </p:txBody>
      </p:sp>
      <p:sp>
        <p:nvSpPr>
          <p:cNvPr id="4" name="Footer Placeholder 3"/>
          <p:cNvSpPr>
            <a:spLocks noGrp="1"/>
          </p:cNvSpPr>
          <p:nvPr>
            <p:ph type="ftr" sz="quarter" idx="11"/>
          </p:nvPr>
        </p:nvSpPr>
        <p:spPr/>
        <p:txBody>
          <a:bodyPr/>
          <a:lstStyle/>
          <a:p>
            <a:pPr algn="just">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lgn="just">
              <a:defRPr/>
            </a:pPr>
            <a:fld id="{0D633005-0102-5646-9603-238226661D0C}" type="slidenum">
              <a:rPr lang="pl-PL" smtClean="0">
                <a:latin typeface="Palatino Linotype"/>
                <a:cs typeface="Palatino Linotype"/>
              </a:rPr>
              <a:pPr algn="just">
                <a:defRPr/>
              </a:pPr>
              <a:t>14</a:t>
            </a:fld>
            <a:endParaRPr lang="pl-PL">
              <a:latin typeface="Palatino Linotype"/>
              <a:cs typeface="Palatino Linotype"/>
            </a:endParaRPr>
          </a:p>
        </p:txBody>
      </p:sp>
    </p:spTree>
    <p:extLst>
      <p:ext uri="{BB962C8B-B14F-4D97-AF65-F5344CB8AC3E}">
        <p14:creationId xmlns:p14="http://schemas.microsoft.com/office/powerpoint/2010/main" val="297035121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556313" cy="856674"/>
          </a:xfrm>
        </p:spPr>
        <p:txBody>
          <a:bodyPr/>
          <a:lstStyle/>
          <a:p>
            <a:r>
              <a:rPr lang="en-US" sz="2800" dirty="0" err="1">
                <a:latin typeface="Palatino Linotype"/>
                <a:cs typeface="Palatino Linotype"/>
              </a:rPr>
              <a:t>Podatek</a:t>
            </a:r>
            <a:r>
              <a:rPr lang="en-US" sz="2800" dirty="0">
                <a:latin typeface="Palatino Linotype"/>
                <a:cs typeface="Palatino Linotype"/>
              </a:rPr>
              <a:t> od </a:t>
            </a:r>
            <a:r>
              <a:rPr lang="en-US" sz="2800" dirty="0" err="1">
                <a:latin typeface="Palatino Linotype"/>
                <a:cs typeface="Palatino Linotype"/>
              </a:rPr>
              <a:t>wydobycia</a:t>
            </a:r>
            <a:r>
              <a:rPr lang="en-US" sz="2800" dirty="0">
                <a:latin typeface="Palatino Linotype"/>
                <a:cs typeface="Palatino Linotype"/>
              </a:rPr>
              <a:t> </a:t>
            </a:r>
            <a:r>
              <a:rPr lang="en-US" sz="2800" dirty="0" err="1">
                <a:latin typeface="Palatino Linotype"/>
                <a:cs typeface="Palatino Linotype"/>
              </a:rPr>
              <a:t>niektórych</a:t>
            </a:r>
            <a:r>
              <a:rPr lang="en-US" sz="2800" dirty="0">
                <a:latin typeface="Palatino Linotype"/>
                <a:cs typeface="Palatino Linotype"/>
              </a:rPr>
              <a:t> </a:t>
            </a:r>
            <a:r>
              <a:rPr lang="en-US" sz="2800" dirty="0" err="1">
                <a:latin typeface="Palatino Linotype"/>
                <a:cs typeface="Palatino Linotype"/>
              </a:rPr>
              <a:t>kopalin</a:t>
            </a:r>
            <a:r>
              <a:rPr lang="en-US" sz="2800" dirty="0">
                <a:latin typeface="Palatino Linotype"/>
                <a:cs typeface="Palatino Linotype"/>
              </a:rPr>
              <a:t> - </a:t>
            </a:r>
            <a:r>
              <a:rPr lang="en-US" sz="2800" dirty="0" err="1">
                <a:latin typeface="Palatino Linotype"/>
                <a:cs typeface="Palatino Linotype"/>
              </a:rPr>
              <a:t>stawki</a:t>
            </a:r>
            <a:r>
              <a:rPr lang="en-US" sz="2800" dirty="0">
                <a:latin typeface="Palatino Linotype"/>
                <a:cs typeface="Palatino Linotype"/>
              </a:rPr>
              <a:t> od </a:t>
            </a:r>
            <a:r>
              <a:rPr lang="en-US" sz="2800" dirty="0" err="1">
                <a:latin typeface="Palatino Linotype"/>
                <a:cs typeface="Palatino Linotype"/>
              </a:rPr>
              <a:t>miedzi</a:t>
            </a:r>
            <a:r>
              <a:rPr lang="en-US" sz="2800" dirty="0">
                <a:latin typeface="Palatino Linotype"/>
                <a:cs typeface="Palatino Linotype"/>
              </a:rPr>
              <a:t> i </a:t>
            </a:r>
            <a:r>
              <a:rPr lang="en-US" sz="2800" dirty="0" err="1">
                <a:latin typeface="Palatino Linotype"/>
                <a:cs typeface="Palatino Linotype"/>
              </a:rPr>
              <a:t>srebra</a:t>
            </a:r>
            <a:endParaRPr lang="en-US" sz="2800" dirty="0">
              <a:latin typeface="Palatino Linotype"/>
              <a:cs typeface="Palatino Linotype"/>
            </a:endParaRPr>
          </a:p>
        </p:txBody>
      </p:sp>
      <p:sp>
        <p:nvSpPr>
          <p:cNvPr id="3" name="Content Placeholder 2"/>
          <p:cNvSpPr>
            <a:spLocks noGrp="1"/>
          </p:cNvSpPr>
          <p:nvPr>
            <p:ph idx="1"/>
          </p:nvPr>
        </p:nvSpPr>
        <p:spPr>
          <a:xfrm>
            <a:off x="498475" y="1268760"/>
            <a:ext cx="7457902" cy="5112568"/>
          </a:xfrm>
        </p:spPr>
        <p:txBody>
          <a:bodyPr>
            <a:normAutofit fontScale="70000" lnSpcReduction="20000"/>
          </a:bodyPr>
          <a:lstStyle/>
          <a:p>
            <a:r>
              <a:rPr lang="pl-PL" sz="2200" b="1" dirty="0">
                <a:solidFill>
                  <a:schemeClr val="tx1"/>
                </a:solidFill>
                <a:latin typeface="Palatino Linotype"/>
                <a:cs typeface="Palatino Linotype"/>
              </a:rPr>
              <a:t>Art. 7.</a:t>
            </a:r>
            <a:r>
              <a:rPr lang="pl-PL" sz="2200" dirty="0">
                <a:solidFill>
                  <a:schemeClr val="tx1"/>
                </a:solidFill>
                <a:latin typeface="Palatino Linotype"/>
                <a:cs typeface="Palatino Linotype"/>
              </a:rPr>
              <a:t> 1. </a:t>
            </a:r>
            <a:r>
              <a:rPr lang="pl-PL" sz="2200" b="1" dirty="0">
                <a:solidFill>
                  <a:schemeClr val="tx1"/>
                </a:solidFill>
                <a:latin typeface="Palatino Linotype"/>
                <a:cs typeface="Palatino Linotype"/>
              </a:rPr>
              <a:t>Wysokość podatku za dany miesiąc stanowi suma iloczynów:</a:t>
            </a:r>
          </a:p>
          <a:p>
            <a:pPr>
              <a:buFont typeface="Wingdings 2" charset="0"/>
              <a:buNone/>
            </a:pPr>
            <a:r>
              <a:rPr lang="pl-PL" sz="2200" b="1" dirty="0">
                <a:solidFill>
                  <a:schemeClr val="tx1"/>
                </a:solidFill>
                <a:latin typeface="Palatino Linotype"/>
                <a:cs typeface="Palatino Linotype"/>
              </a:rPr>
              <a:t> 1)	ilości miedzi, wyrażonej w tonach, oraz stawki podatku określonej w ust. 2 albo 3, oraz</a:t>
            </a:r>
          </a:p>
          <a:p>
            <a:pPr>
              <a:buFont typeface="Wingdings 2" charset="0"/>
              <a:buNone/>
            </a:pPr>
            <a:r>
              <a:rPr lang="pl-PL" sz="2200" b="1" dirty="0">
                <a:solidFill>
                  <a:schemeClr val="tx1"/>
                </a:solidFill>
                <a:latin typeface="Palatino Linotype"/>
                <a:cs typeface="Palatino Linotype"/>
              </a:rPr>
              <a:t> 2)	ilości srebra, wyrażonej w kilogramach, oraz stawki podatku określonej w ust. 4 albo 5.</a:t>
            </a:r>
          </a:p>
          <a:p>
            <a:pPr>
              <a:buFont typeface="Wingdings 2" charset="0"/>
              <a:buNone/>
            </a:pPr>
            <a:r>
              <a:rPr lang="pl-PL" sz="2200" dirty="0">
                <a:solidFill>
                  <a:schemeClr val="tx1"/>
                </a:solidFill>
                <a:latin typeface="Palatino Linotype"/>
                <a:cs typeface="Palatino Linotype"/>
              </a:rPr>
              <a:t>2. Jeżeli średnia cena miedzi przekracza </a:t>
            </a:r>
            <a:r>
              <a:rPr lang="pl-PL" sz="2200" dirty="0" smtClean="0">
                <a:solidFill>
                  <a:schemeClr val="tx1"/>
                </a:solidFill>
                <a:latin typeface="Palatino Linotype"/>
                <a:cs typeface="Palatino Linotype"/>
              </a:rPr>
              <a:t>20689</a:t>
            </a:r>
            <a:r>
              <a:rPr lang="pl-PL" sz="2200" i="1" dirty="0" smtClean="0">
                <a:solidFill>
                  <a:schemeClr val="tx1"/>
                </a:solidFill>
                <a:latin typeface="Palatino Linotype"/>
                <a:cs typeface="Palatino Linotype"/>
              </a:rPr>
              <a:t> </a:t>
            </a:r>
            <a:r>
              <a:rPr lang="pl-PL" sz="2200" i="1" dirty="0">
                <a:solidFill>
                  <a:schemeClr val="tx1"/>
                </a:solidFill>
                <a:latin typeface="Palatino Linotype"/>
                <a:cs typeface="Palatino Linotype"/>
              </a:rPr>
              <a:t>zł</a:t>
            </a:r>
            <a:r>
              <a:rPr lang="pl-PL" sz="2200" dirty="0">
                <a:solidFill>
                  <a:schemeClr val="tx1"/>
                </a:solidFill>
                <a:latin typeface="Palatino Linotype"/>
                <a:cs typeface="Palatino Linotype"/>
              </a:rPr>
              <a:t>(1) za tonę, stawkę podatku za tonę wydobytej miedzi oblicza się według następującego wzoru:</a:t>
            </a:r>
          </a:p>
          <a:p>
            <a:pPr>
              <a:buFont typeface="Wingdings 2" charset="0"/>
              <a:buNone/>
            </a:pPr>
            <a:r>
              <a:rPr lang="pl-PL" sz="2200" dirty="0">
                <a:solidFill>
                  <a:schemeClr val="tx1"/>
                </a:solidFill>
                <a:latin typeface="Palatino Linotype"/>
                <a:cs typeface="Palatino Linotype"/>
              </a:rPr>
              <a:t>stawka podatku = 0,033 x średnia cena miedzi + (0,001 x średnia cena miedzi)2,5</a:t>
            </a:r>
          </a:p>
          <a:p>
            <a:pPr>
              <a:buFont typeface="Wingdings 2" charset="0"/>
              <a:buNone/>
            </a:pPr>
            <a:r>
              <a:rPr lang="pl-PL" sz="2200" dirty="0">
                <a:solidFill>
                  <a:schemeClr val="tx1"/>
                </a:solidFill>
                <a:latin typeface="Palatino Linotype"/>
                <a:cs typeface="Palatino Linotype"/>
              </a:rPr>
              <a:t>-	przy czym maksymalna stawka podatku wynosi 16.000 zł za tonę.</a:t>
            </a:r>
          </a:p>
          <a:p>
            <a:pPr>
              <a:buFont typeface="Wingdings 2" charset="0"/>
              <a:buNone/>
            </a:pPr>
            <a:r>
              <a:rPr lang="pl-PL" sz="2200" dirty="0">
                <a:solidFill>
                  <a:schemeClr val="tx1"/>
                </a:solidFill>
                <a:latin typeface="Palatino Linotype"/>
                <a:cs typeface="Palatino Linotype"/>
              </a:rPr>
              <a:t>3. Jeżeli średnia cena miedzi nie przekracza </a:t>
            </a:r>
            <a:r>
              <a:rPr lang="pl-PL" sz="2200" dirty="0" smtClean="0">
                <a:solidFill>
                  <a:schemeClr val="tx1"/>
                </a:solidFill>
                <a:latin typeface="Palatino Linotype"/>
                <a:cs typeface="Palatino Linotype"/>
              </a:rPr>
              <a:t>20689</a:t>
            </a:r>
            <a:r>
              <a:rPr lang="pl-PL" sz="2200" i="1" dirty="0" smtClean="0">
                <a:solidFill>
                  <a:schemeClr val="tx1"/>
                </a:solidFill>
                <a:latin typeface="Palatino Linotype"/>
                <a:cs typeface="Palatino Linotype"/>
              </a:rPr>
              <a:t> </a:t>
            </a:r>
            <a:r>
              <a:rPr lang="pl-PL" sz="2200" i="1" dirty="0">
                <a:solidFill>
                  <a:schemeClr val="tx1"/>
                </a:solidFill>
                <a:latin typeface="Palatino Linotype"/>
                <a:cs typeface="Palatino Linotype"/>
              </a:rPr>
              <a:t>zł</a:t>
            </a:r>
            <a:r>
              <a:rPr lang="pl-PL" sz="2200" dirty="0">
                <a:solidFill>
                  <a:schemeClr val="tx1"/>
                </a:solidFill>
                <a:latin typeface="Palatino Linotype"/>
                <a:cs typeface="Palatino Linotype"/>
              </a:rPr>
              <a:t>(2) za tonę, stawkę podatku za tonę wydobytej miedzi oblicza się według następującego wzoru:</a:t>
            </a:r>
          </a:p>
          <a:p>
            <a:pPr>
              <a:buFont typeface="Wingdings 2" charset="0"/>
              <a:buNone/>
            </a:pPr>
            <a:r>
              <a:rPr lang="pl-PL" sz="2200" dirty="0">
                <a:solidFill>
                  <a:schemeClr val="tx1"/>
                </a:solidFill>
                <a:latin typeface="Palatino Linotype"/>
                <a:cs typeface="Palatino Linotype"/>
              </a:rPr>
              <a:t>stawka podatku = (średnia cena miedzi - </a:t>
            </a:r>
            <a:r>
              <a:rPr lang="pl-PL" sz="2200" dirty="0" smtClean="0">
                <a:solidFill>
                  <a:schemeClr val="tx1"/>
                </a:solidFill>
                <a:latin typeface="Palatino Linotype"/>
                <a:cs typeface="Palatino Linotype"/>
              </a:rPr>
              <a:t>16.552 </a:t>
            </a:r>
            <a:r>
              <a:rPr lang="pl-PL" sz="2200" dirty="0">
                <a:solidFill>
                  <a:schemeClr val="tx1"/>
                </a:solidFill>
                <a:latin typeface="Palatino Linotype"/>
                <a:cs typeface="Palatino Linotype"/>
              </a:rPr>
              <a:t>zł) x 0,44</a:t>
            </a:r>
          </a:p>
          <a:p>
            <a:pPr>
              <a:buFont typeface="Wingdings 2" charset="0"/>
              <a:buNone/>
            </a:pPr>
            <a:r>
              <a:rPr lang="pl-PL" sz="2200" dirty="0">
                <a:solidFill>
                  <a:schemeClr val="tx1"/>
                </a:solidFill>
                <a:latin typeface="Palatino Linotype"/>
                <a:cs typeface="Palatino Linotype"/>
              </a:rPr>
              <a:t>-	przy czym minimalna stawka podatku wynosi 0,5% średniej ceny miedzi.</a:t>
            </a:r>
          </a:p>
          <a:p>
            <a:r>
              <a:rPr lang="pl-PL" sz="2200" dirty="0">
                <a:solidFill>
                  <a:schemeClr val="tx1"/>
                </a:solidFill>
                <a:latin typeface="Palatino Linotype"/>
                <a:cs typeface="Palatino Linotype"/>
              </a:rPr>
              <a:t>Konstrukcja stawek dla srebra jest identyczna.</a:t>
            </a: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140</a:t>
            </a:fld>
            <a:endParaRPr lang="pl-PL">
              <a:latin typeface="Palatino Linotype"/>
              <a:cs typeface="Palatino Linotype"/>
            </a:endParaRPr>
          </a:p>
        </p:txBody>
      </p:sp>
    </p:spTree>
    <p:extLst>
      <p:ext uri="{BB962C8B-B14F-4D97-AF65-F5344CB8AC3E}">
        <p14:creationId xmlns:p14="http://schemas.microsoft.com/office/powerpoint/2010/main" val="297407202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556313" cy="1116106"/>
          </a:xfrm>
        </p:spPr>
        <p:txBody>
          <a:bodyPr/>
          <a:lstStyle/>
          <a:p>
            <a:r>
              <a:rPr lang="en-US" sz="2800" dirty="0" err="1">
                <a:latin typeface="Palatino Linotype"/>
                <a:cs typeface="Palatino Linotype"/>
              </a:rPr>
              <a:t>Podatek</a:t>
            </a:r>
            <a:r>
              <a:rPr lang="en-US" sz="2800" dirty="0">
                <a:latin typeface="Palatino Linotype"/>
                <a:cs typeface="Palatino Linotype"/>
              </a:rPr>
              <a:t> od </a:t>
            </a:r>
            <a:r>
              <a:rPr lang="en-US" sz="2800" dirty="0" err="1">
                <a:latin typeface="Palatino Linotype"/>
                <a:cs typeface="Palatino Linotype"/>
              </a:rPr>
              <a:t>wydobycia</a:t>
            </a:r>
            <a:r>
              <a:rPr lang="en-US" sz="2800" dirty="0">
                <a:latin typeface="Palatino Linotype"/>
                <a:cs typeface="Palatino Linotype"/>
              </a:rPr>
              <a:t> </a:t>
            </a:r>
            <a:r>
              <a:rPr lang="en-US" sz="2800" dirty="0" err="1">
                <a:latin typeface="Palatino Linotype"/>
                <a:cs typeface="Palatino Linotype"/>
              </a:rPr>
              <a:t>niektórych</a:t>
            </a:r>
            <a:r>
              <a:rPr lang="en-US" sz="2800" dirty="0">
                <a:latin typeface="Palatino Linotype"/>
                <a:cs typeface="Palatino Linotype"/>
              </a:rPr>
              <a:t> </a:t>
            </a:r>
            <a:r>
              <a:rPr lang="en-US" sz="2800" dirty="0" err="1">
                <a:latin typeface="Palatino Linotype"/>
                <a:cs typeface="Palatino Linotype"/>
              </a:rPr>
              <a:t>kopalin</a:t>
            </a:r>
            <a:r>
              <a:rPr lang="en-US" sz="2800" dirty="0">
                <a:latin typeface="Palatino Linotype"/>
                <a:cs typeface="Palatino Linotype"/>
              </a:rPr>
              <a:t> - </a:t>
            </a:r>
            <a:r>
              <a:rPr lang="en-US" sz="2800" dirty="0" err="1">
                <a:latin typeface="Palatino Linotype"/>
                <a:cs typeface="Palatino Linotype"/>
              </a:rPr>
              <a:t>stawki</a:t>
            </a:r>
            <a:r>
              <a:rPr lang="en-US" sz="2800" dirty="0">
                <a:latin typeface="Palatino Linotype"/>
                <a:cs typeface="Palatino Linotype"/>
              </a:rPr>
              <a:t> od ropy i </a:t>
            </a:r>
            <a:r>
              <a:rPr lang="en-US" sz="2800" dirty="0" err="1">
                <a:latin typeface="Palatino Linotype"/>
                <a:cs typeface="Palatino Linotype"/>
              </a:rPr>
              <a:t>gazu</a:t>
            </a:r>
            <a:r>
              <a:rPr lang="en-US" sz="2800" dirty="0">
                <a:latin typeface="Palatino Linotype"/>
                <a:cs typeface="Palatino Linotype"/>
              </a:rPr>
              <a:t> </a:t>
            </a:r>
          </a:p>
        </p:txBody>
      </p:sp>
      <p:sp>
        <p:nvSpPr>
          <p:cNvPr id="3" name="Content Placeholder 2"/>
          <p:cNvSpPr>
            <a:spLocks noGrp="1"/>
          </p:cNvSpPr>
          <p:nvPr>
            <p:ph idx="1"/>
          </p:nvPr>
        </p:nvSpPr>
        <p:spPr>
          <a:xfrm>
            <a:off x="498474" y="1484784"/>
            <a:ext cx="7556313" cy="4641379"/>
          </a:xfrm>
        </p:spPr>
        <p:txBody>
          <a:bodyPr>
            <a:normAutofit fontScale="92500" lnSpcReduction="10000"/>
          </a:bodyPr>
          <a:lstStyle/>
          <a:p>
            <a:pPr algn="just"/>
            <a:r>
              <a:rPr lang="pl-PL" dirty="0">
                <a:solidFill>
                  <a:schemeClr val="tx1"/>
                </a:solidFill>
                <a:latin typeface="Palatino Linotype"/>
                <a:cs typeface="Palatino Linotype"/>
              </a:rPr>
              <a:t>Stawka podatku w zakresie wydobycia gazu ziemnego wynosi:</a:t>
            </a:r>
          </a:p>
          <a:p>
            <a:pPr marL="0" indent="0" algn="just">
              <a:buNone/>
            </a:pPr>
            <a:r>
              <a:rPr lang="pl-PL" dirty="0">
                <a:solidFill>
                  <a:schemeClr val="tx1"/>
                </a:solidFill>
                <a:latin typeface="Palatino Linotype"/>
                <a:cs typeface="Palatino Linotype"/>
              </a:rPr>
              <a:t>1) </a:t>
            </a:r>
            <a:r>
              <a:rPr lang="pl-PL" b="1" dirty="0">
                <a:solidFill>
                  <a:schemeClr val="tx1"/>
                </a:solidFill>
                <a:latin typeface="Palatino Linotype"/>
                <a:cs typeface="Palatino Linotype"/>
              </a:rPr>
              <a:t>1,5% </a:t>
            </a:r>
            <a:r>
              <a:rPr lang="pl-PL" dirty="0">
                <a:solidFill>
                  <a:schemeClr val="tx1"/>
                </a:solidFill>
                <a:latin typeface="Palatino Linotype"/>
                <a:cs typeface="Palatino Linotype"/>
              </a:rPr>
              <a:t>- w przypadku wydobycia gazu ziemnego ze złoża, którego średnia przepuszczalność nie przekracza 0,1 </a:t>
            </a:r>
            <a:r>
              <a:rPr lang="pl-PL" dirty="0" err="1">
                <a:solidFill>
                  <a:schemeClr val="tx1"/>
                </a:solidFill>
                <a:latin typeface="Palatino Linotype"/>
                <a:cs typeface="Palatino Linotype"/>
              </a:rPr>
              <a:t>milidarcy</a:t>
            </a:r>
            <a:r>
              <a:rPr lang="pl-PL" dirty="0">
                <a:solidFill>
                  <a:schemeClr val="tx1"/>
                </a:solidFill>
                <a:latin typeface="Palatino Linotype"/>
                <a:cs typeface="Palatino Linotype"/>
              </a:rPr>
              <a:t> oraz średnia efektywna porowatość nie przekracza 10%;</a:t>
            </a:r>
          </a:p>
          <a:p>
            <a:pPr marL="0" indent="0" algn="just">
              <a:buNone/>
            </a:pPr>
            <a:r>
              <a:rPr lang="pl-PL" dirty="0">
                <a:solidFill>
                  <a:schemeClr val="tx1"/>
                </a:solidFill>
                <a:latin typeface="Palatino Linotype"/>
                <a:cs typeface="Palatino Linotype"/>
              </a:rPr>
              <a:t>2) </a:t>
            </a:r>
            <a:r>
              <a:rPr lang="pl-PL" b="1" dirty="0">
                <a:solidFill>
                  <a:schemeClr val="tx1"/>
                </a:solidFill>
                <a:latin typeface="Palatino Linotype"/>
                <a:cs typeface="Palatino Linotype"/>
              </a:rPr>
              <a:t>3% </a:t>
            </a:r>
            <a:r>
              <a:rPr lang="pl-PL" dirty="0">
                <a:solidFill>
                  <a:schemeClr val="tx1"/>
                </a:solidFill>
                <a:latin typeface="Palatino Linotype"/>
                <a:cs typeface="Palatino Linotype"/>
              </a:rPr>
              <a:t>- w przypadku wydobycia gazu ziemnego ze złoża innego niż określone w pkt 1.</a:t>
            </a:r>
          </a:p>
          <a:p>
            <a:pPr marL="0" indent="0" algn="just">
              <a:buNone/>
            </a:pPr>
            <a:r>
              <a:rPr lang="pl-PL" dirty="0">
                <a:solidFill>
                  <a:schemeClr val="tx1"/>
                </a:solidFill>
                <a:latin typeface="Palatino Linotype"/>
                <a:cs typeface="Palatino Linotype"/>
              </a:rPr>
              <a:t>7. Stawka podatku w zakresie wydobycia ropy naftowej wynosi:</a:t>
            </a:r>
          </a:p>
          <a:p>
            <a:pPr marL="0" indent="0" algn="just">
              <a:buNone/>
            </a:pPr>
            <a:r>
              <a:rPr lang="pl-PL" dirty="0">
                <a:solidFill>
                  <a:schemeClr val="tx1"/>
                </a:solidFill>
                <a:latin typeface="Palatino Linotype"/>
                <a:cs typeface="Palatino Linotype"/>
              </a:rPr>
              <a:t>1) </a:t>
            </a:r>
            <a:r>
              <a:rPr lang="pl-PL" b="1" dirty="0">
                <a:solidFill>
                  <a:schemeClr val="tx1"/>
                </a:solidFill>
                <a:latin typeface="Palatino Linotype"/>
                <a:cs typeface="Palatino Linotype"/>
              </a:rPr>
              <a:t>3% </a:t>
            </a:r>
            <a:r>
              <a:rPr lang="pl-PL" dirty="0">
                <a:solidFill>
                  <a:schemeClr val="tx1"/>
                </a:solidFill>
                <a:latin typeface="Palatino Linotype"/>
                <a:cs typeface="Palatino Linotype"/>
              </a:rPr>
              <a:t>- w przypadku wydobycia ropy naftowej ze złoża, którego średnia przepuszczalność nie przekracza 0,1 </a:t>
            </a:r>
            <a:r>
              <a:rPr lang="pl-PL" dirty="0" err="1">
                <a:solidFill>
                  <a:schemeClr val="tx1"/>
                </a:solidFill>
                <a:latin typeface="Palatino Linotype"/>
                <a:cs typeface="Palatino Linotype"/>
              </a:rPr>
              <a:t>milidarcy</a:t>
            </a:r>
            <a:r>
              <a:rPr lang="pl-PL" dirty="0">
                <a:solidFill>
                  <a:schemeClr val="tx1"/>
                </a:solidFill>
                <a:latin typeface="Palatino Linotype"/>
                <a:cs typeface="Palatino Linotype"/>
              </a:rPr>
              <a:t> oraz średnia efektywna porowatość nie przekracza 10%;</a:t>
            </a:r>
          </a:p>
          <a:p>
            <a:pPr marL="0" indent="0" algn="just">
              <a:buNone/>
            </a:pPr>
            <a:r>
              <a:rPr lang="pl-PL" dirty="0">
                <a:solidFill>
                  <a:schemeClr val="tx1"/>
                </a:solidFill>
                <a:latin typeface="Palatino Linotype"/>
                <a:cs typeface="Palatino Linotype"/>
              </a:rPr>
              <a:t>2) </a:t>
            </a:r>
            <a:r>
              <a:rPr lang="pl-PL" b="1" dirty="0">
                <a:solidFill>
                  <a:schemeClr val="tx1"/>
                </a:solidFill>
                <a:latin typeface="Palatino Linotype"/>
                <a:cs typeface="Palatino Linotype"/>
              </a:rPr>
              <a:t>6% </a:t>
            </a:r>
            <a:r>
              <a:rPr lang="pl-PL" dirty="0">
                <a:solidFill>
                  <a:schemeClr val="tx1"/>
                </a:solidFill>
                <a:latin typeface="Palatino Linotype"/>
                <a:cs typeface="Palatino Linotype"/>
              </a:rPr>
              <a:t>- w przypadku wydobycia ropy naftowej ze złoża innego niż określone w pkt1.</a:t>
            </a: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141</a:t>
            </a:fld>
            <a:endParaRPr lang="pl-PL">
              <a:latin typeface="Palatino Linotype"/>
              <a:cs typeface="Palatino Linotype"/>
            </a:endParaRPr>
          </a:p>
        </p:txBody>
      </p:sp>
    </p:spTree>
    <p:extLst>
      <p:ext uri="{BB962C8B-B14F-4D97-AF65-F5344CB8AC3E}">
        <p14:creationId xmlns:p14="http://schemas.microsoft.com/office/powerpoint/2010/main" val="34811126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latin typeface="Palatino Linotype"/>
                <a:cs typeface="Palatino Linotype"/>
              </a:rPr>
              <a:t>Tryb</a:t>
            </a:r>
            <a:r>
              <a:rPr lang="en-US" sz="3200" dirty="0">
                <a:latin typeface="Palatino Linotype"/>
                <a:cs typeface="Palatino Linotype"/>
              </a:rPr>
              <a:t> </a:t>
            </a:r>
            <a:r>
              <a:rPr lang="pl-PL" sz="3200" dirty="0">
                <a:latin typeface="Palatino Linotype"/>
                <a:cs typeface="Palatino Linotype"/>
              </a:rPr>
              <a:t>płatności podatku od wydobycia niektórych kopalin </a:t>
            </a:r>
            <a:endParaRPr lang="en-US" sz="3200" dirty="0">
              <a:latin typeface="Palatino Linotype"/>
              <a:cs typeface="Palatino Linotype"/>
            </a:endParaRPr>
          </a:p>
        </p:txBody>
      </p:sp>
      <p:sp>
        <p:nvSpPr>
          <p:cNvPr id="3" name="Content Placeholder 2"/>
          <p:cNvSpPr>
            <a:spLocks noGrp="1"/>
          </p:cNvSpPr>
          <p:nvPr>
            <p:ph idx="1"/>
          </p:nvPr>
        </p:nvSpPr>
        <p:spPr>
          <a:xfrm>
            <a:off x="498475" y="1772816"/>
            <a:ext cx="7313886" cy="4536504"/>
          </a:xfrm>
        </p:spPr>
        <p:txBody>
          <a:bodyPr>
            <a:normAutofit fontScale="85000" lnSpcReduction="20000"/>
          </a:bodyPr>
          <a:lstStyle/>
          <a:p>
            <a:r>
              <a:rPr lang="pl-PL" dirty="0" smtClean="0"/>
              <a:t>Organy właściwe :</a:t>
            </a:r>
          </a:p>
          <a:p>
            <a:r>
              <a:rPr lang="pl-PL" dirty="0" smtClean="0"/>
              <a:t>w </a:t>
            </a:r>
            <a:r>
              <a:rPr lang="pl-PL" dirty="0"/>
              <a:t>zakresie </a:t>
            </a:r>
            <a:r>
              <a:rPr lang="pl-PL" b="1" dirty="0"/>
              <a:t>miedzi i srebra</a:t>
            </a:r>
            <a:r>
              <a:rPr lang="pl-PL" dirty="0"/>
              <a:t> to Naczelnik Urzędu Skarbowego w Legnicy oraz Dyrektor Izby Administracji Skarbowej we Wrocławiu,</a:t>
            </a:r>
          </a:p>
          <a:p>
            <a:r>
              <a:rPr lang="pl-PL" dirty="0"/>
              <a:t>w zakresie </a:t>
            </a:r>
            <a:r>
              <a:rPr lang="pl-PL" b="1" dirty="0"/>
              <a:t>ropy naftowej lub gazu ziemnego</a:t>
            </a:r>
            <a:r>
              <a:rPr lang="pl-PL" dirty="0"/>
              <a:t> to naczelnik urzędu skarbowego i dyrektor izby administracji skarbowej ze względu na adres siedziby podatnika.</a:t>
            </a:r>
          </a:p>
          <a:p>
            <a:pPr algn="just">
              <a:lnSpc>
                <a:spcPct val="80000"/>
              </a:lnSpc>
            </a:pPr>
            <a:endParaRPr lang="pl-PL" dirty="0">
              <a:latin typeface="Palatino Linotype"/>
              <a:cs typeface="Palatino Linotype"/>
            </a:endParaRPr>
          </a:p>
          <a:p>
            <a:pPr algn="just">
              <a:lnSpc>
                <a:spcPct val="80000"/>
              </a:lnSpc>
            </a:pPr>
            <a:r>
              <a:rPr lang="pl-PL" b="1" dirty="0">
                <a:latin typeface="Palatino Linotype"/>
                <a:cs typeface="Palatino Linotype"/>
              </a:rPr>
              <a:t>Art. 14.</a:t>
            </a:r>
            <a:r>
              <a:rPr lang="pl-PL" dirty="0">
                <a:latin typeface="Palatino Linotype"/>
                <a:cs typeface="Palatino Linotype"/>
              </a:rPr>
              <a:t> 1. Podatnik jest obowiązany, bez wezwania:</a:t>
            </a:r>
          </a:p>
          <a:p>
            <a:pPr algn="just">
              <a:lnSpc>
                <a:spcPct val="80000"/>
              </a:lnSpc>
              <a:buFont typeface="Wingdings 2" charset="0"/>
              <a:buNone/>
            </a:pPr>
            <a:r>
              <a:rPr lang="pl-PL" dirty="0">
                <a:latin typeface="Palatino Linotype"/>
                <a:cs typeface="Palatino Linotype"/>
              </a:rPr>
              <a:t>1) składać właściwemu naczelnikowi urzędu skarbowego deklarację podatkową,</a:t>
            </a:r>
          </a:p>
          <a:p>
            <a:pPr algn="just">
              <a:lnSpc>
                <a:spcPct val="80000"/>
              </a:lnSpc>
              <a:buFont typeface="Wingdings 2" charset="0"/>
              <a:buNone/>
            </a:pPr>
            <a:r>
              <a:rPr lang="pl-PL" dirty="0">
                <a:latin typeface="Palatino Linotype"/>
                <a:cs typeface="Palatino Linotype"/>
              </a:rPr>
              <a:t>2) obliczać i wpłacać podatek </a:t>
            </a:r>
          </a:p>
          <a:p>
            <a:pPr algn="just">
              <a:lnSpc>
                <a:spcPct val="80000"/>
              </a:lnSpc>
              <a:buFont typeface="Wingdings 2" charset="0"/>
              <a:buNone/>
            </a:pPr>
            <a:r>
              <a:rPr lang="pl-PL" dirty="0">
                <a:latin typeface="Palatino Linotype"/>
                <a:cs typeface="Palatino Linotype"/>
              </a:rPr>
              <a:t>-	za miesięczne okresy rozliczeniowe, w terminie do 25. dnia miesiąca następującego po miesiącu, w którym powstał obowiązek podatkowy.</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142</a:t>
            </a:fld>
            <a:endParaRPr lang="pl-PL">
              <a:latin typeface="Palatino Linotype"/>
              <a:cs typeface="Palatino Linotype"/>
            </a:endParaRPr>
          </a:p>
        </p:txBody>
      </p:sp>
    </p:spTree>
    <p:extLst>
      <p:ext uri="{BB962C8B-B14F-4D97-AF65-F5344CB8AC3E}">
        <p14:creationId xmlns:p14="http://schemas.microsoft.com/office/powerpoint/2010/main" val="149776172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Palatino Linotype"/>
                <a:cs typeface="Palatino Linotype"/>
              </a:rPr>
              <a:t>5. </a:t>
            </a:r>
            <a:r>
              <a:rPr lang="en-US" sz="3200" dirty="0" err="1">
                <a:latin typeface="Palatino Linotype"/>
                <a:cs typeface="Palatino Linotype"/>
              </a:rPr>
              <a:t>Specjalny</a:t>
            </a:r>
            <a:r>
              <a:rPr lang="en-US" sz="3200" dirty="0">
                <a:latin typeface="Palatino Linotype"/>
                <a:cs typeface="Palatino Linotype"/>
              </a:rPr>
              <a:t> </a:t>
            </a:r>
            <a:r>
              <a:rPr lang="en-US" sz="3200" dirty="0" err="1">
                <a:latin typeface="Palatino Linotype"/>
                <a:cs typeface="Palatino Linotype"/>
              </a:rPr>
              <a:t>podatek</a:t>
            </a:r>
            <a:r>
              <a:rPr lang="en-US" sz="3200" dirty="0">
                <a:latin typeface="Palatino Linotype"/>
                <a:cs typeface="Palatino Linotype"/>
              </a:rPr>
              <a:t> </a:t>
            </a:r>
            <a:r>
              <a:rPr lang="en-US" sz="3200" dirty="0" err="1">
                <a:latin typeface="Palatino Linotype"/>
                <a:cs typeface="Palatino Linotype"/>
              </a:rPr>
              <a:t>węglowodorowy</a:t>
            </a:r>
            <a:endParaRPr lang="en-US" sz="3200" dirty="0">
              <a:latin typeface="Palatino Linotype"/>
              <a:cs typeface="Palatino Linotype"/>
            </a:endParaRPr>
          </a:p>
        </p:txBody>
      </p:sp>
      <p:sp>
        <p:nvSpPr>
          <p:cNvPr id="3" name="Content Placeholder 2"/>
          <p:cNvSpPr>
            <a:spLocks noGrp="1"/>
          </p:cNvSpPr>
          <p:nvPr>
            <p:ph idx="1"/>
          </p:nvPr>
        </p:nvSpPr>
        <p:spPr>
          <a:xfrm>
            <a:off x="201706" y="1700808"/>
            <a:ext cx="7826679" cy="5087902"/>
          </a:xfrm>
        </p:spPr>
        <p:txBody>
          <a:bodyPr>
            <a:normAutofit/>
          </a:bodyPr>
          <a:lstStyle/>
          <a:p>
            <a:pPr algn="just"/>
            <a:r>
              <a:rPr lang="pl-PL" sz="2200" b="1" dirty="0">
                <a:solidFill>
                  <a:schemeClr val="tx1"/>
                </a:solidFill>
                <a:latin typeface="Palatino Linotype"/>
                <a:cs typeface="Palatino Linotype"/>
              </a:rPr>
              <a:t>Ustawa z dnia 25 lipca 2014 r. o specjalnym podatku węglowodorowym (t. j. Dz. U. z 2016 r., poz. 979)</a:t>
            </a:r>
          </a:p>
          <a:p>
            <a:pPr algn="just"/>
            <a:r>
              <a:rPr lang="pl-PL" sz="1900" dirty="0">
                <a:solidFill>
                  <a:schemeClr val="tx1"/>
                </a:solidFill>
                <a:latin typeface="Palatino Linotype"/>
                <a:cs typeface="Palatino Linotype"/>
              </a:rPr>
              <a:t>Podatek od wydobycia niektórych kopalin ( od obrotu) i podatek węglowodorowy ( od zysków) z tytułu wydobycia surowców</a:t>
            </a:r>
          </a:p>
          <a:p>
            <a:pPr algn="just"/>
            <a:r>
              <a:rPr lang="pl-PL" sz="1900" dirty="0">
                <a:solidFill>
                  <a:schemeClr val="tx1"/>
                </a:solidFill>
                <a:latin typeface="Palatino Linotype"/>
                <a:cs typeface="Palatino Linotype"/>
              </a:rPr>
              <a:t>Opodatkowanie zysków z tytułu wydobycia – tzw. renta </a:t>
            </a:r>
            <a:r>
              <a:rPr lang="pl-PL" sz="1900" dirty="0" smtClean="0">
                <a:solidFill>
                  <a:schemeClr val="tx1"/>
                </a:solidFill>
                <a:latin typeface="Palatino Linotype"/>
                <a:cs typeface="Palatino Linotype"/>
              </a:rPr>
              <a:t>surowcowa</a:t>
            </a:r>
          </a:p>
          <a:p>
            <a:pPr algn="just"/>
            <a:r>
              <a:rPr lang="pl-PL" sz="1900" dirty="0" smtClean="0">
                <a:solidFill>
                  <a:schemeClr val="tx1"/>
                </a:solidFill>
                <a:latin typeface="Palatino Linotype"/>
                <a:cs typeface="Palatino Linotype"/>
              </a:rPr>
              <a:t>Wprowadzony w związku z zakładanym wydobyciem gazu łupkowego</a:t>
            </a:r>
          </a:p>
          <a:p>
            <a:r>
              <a:rPr lang="pl-PL" sz="1900" dirty="0" smtClean="0">
                <a:solidFill>
                  <a:schemeClr val="tx1"/>
                </a:solidFill>
                <a:latin typeface="Palatino Linotype"/>
                <a:cs typeface="Palatino Linotype"/>
              </a:rPr>
              <a:t>Skasowano ten podatek w 2019 – ustawa </a:t>
            </a:r>
            <a:r>
              <a:rPr lang="pl-PL" sz="1800" dirty="0" smtClean="0"/>
              <a:t>z </a:t>
            </a:r>
            <a:r>
              <a:rPr lang="pl-PL" sz="1800" dirty="0"/>
              <a:t>dnia 11 września 2019 r</a:t>
            </a:r>
            <a:r>
              <a:rPr lang="pl-PL" sz="1800" dirty="0" smtClean="0"/>
              <a:t>. </a:t>
            </a:r>
            <a:r>
              <a:rPr lang="pl-PL" sz="1800" b="1" dirty="0" smtClean="0"/>
              <a:t>o </a:t>
            </a:r>
            <a:r>
              <a:rPr lang="pl-PL" sz="1800" b="1" dirty="0"/>
              <a:t>uchyleniu ustawy o specjalnym podatku węglowodorowym oraz o zmianie niektórych innych </a:t>
            </a:r>
            <a:r>
              <a:rPr lang="pl-PL" sz="1800" b="1" dirty="0" smtClean="0"/>
              <a:t>ustaw (Dz.U. z 2019 r. p</a:t>
            </a:r>
            <a:r>
              <a:rPr lang="pl-PL" sz="1800" dirty="0" smtClean="0"/>
              <a:t>oz</a:t>
            </a:r>
            <a:r>
              <a:rPr lang="pl-PL" sz="1800" dirty="0"/>
              <a:t>. </a:t>
            </a:r>
            <a:r>
              <a:rPr lang="pl-PL" sz="1800" dirty="0" smtClean="0"/>
              <a:t>1978)</a:t>
            </a:r>
            <a:endParaRPr lang="pl-PL" sz="1800" dirty="0"/>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2019r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143</a:t>
            </a:fld>
            <a:endParaRPr lang="pl-PL">
              <a:latin typeface="Palatino Linotype"/>
              <a:cs typeface="Palatino Linotype"/>
            </a:endParaRPr>
          </a:p>
        </p:txBody>
      </p:sp>
    </p:spTree>
    <p:extLst>
      <p:ext uri="{BB962C8B-B14F-4D97-AF65-F5344CB8AC3E}">
        <p14:creationId xmlns:p14="http://schemas.microsoft.com/office/powerpoint/2010/main" val="310647611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6. </a:t>
            </a:r>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bankowy</a:t>
            </a:r>
            <a:endParaRPr lang="en-US" dirty="0">
              <a:latin typeface="Palatino Linotype"/>
              <a:cs typeface="Palatino Linotype"/>
            </a:endParaRPr>
          </a:p>
        </p:txBody>
      </p:sp>
      <p:sp>
        <p:nvSpPr>
          <p:cNvPr id="3" name="Content Placeholder 2"/>
          <p:cNvSpPr>
            <a:spLocks noGrp="1"/>
          </p:cNvSpPr>
          <p:nvPr>
            <p:ph idx="1"/>
          </p:nvPr>
        </p:nvSpPr>
        <p:spPr/>
        <p:txBody>
          <a:bodyPr/>
          <a:lstStyle/>
          <a:p>
            <a:pPr marL="0" indent="0">
              <a:buFont typeface="Wingdings 2" charset="0"/>
              <a:buNone/>
            </a:pPr>
            <a:endParaRPr lang="pl-PL" dirty="0">
              <a:latin typeface="Palatino Linotype"/>
              <a:cs typeface="Palatino Linotype"/>
            </a:endParaRPr>
          </a:p>
          <a:p>
            <a:pPr marL="0" indent="0" algn="ctr">
              <a:buNone/>
            </a:pPr>
            <a:r>
              <a:rPr lang="pl-PL" b="1" dirty="0">
                <a:solidFill>
                  <a:srgbClr val="800000"/>
                </a:solidFill>
                <a:latin typeface="Palatino Linotype"/>
                <a:cs typeface="Palatino Linotype"/>
              </a:rPr>
              <a:t>USTAWA </a:t>
            </a:r>
            <a:r>
              <a:rPr lang="pl-PL" dirty="0">
                <a:solidFill>
                  <a:srgbClr val="800000"/>
                </a:solidFill>
                <a:latin typeface="Palatino Linotype"/>
                <a:cs typeface="Palatino Linotype"/>
              </a:rPr>
              <a:t>z dnia 15 stycznia 2016 r. </a:t>
            </a:r>
            <a:r>
              <a:rPr lang="pl-PL" b="1" dirty="0">
                <a:solidFill>
                  <a:srgbClr val="800000"/>
                </a:solidFill>
                <a:latin typeface="Palatino Linotype"/>
                <a:cs typeface="Palatino Linotype"/>
              </a:rPr>
              <a:t>o podatku od niektórych instytucji finansowych (Dz.U</a:t>
            </a:r>
            <a:r>
              <a:rPr lang="pl-PL" b="1" dirty="0" smtClean="0">
                <a:solidFill>
                  <a:srgbClr val="800000"/>
                </a:solidFill>
                <a:latin typeface="Palatino Linotype"/>
                <a:cs typeface="Palatino Linotype"/>
              </a:rPr>
              <a:t>. z 2019 r. </a:t>
            </a:r>
            <a:r>
              <a:rPr lang="pl-PL" b="1" dirty="0">
                <a:solidFill>
                  <a:srgbClr val="800000"/>
                </a:solidFill>
                <a:latin typeface="Palatino Linotype"/>
                <a:cs typeface="Palatino Linotype"/>
              </a:rPr>
              <a:t>p</a:t>
            </a:r>
            <a:r>
              <a:rPr lang="pl-PL" dirty="0">
                <a:solidFill>
                  <a:srgbClr val="800000"/>
                </a:solidFill>
                <a:latin typeface="Palatino Linotype"/>
                <a:cs typeface="Palatino Linotype"/>
              </a:rPr>
              <a:t>oz. </a:t>
            </a:r>
            <a:r>
              <a:rPr lang="pl-PL" dirty="0" smtClean="0">
                <a:solidFill>
                  <a:srgbClr val="800000"/>
                </a:solidFill>
                <a:latin typeface="Palatino Linotype"/>
                <a:cs typeface="Palatino Linotype"/>
              </a:rPr>
              <a:t>1836)</a:t>
            </a:r>
            <a:endParaRPr lang="pl-PL" dirty="0">
              <a:solidFill>
                <a:srgbClr val="800000"/>
              </a:solidFill>
              <a:latin typeface="Palatino Linotype"/>
              <a:cs typeface="Palatino Linotype"/>
            </a:endParaRPr>
          </a:p>
          <a:p>
            <a:pPr marL="0" indent="0">
              <a:buNone/>
            </a:pPr>
            <a:r>
              <a:rPr lang="pl-PL" dirty="0" smtClean="0">
                <a:solidFill>
                  <a:srgbClr val="800000"/>
                </a:solidFill>
                <a:latin typeface="Palatino Linotype"/>
                <a:cs typeface="Palatino Linotype"/>
              </a:rPr>
              <a:t> </a:t>
            </a:r>
            <a:endParaRPr lang="pl-PL" dirty="0">
              <a:solidFill>
                <a:srgbClr val="800000"/>
              </a:solidFill>
              <a:latin typeface="Palatino Linotype"/>
              <a:cs typeface="Palatino Linotype"/>
            </a:endParaRP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144</a:t>
            </a:fld>
            <a:endParaRPr lang="pl-PL">
              <a:latin typeface="Palatino Linotype"/>
              <a:cs typeface="Palatino Linotype"/>
            </a:endParaRPr>
          </a:p>
        </p:txBody>
      </p:sp>
    </p:spTree>
    <p:extLst>
      <p:ext uri="{BB962C8B-B14F-4D97-AF65-F5344CB8AC3E}">
        <p14:creationId xmlns:p14="http://schemas.microsoft.com/office/powerpoint/2010/main" val="286780149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Podatek bankowy – po co ten podatek?</a:t>
            </a:r>
            <a:endParaRPr lang="pl-PL" dirty="0"/>
          </a:p>
        </p:txBody>
      </p:sp>
      <p:pic>
        <p:nvPicPr>
          <p:cNvPr id="6" name="Symbol zastępczy zawartości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592313" y="1981200"/>
            <a:ext cx="7368823" cy="4144963"/>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145</a:t>
            </a:fld>
            <a:endParaRPr lang="pl-PL"/>
          </a:p>
        </p:txBody>
      </p:sp>
    </p:spTree>
    <p:extLst>
      <p:ext uri="{BB962C8B-B14F-4D97-AF65-F5344CB8AC3E}">
        <p14:creationId xmlns:p14="http://schemas.microsoft.com/office/powerpoint/2010/main" val="353158936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Podatnicy</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bankowego</a:t>
            </a:r>
            <a:endParaRPr lang="en-US" dirty="0">
              <a:latin typeface="Palatino Linotype"/>
              <a:cs typeface="Palatino Linotype"/>
            </a:endParaRPr>
          </a:p>
        </p:txBody>
      </p:sp>
      <p:sp>
        <p:nvSpPr>
          <p:cNvPr id="3" name="Content Placeholder 2"/>
          <p:cNvSpPr>
            <a:spLocks noGrp="1"/>
          </p:cNvSpPr>
          <p:nvPr>
            <p:ph idx="1"/>
          </p:nvPr>
        </p:nvSpPr>
        <p:spPr>
          <a:xfrm>
            <a:off x="498474" y="1484784"/>
            <a:ext cx="7556313" cy="4641379"/>
          </a:xfrm>
        </p:spPr>
        <p:txBody>
          <a:bodyPr>
            <a:normAutofit fontScale="85000" lnSpcReduction="20000"/>
          </a:bodyPr>
          <a:lstStyle/>
          <a:p>
            <a:pPr>
              <a:lnSpc>
                <a:spcPct val="110000"/>
              </a:lnSpc>
            </a:pPr>
            <a:r>
              <a:rPr lang="pl-PL" dirty="0">
                <a:latin typeface="Palatino Linotype"/>
                <a:cs typeface="Palatino Linotype"/>
              </a:rPr>
              <a:t>Podatnikami podatku są:</a:t>
            </a:r>
          </a:p>
          <a:p>
            <a:pPr>
              <a:lnSpc>
                <a:spcPct val="110000"/>
              </a:lnSpc>
              <a:buFont typeface="Wingdings 2" charset="0"/>
              <a:buNone/>
            </a:pPr>
            <a:r>
              <a:rPr lang="pl-PL" dirty="0">
                <a:latin typeface="Palatino Linotype"/>
                <a:cs typeface="Palatino Linotype"/>
              </a:rPr>
              <a:t>1) banki krajowe,</a:t>
            </a:r>
          </a:p>
          <a:p>
            <a:pPr>
              <a:lnSpc>
                <a:spcPct val="110000"/>
              </a:lnSpc>
              <a:buFont typeface="Wingdings 2" charset="0"/>
              <a:buNone/>
            </a:pPr>
            <a:r>
              <a:rPr lang="pl-PL" dirty="0">
                <a:latin typeface="Palatino Linotype"/>
                <a:cs typeface="Palatino Linotype"/>
              </a:rPr>
              <a:t>2) oddziały banków zagranicznych;</a:t>
            </a:r>
          </a:p>
          <a:p>
            <a:pPr>
              <a:lnSpc>
                <a:spcPct val="110000"/>
              </a:lnSpc>
              <a:buFont typeface="Wingdings 2" charset="0"/>
              <a:buNone/>
            </a:pPr>
            <a:r>
              <a:rPr lang="pl-PL" dirty="0">
                <a:latin typeface="Palatino Linotype"/>
                <a:cs typeface="Palatino Linotype"/>
              </a:rPr>
              <a:t>3) oddziały instytucji kredytowych;</a:t>
            </a:r>
          </a:p>
          <a:p>
            <a:pPr>
              <a:lnSpc>
                <a:spcPct val="110000"/>
              </a:lnSpc>
              <a:buFont typeface="Wingdings 2" charset="0"/>
              <a:buNone/>
            </a:pPr>
            <a:r>
              <a:rPr lang="pl-PL" dirty="0">
                <a:latin typeface="Palatino Linotype"/>
                <a:cs typeface="Palatino Linotype"/>
              </a:rPr>
              <a:t>4) spółdzielcze kasy oszczędnościowo-kredytowe;</a:t>
            </a:r>
          </a:p>
          <a:p>
            <a:pPr>
              <a:lnSpc>
                <a:spcPct val="110000"/>
              </a:lnSpc>
              <a:buFont typeface="Wingdings 2" charset="0"/>
              <a:buNone/>
            </a:pPr>
            <a:r>
              <a:rPr lang="pl-PL" dirty="0">
                <a:latin typeface="Palatino Linotype"/>
                <a:cs typeface="Palatino Linotype"/>
              </a:rPr>
              <a:t>5) krajowe zakłady ubezpieczeń;</a:t>
            </a:r>
          </a:p>
          <a:p>
            <a:pPr>
              <a:lnSpc>
                <a:spcPct val="110000"/>
              </a:lnSpc>
              <a:buFont typeface="Wingdings 2" charset="0"/>
              <a:buNone/>
            </a:pPr>
            <a:r>
              <a:rPr lang="pl-PL" dirty="0">
                <a:latin typeface="Palatino Linotype"/>
                <a:cs typeface="Palatino Linotype"/>
              </a:rPr>
              <a:t>6) krajowe zakłady reasekuracji ;</a:t>
            </a:r>
          </a:p>
          <a:p>
            <a:pPr>
              <a:lnSpc>
                <a:spcPct val="110000"/>
              </a:lnSpc>
              <a:buFont typeface="Wingdings 2" charset="0"/>
              <a:buNone/>
            </a:pPr>
            <a:r>
              <a:rPr lang="pl-PL" dirty="0">
                <a:latin typeface="Palatino Linotype"/>
                <a:cs typeface="Palatino Linotype"/>
              </a:rPr>
              <a:t>7) oddziały zagranicznych zakładów ubezpieczeń i zagranicznych zakładów reasekuracji</a:t>
            </a:r>
          </a:p>
          <a:p>
            <a:pPr>
              <a:lnSpc>
                <a:spcPct val="110000"/>
              </a:lnSpc>
              <a:buFont typeface="Wingdings 2" charset="0"/>
              <a:buNone/>
            </a:pPr>
            <a:r>
              <a:rPr lang="pl-PL" dirty="0">
                <a:latin typeface="Palatino Linotype"/>
                <a:cs typeface="Palatino Linotype"/>
              </a:rPr>
              <a:t> i  inne instytucje finansowe wymienione w art. 4 ustawy</a:t>
            </a: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146</a:t>
            </a:fld>
            <a:endParaRPr lang="pl-PL">
              <a:latin typeface="Palatino Linotype"/>
              <a:cs typeface="Palatino Linotype"/>
            </a:endParaRPr>
          </a:p>
        </p:txBody>
      </p:sp>
    </p:spTree>
    <p:extLst>
      <p:ext uri="{BB962C8B-B14F-4D97-AF65-F5344CB8AC3E}">
        <p14:creationId xmlns:p14="http://schemas.microsoft.com/office/powerpoint/2010/main" val="327764153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bankowego</a:t>
            </a:r>
            <a:endParaRPr lang="en-US" dirty="0">
              <a:latin typeface="Palatino Linotype"/>
              <a:cs typeface="Palatino Linotype"/>
            </a:endParaRPr>
          </a:p>
        </p:txBody>
      </p:sp>
      <p:sp>
        <p:nvSpPr>
          <p:cNvPr id="3" name="Content Placeholder 2"/>
          <p:cNvSpPr>
            <a:spLocks noGrp="1"/>
          </p:cNvSpPr>
          <p:nvPr>
            <p:ph idx="1"/>
          </p:nvPr>
        </p:nvSpPr>
        <p:spPr/>
        <p:txBody>
          <a:bodyPr>
            <a:normAutofit/>
          </a:bodyPr>
          <a:lstStyle/>
          <a:p>
            <a:r>
              <a:rPr lang="pl-PL" sz="2400" b="1" dirty="0">
                <a:latin typeface="Palatino Linotype"/>
                <a:cs typeface="Palatino Linotype"/>
              </a:rPr>
              <a:t>Art. 3. </a:t>
            </a:r>
            <a:r>
              <a:rPr lang="pl-PL" sz="2400" dirty="0">
                <a:latin typeface="Palatino Linotype"/>
                <a:cs typeface="Palatino Linotype"/>
              </a:rPr>
              <a:t>Przedmiotem opodatkowania podatkiem są aktywa podmiotów będących podatnikami podatku.</a:t>
            </a:r>
          </a:p>
          <a:p>
            <a:pPr>
              <a:buFont typeface="Wingdings 2" charset="0"/>
              <a:buNone/>
            </a:pPr>
            <a:r>
              <a:rPr lang="pl-PL" sz="2400" dirty="0">
                <a:latin typeface="Palatino Linotype"/>
                <a:cs typeface="Palatino Linotype"/>
              </a:rPr>
              <a:t> - czyli podatek obciąża głównie wartość udzielonych kredytów i pieniądze ulokowane w różnych instrumentach finansowych</a:t>
            </a:r>
          </a:p>
          <a:p>
            <a:pPr>
              <a:buFont typeface="Wingdings 2" charset="0"/>
              <a:buNone/>
            </a:pPr>
            <a:endParaRPr lang="pl-PL" sz="2400" dirty="0">
              <a:latin typeface="Palatino Linotype"/>
              <a:cs typeface="Palatino Linotype"/>
            </a:endParaRPr>
          </a:p>
          <a:p>
            <a:endParaRPr lang="en-US" sz="24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147</a:t>
            </a:fld>
            <a:endParaRPr lang="pl-PL">
              <a:latin typeface="Palatino Linotype"/>
              <a:cs typeface="Palatino Linotype"/>
            </a:endParaRPr>
          </a:p>
        </p:txBody>
      </p:sp>
    </p:spTree>
    <p:extLst>
      <p:ext uri="{BB962C8B-B14F-4D97-AF65-F5344CB8AC3E}">
        <p14:creationId xmlns:p14="http://schemas.microsoft.com/office/powerpoint/2010/main" val="247349011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Wysokość</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bankowego</a:t>
            </a:r>
            <a:endParaRPr lang="en-US" dirty="0">
              <a:latin typeface="Palatino Linotype"/>
              <a:cs typeface="Palatino Linotype"/>
            </a:endParaRPr>
          </a:p>
        </p:txBody>
      </p:sp>
      <p:sp>
        <p:nvSpPr>
          <p:cNvPr id="3" name="Content Placeholder 2"/>
          <p:cNvSpPr>
            <a:spLocks noGrp="1"/>
          </p:cNvSpPr>
          <p:nvPr>
            <p:ph idx="1"/>
          </p:nvPr>
        </p:nvSpPr>
        <p:spPr/>
        <p:txBody>
          <a:bodyPr>
            <a:normAutofit/>
          </a:bodyPr>
          <a:lstStyle/>
          <a:p>
            <a:pPr marL="0" indent="0" algn="just">
              <a:buFont typeface="Wingdings 2" charset="0"/>
              <a:buNone/>
            </a:pPr>
            <a:r>
              <a:rPr lang="pl-PL" sz="1600" dirty="0">
                <a:latin typeface="Palatino Linotype"/>
                <a:cs typeface="Palatino Linotype"/>
              </a:rPr>
              <a:t> </a:t>
            </a:r>
            <a:r>
              <a:rPr lang="pl-PL" dirty="0">
                <a:latin typeface="Palatino Linotype"/>
                <a:cs typeface="Palatino Linotype"/>
              </a:rPr>
              <a:t>W przypadku banków, spółdzielczych kas kredytowych podstawą opodatkowania jest nadwyżka sumy wartości aktywów podatnika, wynikająca z zestawienia obrotów i sald,  -  ponad kwotę 4 mld zł, a w przypadku zakładów ubezpieczeniowych i reasekuracji – 2 mld.</a:t>
            </a:r>
          </a:p>
          <a:p>
            <a:pPr marL="0" indent="0" algn="just">
              <a:buNone/>
            </a:pPr>
            <a:r>
              <a:rPr lang="pl-PL" b="1" dirty="0">
                <a:latin typeface="Palatino Linotype"/>
                <a:cs typeface="Palatino Linotype"/>
              </a:rPr>
              <a:t>Podatek wynosi 0,0366% podstawy opodatkowania miesięcznie.</a:t>
            </a:r>
          </a:p>
          <a:p>
            <a:pPr marL="0" indent="0" algn="just"/>
            <a:r>
              <a:rPr lang="pl-PL" b="1" dirty="0">
                <a:latin typeface="Palatino Linotype"/>
                <a:cs typeface="Palatino Linotype"/>
              </a:rPr>
              <a:t> Art. 10. </a:t>
            </a:r>
            <a:r>
              <a:rPr lang="pl-PL" dirty="0">
                <a:latin typeface="Palatino Linotype"/>
                <a:cs typeface="Palatino Linotype"/>
              </a:rPr>
              <a:t>Zwalnia się od podatku banki państwowe w rozumieniu ustawy z dnia 29 sierpnia 1997 r. – Prawo bankowe.</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148</a:t>
            </a:fld>
            <a:endParaRPr lang="pl-PL">
              <a:latin typeface="Palatino Linotype"/>
              <a:cs typeface="Palatino Linotype"/>
            </a:endParaRPr>
          </a:p>
        </p:txBody>
      </p:sp>
    </p:spTree>
    <p:extLst>
      <p:ext uri="{BB962C8B-B14F-4D97-AF65-F5344CB8AC3E}">
        <p14:creationId xmlns:p14="http://schemas.microsoft.com/office/powerpoint/2010/main" val="190400264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i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r>
              <a:rPr lang="en-US" dirty="0" err="1" smtClean="0">
                <a:latin typeface="Palatino Linotype"/>
                <a:cs typeface="Palatino Linotype"/>
              </a:rPr>
              <a:t>podatku</a:t>
            </a:r>
            <a:r>
              <a:rPr lang="pl-PL" dirty="0" smtClean="0">
                <a:latin typeface="Palatino Linotype"/>
                <a:cs typeface="Palatino Linotype"/>
              </a:rPr>
              <a:t> bankowego</a:t>
            </a:r>
            <a:endParaRPr lang="en-US" dirty="0">
              <a:latin typeface="Palatino Linotype"/>
              <a:cs typeface="Palatino Linotype"/>
            </a:endParaRPr>
          </a:p>
        </p:txBody>
      </p:sp>
      <p:sp>
        <p:nvSpPr>
          <p:cNvPr id="3" name="Content Placeholder 2"/>
          <p:cNvSpPr>
            <a:spLocks noGrp="1"/>
          </p:cNvSpPr>
          <p:nvPr>
            <p:ph idx="1"/>
          </p:nvPr>
        </p:nvSpPr>
        <p:spPr/>
        <p:txBody>
          <a:bodyPr/>
          <a:lstStyle/>
          <a:p>
            <a:r>
              <a:rPr lang="pl-PL" b="1" dirty="0">
                <a:latin typeface="Palatino Linotype"/>
                <a:cs typeface="Palatino Linotype"/>
              </a:rPr>
              <a:t>Art. 8. </a:t>
            </a:r>
            <a:r>
              <a:rPr lang="pl-PL" dirty="0">
                <a:latin typeface="Palatino Linotype"/>
                <a:cs typeface="Palatino Linotype"/>
              </a:rPr>
              <a:t>1. Podatnicy są obowiązani, bez wezwania właściwego organu podatkowego:</a:t>
            </a:r>
          </a:p>
          <a:p>
            <a:pPr>
              <a:buFont typeface="Wingdings 2" charset="0"/>
              <a:buNone/>
            </a:pPr>
            <a:r>
              <a:rPr lang="pl-PL" dirty="0">
                <a:latin typeface="Palatino Linotype"/>
                <a:cs typeface="Palatino Linotype"/>
              </a:rPr>
              <a:t>1) składać właściwemu naczelnikowi urzędu skarbowego deklaracje podatkowe według ustalonego wzoru,</a:t>
            </a:r>
          </a:p>
          <a:p>
            <a:pPr>
              <a:buFont typeface="Wingdings 2" charset="0"/>
              <a:buNone/>
            </a:pPr>
            <a:r>
              <a:rPr lang="pl-PL" dirty="0">
                <a:latin typeface="Palatino Linotype"/>
                <a:cs typeface="Palatino Linotype"/>
              </a:rPr>
              <a:t>2) obliczać i wpłacać podatek na rachunek właściwego urzędu skarbowego</a:t>
            </a:r>
          </a:p>
          <a:p>
            <a:pPr>
              <a:buFont typeface="Wingdings 2" charset="0"/>
              <a:buNone/>
            </a:pPr>
            <a:r>
              <a:rPr lang="pl-PL" dirty="0">
                <a:latin typeface="Palatino Linotype"/>
                <a:cs typeface="Palatino Linotype"/>
              </a:rPr>
              <a:t>   za miesięczne okresy rozliczeniowe w terminie do 25 dnia miesiąca następującego po miesiącu, którego podatek dotyczy.</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149</a:t>
            </a:fld>
            <a:endParaRPr lang="pl-PL">
              <a:latin typeface="Palatino Linotype"/>
              <a:cs typeface="Palatino Linotype"/>
            </a:endParaRPr>
          </a:p>
        </p:txBody>
      </p:sp>
    </p:spTree>
    <p:extLst>
      <p:ext uri="{BB962C8B-B14F-4D97-AF65-F5344CB8AC3E}">
        <p14:creationId xmlns:p14="http://schemas.microsoft.com/office/powerpoint/2010/main" val="3216404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Mechanizm podatku od towarów i usług</a:t>
            </a:r>
            <a:endParaRPr lang="en-US" dirty="0">
              <a:latin typeface="Palatino Linotype"/>
              <a:cs typeface="Palatino Linotype"/>
            </a:endParaRPr>
          </a:p>
        </p:txBody>
      </p:sp>
      <p:sp>
        <p:nvSpPr>
          <p:cNvPr id="3" name="Content Placeholder 2"/>
          <p:cNvSpPr>
            <a:spLocks noGrp="1"/>
          </p:cNvSpPr>
          <p:nvPr>
            <p:ph idx="1"/>
          </p:nvPr>
        </p:nvSpPr>
        <p:spPr>
          <a:xfrm>
            <a:off x="395536" y="1772816"/>
            <a:ext cx="7556313" cy="4144963"/>
          </a:xfrm>
        </p:spPr>
        <p:txBody>
          <a:bodyPr>
            <a:normAutofit fontScale="92500" lnSpcReduction="10000"/>
          </a:bodyPr>
          <a:lstStyle/>
          <a:p>
            <a:pPr>
              <a:defRPr/>
            </a:pPr>
            <a:endParaRPr lang="pl-PL" dirty="0">
              <a:latin typeface="Palatino Linotype"/>
              <a:cs typeface="Palatino Linotype"/>
            </a:endParaRPr>
          </a:p>
          <a:p>
            <a:pPr fontAlgn="auto">
              <a:spcAft>
                <a:spcPts val="0"/>
              </a:spcAft>
              <a:buFont typeface="Wingdings 2" charset="0"/>
              <a:buNone/>
              <a:defRPr/>
            </a:pPr>
            <a:r>
              <a:rPr lang="pl-PL" dirty="0">
                <a:latin typeface="Palatino Linotype"/>
                <a:cs typeface="Palatino Linotype"/>
              </a:rPr>
              <a:t>Obrót  x stawka = Podatek należny – Podatek naliczony = Podatek do zapłacenia</a:t>
            </a:r>
          </a:p>
          <a:p>
            <a:pPr fontAlgn="auto">
              <a:spcAft>
                <a:spcPts val="0"/>
              </a:spcAft>
              <a:buFont typeface="Wingdings 2" charset="0"/>
              <a:buNone/>
              <a:defRPr/>
            </a:pPr>
            <a:endParaRPr lang="pl-PL" dirty="0">
              <a:latin typeface="Palatino Linotype"/>
              <a:cs typeface="Palatino Linotype"/>
            </a:endParaRPr>
          </a:p>
          <a:p>
            <a:pPr algn="ctr" fontAlgn="auto">
              <a:spcAft>
                <a:spcPts val="0"/>
              </a:spcAft>
              <a:buFont typeface="Wingdings 2" charset="0"/>
              <a:buNone/>
              <a:defRPr/>
            </a:pPr>
            <a:r>
              <a:rPr lang="pl-PL" sz="3200" b="1" dirty="0">
                <a:solidFill>
                  <a:schemeClr val="accent6"/>
                </a:solidFill>
                <a:latin typeface="Palatino Linotype"/>
                <a:cs typeface="Palatino Linotype"/>
              </a:rPr>
              <a:t>O x S = P należny – P naliczony = P</a:t>
            </a:r>
          </a:p>
          <a:p>
            <a:pPr>
              <a:defRPr/>
            </a:pPr>
            <a:endParaRPr lang="pl-PL" dirty="0">
              <a:latin typeface="Palatino Linotype"/>
              <a:cs typeface="Palatino Linotype"/>
            </a:endParaRPr>
          </a:p>
          <a:p>
            <a:pPr algn="ctr" fontAlgn="auto">
              <a:spcAft>
                <a:spcPts val="0"/>
              </a:spcAft>
              <a:buFont typeface="Wingdings 2" charset="0"/>
              <a:buNone/>
              <a:defRPr/>
            </a:pPr>
            <a:r>
              <a:rPr lang="pl-PL" dirty="0">
                <a:latin typeface="Palatino Linotype"/>
                <a:cs typeface="Palatino Linotype"/>
              </a:rPr>
              <a:t>Podmiot dokonujący sprzedaży towaru  uzyskuje określoną kwotę (obrót). Do niej należy zastosować właściwą stawkę (23%) i w ten sposób ustalić podatek należny. Od podatku należnego należy odjąć podatek naliczony co daje podatek do zapłacenia.</a:t>
            </a: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15</a:t>
            </a:fld>
            <a:endParaRPr lang="pl-PL">
              <a:latin typeface="Palatino Linotype"/>
              <a:cs typeface="Palatino Linotype"/>
            </a:endParaRPr>
          </a:p>
        </p:txBody>
      </p:sp>
    </p:spTree>
    <p:extLst>
      <p:ext uri="{BB962C8B-B14F-4D97-AF65-F5344CB8AC3E}">
        <p14:creationId xmlns:p14="http://schemas.microsoft.com/office/powerpoint/2010/main" val="408786161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Podatek od sprzedaży detalicznej </a:t>
            </a:r>
            <a:r>
              <a:rPr lang="pl-PL" sz="2400" dirty="0">
                <a:latin typeface="Palatino Linotype"/>
                <a:ea typeface="헤드라인A"/>
                <a:cs typeface="Palatino Linotype"/>
              </a:rPr>
              <a:t>ustawa z dnia 6 lipca 2016 r. o (Dz. U. poz. 1155)</a:t>
            </a:r>
            <a:endParaRPr lang="pl-PL" sz="2400" dirty="0"/>
          </a:p>
        </p:txBody>
      </p:sp>
      <p:sp>
        <p:nvSpPr>
          <p:cNvPr id="3" name="Symbol zastępczy zawartości 2"/>
          <p:cNvSpPr>
            <a:spLocks noGrp="1"/>
          </p:cNvSpPr>
          <p:nvPr>
            <p:ph idx="1"/>
          </p:nvPr>
        </p:nvSpPr>
        <p:spPr>
          <a:xfrm>
            <a:off x="498474" y="1844824"/>
            <a:ext cx="8538022" cy="4943886"/>
          </a:xfrm>
        </p:spPr>
        <p:txBody>
          <a:bodyPr>
            <a:normAutofit fontScale="92500" lnSpcReduction="20000"/>
          </a:bodyPr>
          <a:lstStyle/>
          <a:p>
            <a:r>
              <a:rPr lang="pl-PL" dirty="0"/>
              <a:t>Podatek handlowy wszedł w życie 1 września 2016 r. </a:t>
            </a:r>
            <a:r>
              <a:rPr lang="pl-PL" dirty="0" smtClean="0"/>
              <a:t> Po co go wprowadzono?</a:t>
            </a:r>
          </a:p>
          <a:p>
            <a:r>
              <a:rPr lang="pl-PL" dirty="0" smtClean="0"/>
              <a:t>Ile podatków obciąża sprzedaż?</a:t>
            </a:r>
          </a:p>
          <a:p>
            <a:r>
              <a:rPr lang="pl-PL" dirty="0"/>
              <a:t>Podatnikami zobowiązanymi do odprowadzania podatku </a:t>
            </a:r>
            <a:r>
              <a:rPr lang="pl-PL" dirty="0" smtClean="0"/>
              <a:t>są </a:t>
            </a:r>
            <a:r>
              <a:rPr lang="pl-PL" dirty="0"/>
              <a:t>sprzedawcy detaliczni. Przedmiotem opodatkowania </a:t>
            </a:r>
            <a:r>
              <a:rPr lang="pl-PL" dirty="0" smtClean="0"/>
              <a:t>jest </a:t>
            </a:r>
            <a:r>
              <a:rPr lang="pl-PL" dirty="0"/>
              <a:t>przychód ze sprzedaży detalicznej.</a:t>
            </a:r>
            <a:endParaRPr lang="pl-PL" dirty="0" smtClean="0"/>
          </a:p>
          <a:p>
            <a:r>
              <a:rPr lang="pl-PL" dirty="0" smtClean="0"/>
              <a:t>Opodatkowany </a:t>
            </a:r>
            <a:r>
              <a:rPr lang="pl-PL" dirty="0"/>
              <a:t>został przychód ze sprzedaży detalicznej, czyli sprzedaży dokonywanej na rzecz konsumentów (osób fizycznych nieprowadzących działalności gospodarczej oraz rolników ryczałtowych). Przychód ze sprzedaży detalicznej nie obejmuje należnego podatku VAT. W podstawie opodatkowania nie jest uwzględniana sprzedaż na rzecz przedsiębiorców</a:t>
            </a:r>
            <a:r>
              <a:rPr lang="pl-PL" dirty="0" smtClean="0"/>
              <a:t>.</a:t>
            </a:r>
          </a:p>
          <a:p>
            <a:r>
              <a:rPr lang="pl-PL" dirty="0"/>
              <a:t>Ustawa o podatku od sprzedaży detalicznej wprowadziła dwie stawki podatku od handlu - 0,8 proc. od przychodu między 17 mln zł a 170 mln zł miesięcznie i 1,4 proc. od przychodu powyżej 170 mln zł miesięcznie. </a:t>
            </a:r>
            <a:r>
              <a:rPr lang="pl-PL" dirty="0" smtClean="0"/>
              <a:t>Kwota wolna od podatku w skali roku wynosi 204 mln zł.</a:t>
            </a:r>
          </a:p>
          <a:p>
            <a:endParaRPr lang="pl-PL" dirty="0" smtClean="0"/>
          </a:p>
          <a:p>
            <a:endParaRPr lang="pl-PL" dirty="0"/>
          </a:p>
        </p:txBody>
      </p:sp>
      <p:sp>
        <p:nvSpPr>
          <p:cNvPr id="4" name="Symbol zastępczy stopki 3"/>
          <p:cNvSpPr>
            <a:spLocks noGrp="1"/>
          </p:cNvSpPr>
          <p:nvPr>
            <p:ph type="ftr" sz="quarter" idx="11"/>
          </p:nvPr>
        </p:nvSpPr>
        <p:spPr/>
        <p:txBody>
          <a:bodyPr/>
          <a:lstStyle/>
          <a:p>
            <a:pPr>
              <a:defRPr/>
            </a:pPr>
            <a:r>
              <a:rPr lang="pl-PL" dirty="0"/>
              <a:t>Copyright by Katedra Prawa Podatkowego W.P. </a:t>
            </a:r>
            <a:r>
              <a:rPr lang="pl-PL" dirty="0" err="1"/>
              <a:t>UwB</a:t>
            </a:r>
            <a:r>
              <a:rPr lang="pl-PL" dirty="0"/>
              <a:t> </a:t>
            </a:r>
            <a:r>
              <a:rPr lang="pl-PL" dirty="0" smtClean="0"/>
              <a:t>2021r</a:t>
            </a:r>
            <a:r>
              <a:rPr lang="pl-PL" dirty="0"/>
              <a:t>.</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150</a:t>
            </a:fld>
            <a:endParaRPr lang="pl-PL"/>
          </a:p>
        </p:txBody>
      </p:sp>
    </p:spTree>
    <p:extLst>
      <p:ext uri="{BB962C8B-B14F-4D97-AF65-F5344CB8AC3E}">
        <p14:creationId xmlns:p14="http://schemas.microsoft.com/office/powerpoint/2010/main" val="169417730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Podatek od sprzedaży detalicznej</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a:t>Podatnicy podatku od sprzedaży detalicznej </a:t>
            </a:r>
            <a:r>
              <a:rPr lang="pl-PL" dirty="0" smtClean="0"/>
              <a:t>są </a:t>
            </a:r>
            <a:r>
              <a:rPr lang="pl-PL" dirty="0"/>
              <a:t>obowiązani, bez wezwania właściwego organu podatkowego:</a:t>
            </a:r>
          </a:p>
          <a:p>
            <a:r>
              <a:rPr lang="pl-PL" dirty="0"/>
              <a:t>składać właściwemu dla podatnika naczelnikowi urzędu skarbowego deklaracje podatkowe o wysokości podatku, sporządzone według ustalonego wzoru;</a:t>
            </a:r>
          </a:p>
          <a:p>
            <a:r>
              <a:rPr lang="pl-PL" dirty="0"/>
              <a:t>obliczać i wpłacać podatek na rachunek właściwego urzędu skarbowego za miesięczne okresy rozliczeniowe, w terminie do 25. dnia miesiąca następującego po miesiącu, którego podatek dotyczy.</a:t>
            </a:r>
          </a:p>
          <a:p>
            <a:r>
              <a:rPr lang="pl-PL" dirty="0"/>
              <a:t>Sprzedawcy detaliczni, których miesięczny przychód ze sprzedaży detalicznej nie przekracza kwoty 17 mln zł, nie </a:t>
            </a:r>
            <a:r>
              <a:rPr lang="pl-PL" dirty="0" smtClean="0"/>
              <a:t>muszą </a:t>
            </a:r>
            <a:r>
              <a:rPr lang="pl-PL" dirty="0"/>
              <a:t>składać deklaracji podatkowej o wysokości podatku.</a:t>
            </a: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151</a:t>
            </a:fld>
            <a:endParaRPr lang="pl-PL"/>
          </a:p>
        </p:txBody>
      </p:sp>
    </p:spTree>
    <p:extLst>
      <p:ext uri="{BB962C8B-B14F-4D97-AF65-F5344CB8AC3E}">
        <p14:creationId xmlns:p14="http://schemas.microsoft.com/office/powerpoint/2010/main" val="331841595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smtClean="0"/>
              <a:t>Czy podatek od sprzedaży detalicznej to zemsta na </a:t>
            </a:r>
            <a:r>
              <a:rPr lang="pl-PL" sz="2800" dirty="0" err="1" smtClean="0"/>
              <a:t>hiperkamrketach</a:t>
            </a:r>
            <a:r>
              <a:rPr lang="pl-PL" sz="2800" dirty="0" smtClean="0"/>
              <a:t>?</a:t>
            </a:r>
            <a:endParaRPr lang="pl-PL" sz="2800" dirty="0"/>
          </a:p>
        </p:txBody>
      </p:sp>
      <p:pic>
        <p:nvPicPr>
          <p:cNvPr id="6" name="Symbol zastępczy zawartości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02580" y="1981200"/>
            <a:ext cx="5548290" cy="4144963"/>
          </a:xfrm>
        </p:spPr>
      </p:pic>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152</a:t>
            </a:fld>
            <a:endParaRPr lang="pl-PL"/>
          </a:p>
        </p:txBody>
      </p:sp>
    </p:spTree>
    <p:extLst>
      <p:ext uri="{BB962C8B-B14F-4D97-AF65-F5344CB8AC3E}">
        <p14:creationId xmlns:p14="http://schemas.microsoft.com/office/powerpoint/2010/main" val="406484821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Zawieszenie podatku od sprzedaży detalicznej</a:t>
            </a:r>
          </a:p>
        </p:txBody>
      </p:sp>
      <p:sp>
        <p:nvSpPr>
          <p:cNvPr id="3" name="Symbol zastępczy zawartości 2"/>
          <p:cNvSpPr>
            <a:spLocks noGrp="1"/>
          </p:cNvSpPr>
          <p:nvPr>
            <p:ph idx="1"/>
          </p:nvPr>
        </p:nvSpPr>
        <p:spPr>
          <a:xfrm>
            <a:off x="0" y="1700808"/>
            <a:ext cx="8859838" cy="5087902"/>
          </a:xfrm>
        </p:spPr>
        <p:txBody>
          <a:bodyPr>
            <a:normAutofit/>
          </a:bodyPr>
          <a:lstStyle/>
          <a:p>
            <a:r>
              <a:rPr lang="pl-PL" u="sng" dirty="0"/>
              <a:t>Komisja </a:t>
            </a:r>
            <a:r>
              <a:rPr lang="pl-PL" dirty="0"/>
              <a:t>Europejska, na podstawie decyzji z 19 września 2016 r., wszczęła szczegółowe postępowanie wyjaśniające w sprawie polskiego podatku od sprzedaży detalicznej. Komisja </a:t>
            </a:r>
            <a:r>
              <a:rPr lang="pl-PL" dirty="0" smtClean="0"/>
              <a:t>obawiała </a:t>
            </a:r>
            <a:r>
              <a:rPr lang="pl-PL" dirty="0"/>
              <a:t>się, że progresywne stawki podatku oparte na wielkości przychodów przyznają przedsiębiorstwom o niskich przychodach przewagę nad ich konkurentami</a:t>
            </a:r>
            <a:r>
              <a:rPr lang="pl-PL" dirty="0" smtClean="0"/>
              <a:t>. Z tego powodu stwierdziła niezgodność konstrukcji prawnej tego podatku z prawem UE.</a:t>
            </a:r>
          </a:p>
          <a:p>
            <a:r>
              <a:rPr lang="pl-PL" dirty="0" smtClean="0"/>
              <a:t>TSUE w wyroku z 16 marca 2021 r. ( sygn. Akt C-526/19P) uznał, </a:t>
            </a:r>
            <a:r>
              <a:rPr lang="pl-PL" dirty="0"/>
              <a:t>że polski podatek od sprzedaży detalicznej nie narusza prawa Unii Europejskiej </a:t>
            </a:r>
            <a:endParaRPr lang="pl-PL" dirty="0" smtClean="0"/>
          </a:p>
          <a:p>
            <a:r>
              <a:rPr lang="pl-PL" dirty="0" smtClean="0"/>
              <a:t>Podatek został odwieszony od 1 stycznia 2021 roku.</a:t>
            </a:r>
          </a:p>
        </p:txBody>
      </p:sp>
      <p:sp>
        <p:nvSpPr>
          <p:cNvPr id="4" name="Symbol zastępczy stopki 3"/>
          <p:cNvSpPr>
            <a:spLocks noGrp="1"/>
          </p:cNvSpPr>
          <p:nvPr>
            <p:ph type="ftr" sz="quarter" idx="11"/>
          </p:nvPr>
        </p:nvSpPr>
        <p:spPr/>
        <p:txBody>
          <a:bodyPr/>
          <a:lstStyle/>
          <a:p>
            <a:pPr>
              <a:defRPr/>
            </a:pPr>
            <a:r>
              <a:rPr lang="pl-PL" dirty="0"/>
              <a:t>Copyright by Katedra Prawa Podatkowego W.P. </a:t>
            </a:r>
            <a:r>
              <a:rPr lang="pl-PL" dirty="0" err="1"/>
              <a:t>UwB</a:t>
            </a:r>
            <a:r>
              <a:rPr lang="pl-PL" dirty="0"/>
              <a:t> </a:t>
            </a:r>
            <a:r>
              <a:rPr lang="pl-PL" dirty="0" smtClean="0"/>
              <a:t>2021 r</a:t>
            </a:r>
            <a:r>
              <a:rPr lang="pl-PL" dirty="0"/>
              <a:t>.</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153</a:t>
            </a:fld>
            <a:endParaRPr lang="pl-PL"/>
          </a:p>
        </p:txBody>
      </p:sp>
    </p:spTree>
    <p:extLst>
      <p:ext uri="{BB962C8B-B14F-4D97-AF65-F5344CB8AC3E}">
        <p14:creationId xmlns:p14="http://schemas.microsoft.com/office/powerpoint/2010/main" val="197060115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Opodatkowanie dochodu</a:t>
            </a:r>
            <a:endParaRPr lang="pl-PL" dirty="0"/>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2749" y="1369852"/>
            <a:ext cx="7502475" cy="5011476"/>
          </a:xfrm>
        </p:spPr>
      </p:pic>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154</a:t>
            </a:fld>
            <a:endParaRPr lang="pl-PL"/>
          </a:p>
        </p:txBody>
      </p:sp>
    </p:spTree>
    <p:extLst>
      <p:ext uri="{BB962C8B-B14F-4D97-AF65-F5344CB8AC3E}">
        <p14:creationId xmlns:p14="http://schemas.microsoft.com/office/powerpoint/2010/main" val="11782302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System opodatkowania dochodów w Polsce</a:t>
            </a:r>
            <a:endParaRPr lang="en-US" sz="28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155</a:t>
            </a:fld>
            <a:endParaRPr lang="pl-PL">
              <a:latin typeface="Palatino Linotype"/>
              <a:cs typeface="Palatino Linotype"/>
            </a:endParaRPr>
          </a:p>
        </p:txBody>
      </p:sp>
      <p:sp>
        <p:nvSpPr>
          <p:cNvPr id="6" name="Symbol zastępczy zawartości 2"/>
          <p:cNvSpPr txBox="1">
            <a:spLocks/>
          </p:cNvSpPr>
          <p:nvPr/>
        </p:nvSpPr>
        <p:spPr>
          <a:xfrm>
            <a:off x="0" y="1196752"/>
            <a:ext cx="7956377" cy="5591958"/>
          </a:xfrm>
          <a:prstGeom prst="rect">
            <a:avLst/>
          </a:prstGeom>
          <a:solidFill>
            <a:srgbClr val="FAFAFA"/>
          </a:solidFill>
          <a:ln>
            <a:solidFill>
              <a:srgbClr val="FF7C80"/>
            </a:solidFill>
            <a:miter lim="800000"/>
            <a:headEnd/>
            <a:tailEnd/>
          </a:ln>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pl-PL" sz="1800" b="1" dirty="0">
                <a:latin typeface="Palatino Linotype"/>
                <a:cs typeface="Palatino Linotype"/>
              </a:rPr>
              <a:t>Zasady ogólne opodatkowania dochodu</a:t>
            </a:r>
          </a:p>
          <a:p>
            <a:pPr>
              <a:buFont typeface="Wingdings 2" charset="0"/>
              <a:buNone/>
            </a:pPr>
            <a:r>
              <a:rPr lang="pl-PL" sz="1800" dirty="0">
                <a:latin typeface="Palatino Linotype"/>
                <a:cs typeface="Palatino Linotype"/>
              </a:rPr>
              <a:t>   1. Podatek dochodowy od osób fizycznych – </a:t>
            </a:r>
            <a:r>
              <a:rPr lang="pl-PL" sz="1800" dirty="0" smtClean="0">
                <a:latin typeface="Palatino Linotype"/>
                <a:cs typeface="Palatino Linotype"/>
              </a:rPr>
              <a:t>ok. </a:t>
            </a:r>
            <a:r>
              <a:rPr lang="pl-PL" sz="1800" dirty="0">
                <a:latin typeface="Palatino Linotype"/>
                <a:cs typeface="Palatino Linotype"/>
              </a:rPr>
              <a:t>25 mln podatników ( w tym stawka 19% - ok. 470 tys. podatników)</a:t>
            </a:r>
          </a:p>
          <a:p>
            <a:pPr>
              <a:buFont typeface="Wingdings 2" charset="0"/>
              <a:buNone/>
            </a:pPr>
            <a:r>
              <a:rPr lang="pl-PL" sz="1800" dirty="0">
                <a:latin typeface="Palatino Linotype"/>
                <a:cs typeface="Palatino Linotype"/>
              </a:rPr>
              <a:t>   2. Podatek dochodowy od osób prawnych – </a:t>
            </a:r>
            <a:r>
              <a:rPr lang="pl-PL" sz="1800" dirty="0" smtClean="0">
                <a:latin typeface="Palatino Linotype"/>
                <a:cs typeface="Palatino Linotype"/>
              </a:rPr>
              <a:t>ok. </a:t>
            </a:r>
            <a:r>
              <a:rPr lang="pl-PL" sz="1800" dirty="0">
                <a:latin typeface="Palatino Linotype"/>
                <a:cs typeface="Palatino Linotype"/>
              </a:rPr>
              <a:t>440 tys. podatników</a:t>
            </a:r>
          </a:p>
          <a:p>
            <a:r>
              <a:rPr lang="pl-PL" sz="1800" b="1" dirty="0">
                <a:latin typeface="Palatino Linotype"/>
                <a:cs typeface="Palatino Linotype"/>
              </a:rPr>
              <a:t>Uproszczone formy opłacania podatku od dochodu – ryczałty podatkowe</a:t>
            </a:r>
          </a:p>
          <a:p>
            <a:pPr>
              <a:buFont typeface="Wingdings 2" charset="0"/>
              <a:buNone/>
            </a:pPr>
            <a:r>
              <a:rPr lang="pl-PL" sz="1800" dirty="0">
                <a:latin typeface="Palatino Linotype"/>
                <a:cs typeface="Palatino Linotype"/>
              </a:rPr>
              <a:t>   - ryczałt od przychodów ewidencjonowanych – 960 tys. podatników</a:t>
            </a:r>
          </a:p>
          <a:p>
            <a:pPr>
              <a:buFont typeface="Wingdings 2" charset="0"/>
              <a:buNone/>
            </a:pPr>
            <a:r>
              <a:rPr lang="pl-PL" sz="1800" dirty="0">
                <a:latin typeface="Palatino Linotype"/>
                <a:cs typeface="Palatino Linotype"/>
              </a:rPr>
              <a:t>   - karta podatkowa – ok. 130 tys. podatników</a:t>
            </a:r>
          </a:p>
          <a:p>
            <a:pPr>
              <a:buFont typeface="Wingdings 2" charset="0"/>
              <a:buNone/>
            </a:pPr>
            <a:r>
              <a:rPr lang="pl-PL" sz="1800" dirty="0">
                <a:latin typeface="Palatino Linotype"/>
                <a:cs typeface="Palatino Linotype"/>
              </a:rPr>
              <a:t>   - ryczałt płacony przez osoby duchowne</a:t>
            </a:r>
          </a:p>
          <a:p>
            <a:pPr>
              <a:buFont typeface="Wingdings 2" charset="0"/>
              <a:buNone/>
            </a:pPr>
            <a:r>
              <a:rPr lang="pl-PL" sz="1800" dirty="0">
                <a:latin typeface="Palatino Linotype"/>
                <a:cs typeface="Palatino Linotype"/>
              </a:rPr>
              <a:t>   - podatek tonażowy</a:t>
            </a:r>
          </a:p>
          <a:p>
            <a:pPr>
              <a:buFont typeface="Wingdings 2" charset="0"/>
              <a:buNone/>
            </a:pPr>
            <a:r>
              <a:rPr lang="pl-PL" sz="1800" dirty="0">
                <a:latin typeface="Palatino Linotype"/>
                <a:cs typeface="Palatino Linotype"/>
              </a:rPr>
              <a:t>   - podatek </a:t>
            </a:r>
            <a:r>
              <a:rPr lang="pl-PL" sz="1800" dirty="0" smtClean="0">
                <a:latin typeface="Palatino Linotype"/>
                <a:cs typeface="Palatino Linotype"/>
              </a:rPr>
              <a:t>okrętowy</a:t>
            </a:r>
            <a:endParaRPr lang="pl-PL" sz="1800" dirty="0">
              <a:latin typeface="Palatino Linotype"/>
              <a:cs typeface="Palatino Linotype"/>
            </a:endParaRPr>
          </a:p>
        </p:txBody>
      </p:sp>
    </p:spTree>
    <p:extLst>
      <p:ext uri="{BB962C8B-B14F-4D97-AF65-F5344CB8AC3E}">
        <p14:creationId xmlns:p14="http://schemas.microsoft.com/office/powerpoint/2010/main" val="99282347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Koncepcje opodatkowania dochodów</a:t>
            </a:r>
            <a:endParaRPr lang="en-US" sz="32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156</a:t>
            </a:fld>
            <a:endParaRPr lang="pl-PL">
              <a:latin typeface="Palatino Linotype"/>
              <a:cs typeface="Palatino Linotype"/>
            </a:endParaRPr>
          </a:p>
        </p:txBody>
      </p:sp>
      <p:graphicFrame>
        <p:nvGraphicFramePr>
          <p:cNvPr id="6" name="Symbol zastępczy zawartości 2"/>
          <p:cNvGraphicFramePr>
            <a:graphicFrameLocks/>
          </p:cNvGraphicFramePr>
          <p:nvPr>
            <p:extLst>
              <p:ext uri="{D42A27DB-BD31-4B8C-83A1-F6EECF244321}">
                <p14:modId xmlns:p14="http://schemas.microsoft.com/office/powerpoint/2010/main" val="2618168134"/>
              </p:ext>
            </p:extLst>
          </p:nvPr>
        </p:nvGraphicFramePr>
        <p:xfrm>
          <a:off x="498475" y="1981200"/>
          <a:ext cx="7556500"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752675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000" dirty="0">
                <a:latin typeface="Palatino Linotype"/>
                <a:cs typeface="Palatino Linotype"/>
              </a:rPr>
              <a:t>1. Podatek dochodowy od osób fizycznych</a:t>
            </a:r>
            <a:endParaRPr lang="en-US" sz="3000" dirty="0">
              <a:latin typeface="Palatino Linotype"/>
              <a:cs typeface="Palatino Linotype"/>
            </a:endParaRPr>
          </a:p>
        </p:txBody>
      </p:sp>
      <p:sp>
        <p:nvSpPr>
          <p:cNvPr id="3" name="Content Placeholder 2"/>
          <p:cNvSpPr>
            <a:spLocks noGrp="1"/>
          </p:cNvSpPr>
          <p:nvPr>
            <p:ph idx="1"/>
          </p:nvPr>
        </p:nvSpPr>
        <p:spPr>
          <a:xfrm>
            <a:off x="467544" y="1628800"/>
            <a:ext cx="7556313" cy="4144963"/>
          </a:xfrm>
        </p:spPr>
        <p:txBody>
          <a:bodyPr>
            <a:normAutofit lnSpcReduction="10000"/>
          </a:bodyPr>
          <a:lstStyle/>
          <a:p>
            <a:pPr algn="ctr">
              <a:lnSpc>
                <a:spcPct val="130000"/>
              </a:lnSpc>
              <a:buFont typeface="Wingdings 2" charset="0"/>
              <a:buNone/>
            </a:pPr>
            <a:r>
              <a:rPr lang="pl-PL" sz="3200" dirty="0">
                <a:solidFill>
                  <a:schemeClr val="accent6"/>
                </a:solidFill>
                <a:latin typeface="Palatino Linotype"/>
                <a:cs typeface="Palatino Linotype"/>
              </a:rPr>
              <a:t>Podstawa prawna:</a:t>
            </a:r>
          </a:p>
          <a:p>
            <a:pPr algn="ctr">
              <a:lnSpc>
                <a:spcPct val="130000"/>
              </a:lnSpc>
              <a:buFont typeface="Wingdings 2" charset="0"/>
              <a:buNone/>
            </a:pPr>
            <a:r>
              <a:rPr lang="pl-PL" sz="3200" dirty="0">
                <a:solidFill>
                  <a:schemeClr val="accent6"/>
                </a:solidFill>
                <a:latin typeface="Palatino Linotype"/>
                <a:cs typeface="Palatino Linotype"/>
              </a:rPr>
              <a:t/>
            </a:r>
            <a:br>
              <a:rPr lang="pl-PL" sz="3200" dirty="0">
                <a:solidFill>
                  <a:schemeClr val="accent6"/>
                </a:solidFill>
                <a:latin typeface="Palatino Linotype"/>
                <a:cs typeface="Palatino Linotype"/>
              </a:rPr>
            </a:br>
            <a:r>
              <a:rPr lang="pl-PL" sz="3200" dirty="0">
                <a:solidFill>
                  <a:schemeClr val="accent6"/>
                </a:solidFill>
                <a:latin typeface="Palatino Linotype"/>
                <a:cs typeface="Palatino Linotype"/>
              </a:rPr>
              <a:t> Ustawa z dnia 26 lipca 1991 o podatku dochodowym od osób fizycznych (tekst jedn. </a:t>
            </a:r>
            <a:r>
              <a:rPr lang="pl-PL" sz="3200" b="1" dirty="0" smtClean="0">
                <a:solidFill>
                  <a:schemeClr val="accent6"/>
                </a:solidFill>
                <a:latin typeface="Palatino Linotype"/>
                <a:cs typeface="Palatino Linotype"/>
              </a:rPr>
              <a:t>Dz.U.2020 </a:t>
            </a:r>
            <a:r>
              <a:rPr lang="pl-PL" sz="3200" b="1" dirty="0">
                <a:solidFill>
                  <a:schemeClr val="accent6"/>
                </a:solidFill>
                <a:latin typeface="Palatino Linotype"/>
                <a:cs typeface="Palatino Linotype"/>
              </a:rPr>
              <a:t>r., poz. </a:t>
            </a:r>
            <a:r>
              <a:rPr lang="pl-PL" sz="3200" b="1" dirty="0" smtClean="0">
                <a:solidFill>
                  <a:schemeClr val="accent6"/>
                </a:solidFill>
                <a:latin typeface="Palatino Linotype"/>
                <a:cs typeface="Palatino Linotype"/>
              </a:rPr>
              <a:t>1426</a:t>
            </a:r>
            <a:r>
              <a:rPr lang="pl-PL" sz="3200" dirty="0" smtClean="0">
                <a:solidFill>
                  <a:schemeClr val="accent6"/>
                </a:solidFill>
                <a:latin typeface="Palatino Linotype"/>
                <a:cs typeface="Palatino Linotype"/>
              </a:rPr>
              <a:t>)</a:t>
            </a:r>
            <a:endParaRPr lang="pl-PL" sz="3200" dirty="0">
              <a:solidFill>
                <a:schemeClr val="accent6"/>
              </a:solidFill>
              <a:latin typeface="Palatino Linotype"/>
              <a:cs typeface="Palatino Linotype"/>
            </a:endParaRPr>
          </a:p>
          <a:p>
            <a:pPr algn="ctr">
              <a:lnSpc>
                <a:spcPct val="130000"/>
              </a:lnSpc>
              <a:buFont typeface="Wingdings 2" charset="0"/>
              <a:buNone/>
            </a:pPr>
            <a:r>
              <a:rPr lang="pl-PL" dirty="0">
                <a:solidFill>
                  <a:schemeClr val="accent6"/>
                </a:solidFill>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2020r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157</a:t>
            </a:fld>
            <a:endParaRPr lang="pl-PL">
              <a:latin typeface="Palatino Linotype"/>
              <a:cs typeface="Palatino Linotype"/>
            </a:endParaRPr>
          </a:p>
        </p:txBody>
      </p:sp>
    </p:spTree>
    <p:extLst>
      <p:ext uri="{BB962C8B-B14F-4D97-AF65-F5344CB8AC3E}">
        <p14:creationId xmlns:p14="http://schemas.microsoft.com/office/powerpoint/2010/main" val="128048598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Podatek dochodowy od osób fizycznych </a:t>
            </a:r>
            <a:r>
              <a:rPr lang="en-US" sz="3200" dirty="0">
                <a:latin typeface="Palatino Linotype"/>
                <a:cs typeface="Palatino Linotype"/>
              </a:rPr>
              <a:t>–</a:t>
            </a:r>
            <a:r>
              <a:rPr lang="pl-PL" sz="3200" dirty="0">
                <a:latin typeface="Palatino Linotype"/>
                <a:cs typeface="Palatino Linotype"/>
              </a:rPr>
              <a:t> podmiot podatku</a:t>
            </a:r>
            <a:endParaRPr lang="en-US" sz="32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158</a:t>
            </a:fld>
            <a:endParaRPr lang="pl-PL">
              <a:latin typeface="Palatino Linotype"/>
              <a:cs typeface="Palatino Linotype"/>
            </a:endParaRPr>
          </a:p>
        </p:txBody>
      </p:sp>
      <p:sp>
        <p:nvSpPr>
          <p:cNvPr id="6" name="Rectangle 5"/>
          <p:cNvSpPr/>
          <p:nvPr/>
        </p:nvSpPr>
        <p:spPr>
          <a:xfrm>
            <a:off x="971600" y="1628800"/>
            <a:ext cx="6768752" cy="584776"/>
          </a:xfrm>
          <a:prstGeom prst="rect">
            <a:avLst/>
          </a:prstGeom>
        </p:spPr>
        <p:txBody>
          <a:bodyPr wrap="square">
            <a:spAutoFit/>
          </a:bodyPr>
          <a:lstStyle/>
          <a:p>
            <a:pPr algn="ctr" eaLnBrk="1" hangingPunct="1"/>
            <a:r>
              <a:rPr lang="pl-PL" b="1" i="1" dirty="0">
                <a:latin typeface="Palatino Linotype"/>
                <a:cs typeface="Palatino Linotype"/>
              </a:rPr>
              <a:t>Podatnikiem podatku jest osoba fizyczna osiągająca dochody podlegające opodatkowaniu. </a:t>
            </a:r>
          </a:p>
        </p:txBody>
      </p:sp>
      <p:sp>
        <p:nvSpPr>
          <p:cNvPr id="7" name="pole tekstowe 6"/>
          <p:cNvSpPr txBox="1">
            <a:spLocks noChangeArrowheads="1"/>
          </p:cNvSpPr>
          <p:nvPr/>
        </p:nvSpPr>
        <p:spPr bwMode="auto">
          <a:xfrm>
            <a:off x="201706" y="2564904"/>
            <a:ext cx="8942294"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just" eaLnBrk="1" hangingPunct="1"/>
            <a:r>
              <a:rPr lang="pl-PL" b="1" dirty="0">
                <a:latin typeface="Palatino Linotype"/>
                <a:cs typeface="Palatino Linotype"/>
              </a:rPr>
              <a:t>Podatek dochodowy od osób fizycznych ma charakter osobisty. Każdy płaci za siebie</a:t>
            </a:r>
            <a:r>
              <a:rPr lang="pl-PL" b="1" dirty="0" smtClean="0">
                <a:latin typeface="Palatino Linotype"/>
                <a:cs typeface="Palatino Linotype"/>
              </a:rPr>
              <a:t>!</a:t>
            </a:r>
          </a:p>
          <a:p>
            <a:pPr algn="just" eaLnBrk="1" hangingPunct="1"/>
            <a:endParaRPr lang="pl-PL" b="1" dirty="0">
              <a:latin typeface="Palatino Linotype"/>
              <a:cs typeface="Palatino Linotype"/>
            </a:endParaRPr>
          </a:p>
          <a:p>
            <a:pPr algn="just" eaLnBrk="1" hangingPunct="1"/>
            <a:r>
              <a:rPr lang="pl-PL" dirty="0">
                <a:latin typeface="Palatino Linotype"/>
                <a:cs typeface="Palatino Linotype"/>
              </a:rPr>
              <a:t>Nie ma znaczenia, czy te dochody dana osoba  osiągnęła samodzielnie, czy też pochodzą one z udziału w spółce niebędącej osobą prawną- nie jest podatnikiem spółka, tylko każdy wspólnik płaci podatek od przypadającego mu udziału w dochodzie spółki.</a:t>
            </a:r>
          </a:p>
          <a:p>
            <a:pPr algn="just" eaLnBrk="1" hangingPunct="1"/>
            <a:endParaRPr lang="pl-PL" dirty="0" smtClean="0">
              <a:latin typeface="Palatino Linotype"/>
              <a:cs typeface="Palatino Linotype"/>
            </a:endParaRPr>
          </a:p>
          <a:p>
            <a:pPr algn="just" eaLnBrk="1" hangingPunct="1"/>
            <a:r>
              <a:rPr lang="pl-PL" b="1" dirty="0" smtClean="0">
                <a:latin typeface="Palatino Linotype"/>
                <a:cs typeface="Palatino Linotype"/>
              </a:rPr>
              <a:t>Spółki- </a:t>
            </a:r>
            <a:r>
              <a:rPr lang="pl-PL" b="1" dirty="0">
                <a:latin typeface="Palatino Linotype"/>
                <a:cs typeface="Palatino Linotype"/>
              </a:rPr>
              <a:t>cywilna, </a:t>
            </a:r>
            <a:r>
              <a:rPr lang="pl-PL" b="1" dirty="0" smtClean="0">
                <a:latin typeface="Palatino Linotype"/>
                <a:cs typeface="Palatino Linotype"/>
              </a:rPr>
              <a:t>jawna, </a:t>
            </a:r>
            <a:r>
              <a:rPr lang="pl-PL" b="1" dirty="0">
                <a:latin typeface="Palatino Linotype"/>
                <a:cs typeface="Palatino Linotype"/>
              </a:rPr>
              <a:t>lub partnerska- nie są podatnikami podatku dochodowego od osób fizycznych ani też podatku dochodowego od osób prawnych. </a:t>
            </a:r>
          </a:p>
          <a:p>
            <a:pPr algn="just" eaLnBrk="1" hangingPunct="1"/>
            <a:endParaRPr lang="pl-PL" dirty="0" smtClean="0">
              <a:latin typeface="Palatino Linotype"/>
              <a:cs typeface="Palatino Linotype"/>
            </a:endParaRPr>
          </a:p>
          <a:p>
            <a:pPr algn="just" eaLnBrk="1" hangingPunct="1"/>
            <a:endParaRPr lang="pl-PL" dirty="0">
              <a:latin typeface="Palatino Linotype"/>
              <a:cs typeface="Palatino Linotype"/>
            </a:endParaRPr>
          </a:p>
          <a:p>
            <a:pPr eaLnBrk="1" hangingPunct="1"/>
            <a:r>
              <a:rPr lang="pl-PL" b="1" dirty="0" smtClean="0">
                <a:latin typeface="Palatino Linotype"/>
                <a:cs typeface="Palatino Linotype"/>
              </a:rPr>
              <a:t>Od </a:t>
            </a:r>
            <a:r>
              <a:rPr lang="pl-PL" b="1" dirty="0">
                <a:latin typeface="Palatino Linotype"/>
                <a:cs typeface="Palatino Linotype"/>
              </a:rPr>
              <a:t>2014 roku podatkiem dochodowym od osób prawnych została </a:t>
            </a:r>
            <a:r>
              <a:rPr lang="pl-PL" b="1" dirty="0" smtClean="0">
                <a:latin typeface="Palatino Linotype"/>
                <a:cs typeface="Palatino Linotype"/>
              </a:rPr>
              <a:t>objęta </a:t>
            </a:r>
            <a:r>
              <a:rPr lang="pl-PL" b="1" dirty="0">
                <a:latin typeface="Palatino Linotype"/>
                <a:cs typeface="Palatino Linotype"/>
              </a:rPr>
              <a:t>spółka komandytowo-akcyjna, </a:t>
            </a:r>
            <a:r>
              <a:rPr lang="pl-PL" b="1" dirty="0" smtClean="0">
                <a:latin typeface="Palatino Linotype"/>
                <a:cs typeface="Palatino Linotype"/>
              </a:rPr>
              <a:t>a  od </a:t>
            </a:r>
            <a:r>
              <a:rPr lang="pl-PL" b="1" dirty="0">
                <a:latin typeface="Palatino Linotype"/>
                <a:cs typeface="Palatino Linotype"/>
              </a:rPr>
              <a:t>2021 roku spółka komandytowa </a:t>
            </a:r>
            <a:r>
              <a:rPr lang="pl-PL" b="1" dirty="0" smtClean="0">
                <a:latin typeface="Palatino Linotype"/>
                <a:cs typeface="Palatino Linotype"/>
              </a:rPr>
              <a:t>.</a:t>
            </a:r>
          </a:p>
          <a:p>
            <a:pPr eaLnBrk="1" hangingPunct="1"/>
            <a:endParaRPr lang="pl-PL" b="1" dirty="0">
              <a:latin typeface="Palatino Linotype"/>
              <a:cs typeface="Palatino Linotype"/>
            </a:endParaRPr>
          </a:p>
          <a:p>
            <a:pPr algn="just" eaLnBrk="1" hangingPunct="1"/>
            <a:endParaRPr lang="pl-PL" dirty="0" smtClean="0">
              <a:latin typeface="Palatino Linotype"/>
              <a:cs typeface="Palatino Linotype"/>
            </a:endParaRPr>
          </a:p>
          <a:p>
            <a:pPr algn="just" eaLnBrk="1" hangingPunct="1"/>
            <a:r>
              <a:rPr lang="pl-PL" dirty="0" smtClean="0">
                <a:latin typeface="Palatino Linotype"/>
                <a:cs typeface="Palatino Linotype"/>
              </a:rPr>
              <a:t>Analogicznie </a:t>
            </a:r>
            <a:r>
              <a:rPr lang="pl-PL" dirty="0">
                <a:latin typeface="Palatino Linotype"/>
                <a:cs typeface="Palatino Linotype"/>
              </a:rPr>
              <a:t>opodatkowane są dochody osób fizycznych ze wspólnej własności, wspólnego posiadania i wspólnego źródła przychodów. </a:t>
            </a:r>
            <a:r>
              <a:rPr lang="pl-PL" b="1" dirty="0">
                <a:latin typeface="Palatino Linotype"/>
                <a:cs typeface="Palatino Linotype"/>
              </a:rPr>
              <a:t>Każdy płaci za siebie!</a:t>
            </a:r>
          </a:p>
        </p:txBody>
      </p:sp>
    </p:spTree>
    <p:extLst>
      <p:ext uri="{BB962C8B-B14F-4D97-AF65-F5344CB8AC3E}">
        <p14:creationId xmlns:p14="http://schemas.microsoft.com/office/powerpoint/2010/main" val="124064061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7556313" cy="1116106"/>
          </a:xfrm>
        </p:spPr>
        <p:txBody>
          <a:bodyPr/>
          <a:lstStyle/>
          <a:p>
            <a:r>
              <a:rPr lang="pl-PL" sz="3200" dirty="0">
                <a:latin typeface="Palatino Linotype"/>
                <a:cs typeface="Palatino Linotype"/>
              </a:rPr>
              <a:t>Podatek dochodowy od osób fizycznych </a:t>
            </a:r>
            <a:r>
              <a:rPr lang="en-US" sz="3200" dirty="0">
                <a:latin typeface="Palatino Linotype"/>
                <a:cs typeface="Palatino Linotype"/>
              </a:rPr>
              <a:t>–</a:t>
            </a:r>
            <a:r>
              <a:rPr lang="pl-PL" sz="3200" dirty="0">
                <a:latin typeface="Palatino Linotype"/>
                <a:cs typeface="Palatino Linotype"/>
              </a:rPr>
              <a:t> podmiot podatku</a:t>
            </a:r>
            <a:endParaRPr lang="en-US" sz="3200"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159</a:t>
            </a:fld>
            <a:endParaRPr lang="pl-PL"/>
          </a:p>
        </p:txBody>
      </p:sp>
      <p:sp>
        <p:nvSpPr>
          <p:cNvPr id="6" name="Prostokąt 4"/>
          <p:cNvSpPr/>
          <p:nvPr/>
        </p:nvSpPr>
        <p:spPr>
          <a:xfrm>
            <a:off x="251520" y="1556792"/>
            <a:ext cx="7704856" cy="71913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r>
              <a:rPr lang="pl-PL" sz="2400" dirty="0">
                <a:solidFill>
                  <a:srgbClr val="FFFFFF"/>
                </a:solidFill>
                <a:latin typeface="Trebuchet MS" charset="0"/>
                <a:ea typeface="ＭＳ Ｐゴシック" charset="0"/>
                <a:cs typeface="Arial" charset="0"/>
              </a:rPr>
              <a:t>Małżonkowie podlegają odrębnemu opodatkowaniu od osiągniętych przez nich dochodów.</a:t>
            </a:r>
          </a:p>
        </p:txBody>
      </p:sp>
      <p:sp>
        <p:nvSpPr>
          <p:cNvPr id="7" name="Prostokąt 5"/>
          <p:cNvSpPr/>
          <p:nvPr/>
        </p:nvSpPr>
        <p:spPr>
          <a:xfrm>
            <a:off x="251520" y="2492896"/>
            <a:ext cx="7704856" cy="9356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r>
              <a:rPr lang="pl-PL" sz="1800" dirty="0">
                <a:solidFill>
                  <a:srgbClr val="FFFFFF"/>
                </a:solidFill>
                <a:latin typeface="Trebuchet MS" charset="0"/>
                <a:ea typeface="ＭＳ Ｐゴシック" charset="0"/>
                <a:cs typeface="Arial" charset="0"/>
              </a:rPr>
              <a:t>Małżonkowie mogą być opodatkowani łącznie od sumy ich dochodów. Opodatkowanie łączne ma charakter preferencyjny i jest możliwe po spełnieniu warunków:</a:t>
            </a:r>
          </a:p>
        </p:txBody>
      </p:sp>
      <p:sp>
        <p:nvSpPr>
          <p:cNvPr id="8" name="Rectangle 7"/>
          <p:cNvSpPr/>
          <p:nvPr/>
        </p:nvSpPr>
        <p:spPr>
          <a:xfrm>
            <a:off x="1619672" y="3645024"/>
            <a:ext cx="6264696" cy="338554"/>
          </a:xfrm>
          <a:prstGeom prst="rect">
            <a:avLst/>
          </a:prstGeom>
        </p:spPr>
        <p:txBody>
          <a:bodyPr wrap="square">
            <a:spAutoFit/>
          </a:bodyPr>
          <a:lstStyle/>
          <a:p>
            <a:pPr eaLnBrk="1" hangingPunct="1"/>
            <a:r>
              <a:rPr lang="pl-PL" dirty="0">
                <a:latin typeface="Trebuchet MS" charset="0"/>
              </a:rPr>
              <a:t>Istnienia przez cały rok wspólności majątkowej (brak intercyzy)</a:t>
            </a:r>
          </a:p>
        </p:txBody>
      </p:sp>
      <p:sp>
        <p:nvSpPr>
          <p:cNvPr id="9" name="Rectangle 8"/>
          <p:cNvSpPr/>
          <p:nvPr/>
        </p:nvSpPr>
        <p:spPr>
          <a:xfrm>
            <a:off x="1619672" y="4077072"/>
            <a:ext cx="5832648" cy="584776"/>
          </a:xfrm>
          <a:prstGeom prst="rect">
            <a:avLst/>
          </a:prstGeom>
        </p:spPr>
        <p:txBody>
          <a:bodyPr wrap="square">
            <a:spAutoFit/>
          </a:bodyPr>
          <a:lstStyle/>
          <a:p>
            <a:pPr eaLnBrk="1" hangingPunct="1"/>
            <a:r>
              <a:rPr lang="pl-PL" dirty="0">
                <a:latin typeface="Trebuchet MS" charset="0"/>
              </a:rPr>
              <a:t>Pozostawania przez cały rok podatkowy w związku </a:t>
            </a:r>
            <a:r>
              <a:rPr lang="pl-PL" dirty="0" smtClean="0">
                <a:latin typeface="Trebuchet MS" charset="0"/>
              </a:rPr>
              <a:t>małżeńskim ( z wyjątkiem śmierci jednego z małżonków)</a:t>
            </a:r>
            <a:endParaRPr lang="pl-PL" dirty="0">
              <a:latin typeface="Trebuchet MS" charset="0"/>
            </a:endParaRPr>
          </a:p>
        </p:txBody>
      </p:sp>
      <p:sp>
        <p:nvSpPr>
          <p:cNvPr id="10" name="Rectangle 9"/>
          <p:cNvSpPr/>
          <p:nvPr/>
        </p:nvSpPr>
        <p:spPr>
          <a:xfrm>
            <a:off x="1619672" y="4725144"/>
            <a:ext cx="5976664" cy="584776"/>
          </a:xfrm>
          <a:prstGeom prst="rect">
            <a:avLst/>
          </a:prstGeom>
        </p:spPr>
        <p:txBody>
          <a:bodyPr wrap="square">
            <a:spAutoFit/>
          </a:bodyPr>
          <a:lstStyle/>
          <a:p>
            <a:pPr eaLnBrk="1" hangingPunct="1"/>
            <a:r>
              <a:rPr lang="pl-PL" dirty="0">
                <a:latin typeface="Trebuchet MS" charset="0"/>
              </a:rPr>
              <a:t>Złożenia wspólnego zeznania rocznego i wniosku w sprawie wspólnego opodatkowania</a:t>
            </a:r>
          </a:p>
        </p:txBody>
      </p:sp>
      <p:sp>
        <p:nvSpPr>
          <p:cNvPr id="11" name="Rectangle 10"/>
          <p:cNvSpPr/>
          <p:nvPr/>
        </p:nvSpPr>
        <p:spPr>
          <a:xfrm>
            <a:off x="1619672" y="5373216"/>
            <a:ext cx="6408712" cy="584776"/>
          </a:xfrm>
          <a:prstGeom prst="rect">
            <a:avLst/>
          </a:prstGeom>
        </p:spPr>
        <p:txBody>
          <a:bodyPr wrap="square">
            <a:spAutoFit/>
          </a:bodyPr>
          <a:lstStyle/>
          <a:p>
            <a:pPr eaLnBrk="1" hangingPunct="1"/>
            <a:r>
              <a:rPr lang="pl-PL" dirty="0">
                <a:latin typeface="Trebuchet MS" charset="0"/>
              </a:rPr>
              <a:t>Pozostawania w nieograniczonym obowiązku podatkowym przez</a:t>
            </a:r>
          </a:p>
          <a:p>
            <a:pPr eaLnBrk="1" hangingPunct="1"/>
            <a:r>
              <a:rPr lang="pl-PL" dirty="0">
                <a:latin typeface="Trebuchet MS" charset="0"/>
              </a:rPr>
              <a:t>każdego z małżonków</a:t>
            </a:r>
          </a:p>
        </p:txBody>
      </p:sp>
      <p:sp>
        <p:nvSpPr>
          <p:cNvPr id="12" name="Rectangle 11"/>
          <p:cNvSpPr/>
          <p:nvPr/>
        </p:nvSpPr>
        <p:spPr>
          <a:xfrm>
            <a:off x="467544" y="5661248"/>
            <a:ext cx="8064896" cy="830997"/>
          </a:xfrm>
          <a:prstGeom prst="rect">
            <a:avLst/>
          </a:prstGeom>
        </p:spPr>
        <p:txBody>
          <a:bodyPr wrap="square">
            <a:spAutoFit/>
          </a:bodyPr>
          <a:lstStyle/>
          <a:p>
            <a:pPr eaLnBrk="1" hangingPunct="1"/>
            <a:endParaRPr lang="pl-PL" dirty="0">
              <a:latin typeface="Trebuchet MS" charset="0"/>
            </a:endParaRPr>
          </a:p>
          <a:p>
            <a:pPr algn="ctr" eaLnBrk="1" hangingPunct="1"/>
            <a:r>
              <a:rPr lang="pl-PL" dirty="0">
                <a:solidFill>
                  <a:srgbClr val="800000"/>
                </a:solidFill>
                <a:latin typeface="Trebuchet MS" charset="0"/>
              </a:rPr>
              <a:t>Wyłącza tę formę opodatkowania wybór przez jednego z małżonków opodatkowania zryczałtowanego (w tym stawką 19%)</a:t>
            </a:r>
          </a:p>
        </p:txBody>
      </p:sp>
      <p:cxnSp>
        <p:nvCxnSpPr>
          <p:cNvPr id="14" name="Straight Arrow Connector 13"/>
          <p:cNvCxnSpPr/>
          <p:nvPr/>
        </p:nvCxnSpPr>
        <p:spPr>
          <a:xfrm>
            <a:off x="323528" y="3861048"/>
            <a:ext cx="12961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23528" y="4293096"/>
            <a:ext cx="12961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323528" y="4869160"/>
            <a:ext cx="12961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23528" y="5589240"/>
            <a:ext cx="12961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8912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856674"/>
          </a:xfrm>
        </p:spPr>
        <p:txBody>
          <a:bodyPr/>
          <a:lstStyle/>
          <a:p>
            <a:r>
              <a:rPr lang="pl-PL" dirty="0">
                <a:latin typeface="Palatino Linotype"/>
                <a:cs typeface="Palatino Linotype"/>
              </a:rPr>
              <a:t>Podatek od towarów i usług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16</a:t>
            </a:fld>
            <a:endParaRPr lang="pl-PL">
              <a:latin typeface="Palatino Linotype"/>
              <a:cs typeface="Palatino Linotype"/>
            </a:endParaRPr>
          </a:p>
        </p:txBody>
      </p:sp>
      <p:sp>
        <p:nvSpPr>
          <p:cNvPr id="10" name="Symbol zastępczy zawartości 2"/>
          <p:cNvSpPr txBox="1">
            <a:spLocks/>
          </p:cNvSpPr>
          <p:nvPr/>
        </p:nvSpPr>
        <p:spPr>
          <a:xfrm>
            <a:off x="467544" y="1268760"/>
            <a:ext cx="7239000" cy="649288"/>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nSpc>
                <a:spcPct val="80000"/>
              </a:lnSpc>
              <a:defRPr/>
            </a:pPr>
            <a:r>
              <a:rPr lang="pl-PL" dirty="0">
                <a:latin typeface="Palatino Linotype"/>
                <a:cs typeface="Palatino Linotype"/>
              </a:rPr>
              <a:t>Podmiot</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p:txBody>
      </p:sp>
      <p:sp>
        <p:nvSpPr>
          <p:cNvPr id="11" name="Schemat blokowy: łącznik 5"/>
          <p:cNvSpPr/>
          <p:nvPr/>
        </p:nvSpPr>
        <p:spPr>
          <a:xfrm>
            <a:off x="1691680" y="1628800"/>
            <a:ext cx="4967833" cy="792138"/>
          </a:xfrm>
          <a:prstGeom prst="flowChartConnector">
            <a:avLst/>
          </a:prstGeom>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pl-PL" sz="3200" dirty="0">
                <a:latin typeface="Palatino Linotype"/>
                <a:cs typeface="Palatino Linotype"/>
              </a:rPr>
              <a:t>Podatnik VAT</a:t>
            </a:r>
          </a:p>
        </p:txBody>
      </p:sp>
      <p:sp>
        <p:nvSpPr>
          <p:cNvPr id="12" name="Schemat blokowy: łącznik 7"/>
          <p:cNvSpPr/>
          <p:nvPr/>
        </p:nvSpPr>
        <p:spPr>
          <a:xfrm rot="10800000" flipH="1" flipV="1">
            <a:off x="683568" y="3429000"/>
            <a:ext cx="3239715" cy="2952626"/>
          </a:xfrm>
          <a:prstGeom prst="flowChartConnector">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1800" b="1" dirty="0">
                <a:solidFill>
                  <a:srgbClr val="000000"/>
                </a:solidFill>
                <a:latin typeface="Palatino Linotype"/>
                <a:ea typeface="ＭＳ Ｐゴシック" charset="0"/>
                <a:cs typeface="Palatino Linotype"/>
              </a:rPr>
              <a:t>podmiot prowadzący działalność gospodarczą</a:t>
            </a:r>
            <a:endParaRPr lang="pl-PL" sz="1800" dirty="0">
              <a:solidFill>
                <a:srgbClr val="000000"/>
              </a:solidFill>
              <a:latin typeface="Palatino Linotype"/>
              <a:ea typeface="ＭＳ Ｐゴシック" charset="0"/>
              <a:cs typeface="Palatino Linotype"/>
            </a:endParaRPr>
          </a:p>
        </p:txBody>
      </p:sp>
      <p:sp>
        <p:nvSpPr>
          <p:cNvPr id="13" name="Schemat blokowy: łącznik 8"/>
          <p:cNvSpPr/>
          <p:nvPr/>
        </p:nvSpPr>
        <p:spPr>
          <a:xfrm rot="10800000" flipH="1" flipV="1">
            <a:off x="4211960" y="3501008"/>
            <a:ext cx="3240360" cy="2952056"/>
          </a:xfrm>
          <a:prstGeom prst="flowChartConnector">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b="1" dirty="0">
                <a:solidFill>
                  <a:schemeClr val="tx1"/>
                </a:solidFill>
                <a:latin typeface="Palatino Linotype"/>
                <a:ea typeface="ＭＳ Ｐゴシック" charset="0"/>
                <a:cs typeface="Palatino Linotype"/>
              </a:rPr>
              <a:t>pozostali, którzy są opodatkowani z uwagi na charakter wykonanej czynności</a:t>
            </a:r>
            <a:r>
              <a:rPr lang="pl-PL" dirty="0">
                <a:solidFill>
                  <a:schemeClr val="tx1"/>
                </a:solidFill>
                <a:latin typeface="Palatino Linotype"/>
                <a:ea typeface="ＭＳ Ｐゴシック" charset="0"/>
                <a:cs typeface="Palatino Linotype"/>
              </a:rPr>
              <a:t>, (bez względu na to, czy jest ona wykonywana w ramach prowadzonej działalności gospodarczej)</a:t>
            </a:r>
          </a:p>
        </p:txBody>
      </p:sp>
      <p:cxnSp>
        <p:nvCxnSpPr>
          <p:cNvPr id="17" name="Straight Arrow Connector 16"/>
          <p:cNvCxnSpPr/>
          <p:nvPr/>
        </p:nvCxnSpPr>
        <p:spPr>
          <a:xfrm>
            <a:off x="4932040" y="2636912"/>
            <a:ext cx="648072" cy="72008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9" name="Straight Arrow Connector 18"/>
          <p:cNvCxnSpPr/>
          <p:nvPr/>
        </p:nvCxnSpPr>
        <p:spPr>
          <a:xfrm flipH="1">
            <a:off x="2555776" y="2636912"/>
            <a:ext cx="792088" cy="72008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57312856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Podatek dochodowy od osób fizycznych </a:t>
            </a:r>
            <a:r>
              <a:rPr lang="en-US" sz="2800" dirty="0">
                <a:latin typeface="Palatino Linotype"/>
                <a:cs typeface="Palatino Linotype"/>
              </a:rPr>
              <a:t>–</a:t>
            </a:r>
            <a:r>
              <a:rPr lang="pl-PL" sz="2800" dirty="0">
                <a:latin typeface="Palatino Linotype"/>
                <a:cs typeface="Palatino Linotype"/>
              </a:rPr>
              <a:t> podmiot podatku</a:t>
            </a:r>
            <a:endParaRPr lang="en-US" sz="2800" b="1"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160</a:t>
            </a:fld>
            <a:endParaRPr lang="pl-PL"/>
          </a:p>
        </p:txBody>
      </p:sp>
      <p:sp>
        <p:nvSpPr>
          <p:cNvPr id="6" name="Zwój poziomy 6"/>
          <p:cNvSpPr/>
          <p:nvPr/>
        </p:nvSpPr>
        <p:spPr>
          <a:xfrm>
            <a:off x="323850" y="1268413"/>
            <a:ext cx="7632700" cy="5040312"/>
          </a:xfrm>
          <a:prstGeom prst="horizontalScroll">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1800" dirty="0">
                <a:solidFill>
                  <a:srgbClr val="800000"/>
                </a:solidFill>
                <a:latin typeface="Trebuchet MS" charset="0"/>
                <a:ea typeface="ＭＳ Ｐゴシック" charset="0"/>
                <a:cs typeface="Arial" charset="0"/>
              </a:rPr>
              <a:t>	</a:t>
            </a:r>
            <a:r>
              <a:rPr lang="pl-PL" sz="1800" dirty="0">
                <a:solidFill>
                  <a:schemeClr val="accent6"/>
                </a:solidFill>
                <a:latin typeface="Trebuchet MS" charset="0"/>
                <a:ea typeface="ＭＳ Ｐゴシック" charset="0"/>
                <a:cs typeface="Arial" charset="0"/>
              </a:rPr>
              <a:t>Małżonkowie spełniający powyższe warunki mogą złożyć wniosek o opodatkowanie łączne we wspólnym zeznaniu podatkowym. Podatek zostanie wówczas ustalony na imię obojga małżonków w podwójnej wysokości podatku obliczonego od połowy łącznych dochodów małżonków. Preferencyjny charakter tego rodzaju opodatkowania widoczny jest zwłaszcza w sytuacji, gdy istnieje duża różnica pomiędzy wysokością dochodu małżonków. Naliczanie podatku od połowy łącznych dochodów powoduje, że znajduje wtedy zastosowanie niższa stawka podatku. </a:t>
            </a:r>
          </a:p>
          <a:p>
            <a:pPr eaLnBrk="1" hangingPunct="1">
              <a:defRPr/>
            </a:pPr>
            <a:endParaRPr lang="pl-PL" sz="1800" dirty="0">
              <a:solidFill>
                <a:srgbClr val="800000"/>
              </a:solidFill>
              <a:latin typeface="Trebuchet MS" charset="0"/>
              <a:ea typeface="ＭＳ Ｐゴシック" charset="0"/>
              <a:cs typeface="Arial" charset="0"/>
            </a:endParaRPr>
          </a:p>
        </p:txBody>
      </p:sp>
    </p:spTree>
    <p:extLst>
      <p:ext uri="{BB962C8B-B14F-4D97-AF65-F5344CB8AC3E}">
        <p14:creationId xmlns:p14="http://schemas.microsoft.com/office/powerpoint/2010/main" val="28554300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Opodatkowanie osoby samotnie wychowującej dziecko</a:t>
            </a:r>
            <a:endParaRPr lang="pl-PL" dirty="0"/>
          </a:p>
        </p:txBody>
      </p:sp>
      <p:sp>
        <p:nvSpPr>
          <p:cNvPr id="3" name="Symbol zastępczy zawartości 2"/>
          <p:cNvSpPr>
            <a:spLocks noGrp="1"/>
          </p:cNvSpPr>
          <p:nvPr>
            <p:ph idx="1"/>
          </p:nvPr>
        </p:nvSpPr>
        <p:spPr/>
        <p:txBody>
          <a:bodyPr/>
          <a:lstStyle/>
          <a:p>
            <a:r>
              <a:rPr lang="pl-PL" dirty="0"/>
              <a:t>W przypadku wspólnego z dzieckiem rozliczenia osoby samotnie wychowującej dzieci podatek może być  określany w podwójnej wysokości podatku obliczonego od połowy dochodów osoby samotnie wychowującej dzieci. Dzięki takiemu rozliczeniu kwota wolna od podatku jest wykorzystywana dwukrotnie, tak jak przy wspólnym opodatkowaniu małżonków.</a:t>
            </a:r>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161</a:t>
            </a:fld>
            <a:endParaRPr lang="pl-PL"/>
          </a:p>
        </p:txBody>
      </p:sp>
    </p:spTree>
    <p:extLst>
      <p:ext uri="{BB962C8B-B14F-4D97-AF65-F5344CB8AC3E}">
        <p14:creationId xmlns:p14="http://schemas.microsoft.com/office/powerpoint/2010/main" val="250244541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Podmiot podatku – małoletnie dzieci</a:t>
            </a:r>
            <a:endParaRPr lang="en-US" dirty="0">
              <a:latin typeface="Palatino Linotype"/>
              <a:cs typeface="Palatino Linotype"/>
            </a:endParaRPr>
          </a:p>
        </p:txBody>
      </p:sp>
      <p:sp>
        <p:nvSpPr>
          <p:cNvPr id="3" name="Content Placeholder 2"/>
          <p:cNvSpPr>
            <a:spLocks noGrp="1"/>
          </p:cNvSpPr>
          <p:nvPr>
            <p:ph idx="1"/>
          </p:nvPr>
        </p:nvSpPr>
        <p:spPr>
          <a:xfrm>
            <a:off x="467544" y="1844824"/>
            <a:ext cx="7556313" cy="4144963"/>
          </a:xfrm>
        </p:spPr>
        <p:txBody>
          <a:bodyPr>
            <a:noAutofit/>
          </a:bodyPr>
          <a:lstStyle/>
          <a:p>
            <a:pPr algn="just"/>
            <a:r>
              <a:rPr lang="pl-PL" sz="2200" dirty="0">
                <a:latin typeface="Palatino Linotype"/>
                <a:cs typeface="Palatino Linotype"/>
              </a:rPr>
              <a:t>Odstępstwem od osobistego charakteru podatku dochodowego są zasady opodatkowania </a:t>
            </a:r>
            <a:r>
              <a:rPr lang="pl-PL" sz="2200" b="1" dirty="0">
                <a:latin typeface="Palatino Linotype"/>
                <a:cs typeface="Palatino Linotype"/>
              </a:rPr>
              <a:t>dochodów małoletnich dzieci</a:t>
            </a:r>
            <a:r>
              <a:rPr lang="pl-PL" sz="2200" dirty="0">
                <a:latin typeface="Palatino Linotype"/>
                <a:cs typeface="Palatino Linotype"/>
              </a:rPr>
              <a:t>. Dochody dzieci własnych lub przysposobionych dolicza się do dochodów rodziców. Rozwiązanie to nie ma zastosowania w stosunku do dochodów dzieci z ich pracy, stypendiów i dochodów z przedmiotów oddanych im do swobodnego użytku. Podatnikiem od tego rodzaju dochodów jest dziecko, które jest reprezentowane przez rodziców jako przedstawicieli ustawowych. Jeżeli małżonkowie podlegają odrębnemu opodatkowaniu, dochody małoletnich dzieci dolicza się po połowie do dochodu każdego z małżonków.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162</a:t>
            </a:fld>
            <a:endParaRPr lang="pl-PL">
              <a:latin typeface="Palatino Linotype"/>
              <a:cs typeface="Palatino Linotype"/>
            </a:endParaRPr>
          </a:p>
        </p:txBody>
      </p:sp>
    </p:spTree>
    <p:extLst>
      <p:ext uri="{BB962C8B-B14F-4D97-AF65-F5344CB8AC3E}">
        <p14:creationId xmlns:p14="http://schemas.microsoft.com/office/powerpoint/2010/main" val="342316989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7556313" cy="1116106"/>
          </a:xfrm>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163</a:t>
            </a:fld>
            <a:endParaRPr lang="pl-PL">
              <a:latin typeface="Palatino Linotype"/>
              <a:cs typeface="Palatino Linotype"/>
            </a:endParaRPr>
          </a:p>
        </p:txBody>
      </p:sp>
      <p:sp>
        <p:nvSpPr>
          <p:cNvPr id="6" name="Objaśnienie ze strzałką w dół 6"/>
          <p:cNvSpPr/>
          <p:nvPr/>
        </p:nvSpPr>
        <p:spPr>
          <a:xfrm>
            <a:off x="395536" y="1700808"/>
            <a:ext cx="7560840" cy="720080"/>
          </a:xfrm>
          <a:prstGeom prst="downArrowCallou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2800" dirty="0">
                <a:solidFill>
                  <a:schemeClr val="tx1"/>
                </a:solidFill>
                <a:latin typeface="Palatino Linotype"/>
                <a:ea typeface="ＭＳ Ｐゴシック" charset="0"/>
                <a:cs typeface="Palatino Linotype"/>
              </a:rPr>
              <a:t>Nieograniczony obowiązek podatkowy</a:t>
            </a:r>
          </a:p>
        </p:txBody>
      </p:sp>
      <p:sp>
        <p:nvSpPr>
          <p:cNvPr id="7" name="pole tekstowe 5"/>
          <p:cNvSpPr txBox="1">
            <a:spLocks noGrp="1" noChangeArrowheads="1"/>
          </p:cNvSpPr>
          <p:nvPr>
            <p:ph idx="1"/>
          </p:nvPr>
        </p:nvSpPr>
        <p:spPr bwMode="auto">
          <a:xfrm>
            <a:off x="467544" y="2564904"/>
            <a:ext cx="752991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just" eaLnBrk="1" hangingPunct="1"/>
            <a:r>
              <a:rPr lang="pl-PL" sz="1800" dirty="0">
                <a:latin typeface="Palatino Linotype"/>
                <a:cs typeface="Palatino Linotype"/>
              </a:rPr>
              <a:t>Jeżeli osoba fizyczna ma miejsce zamieszkania na terytorium Polski, to podlega ona obowiązkowi podatkowemu od całości swych dochodów bez względu na miejsce położenia źródeł przychodów. Jest to tzw. </a:t>
            </a:r>
            <a:r>
              <a:rPr lang="pl-PL" sz="1800" b="1" dirty="0">
                <a:latin typeface="Palatino Linotype"/>
                <a:cs typeface="Palatino Linotype"/>
              </a:rPr>
              <a:t>nieograniczony obowiązek podatkowy</a:t>
            </a:r>
            <a:r>
              <a:rPr lang="pl-PL" sz="1800" dirty="0">
                <a:latin typeface="Palatino Linotype"/>
                <a:cs typeface="Palatino Linotype"/>
              </a:rPr>
              <a:t>, obejmujący swym zasięgiem wszystkie dochody uzyskiwane przez podatnika. Należy zauważyć, że w tej sytuacji nie odgrywa żadnej roli obywatelstwo podatnika. Kryterium decydującym o powstaniu nieograniczonego obowiązku podatkowego jest wyłącznie miejsce zamieszkania. Za osobę mającą miejsce zamieszkania na terytorium Polski uważa się osobę, która ma w Polsce </a:t>
            </a:r>
            <a:r>
              <a:rPr lang="pl-PL" sz="1800" b="1" dirty="0">
                <a:latin typeface="Palatino Linotype"/>
                <a:cs typeface="Palatino Linotype"/>
              </a:rPr>
              <a:t>centrum interesów osobistych albo gospodarczych </a:t>
            </a:r>
            <a:r>
              <a:rPr lang="pl-PL" sz="1800" dirty="0">
                <a:latin typeface="Palatino Linotype"/>
                <a:cs typeface="Palatino Linotype"/>
              </a:rPr>
              <a:t>(ośrodek interesów życiowych) lub przebywa na terytorium RP dłużej niż 183 dni w roku podatkowym. </a:t>
            </a:r>
          </a:p>
        </p:txBody>
      </p:sp>
    </p:spTree>
    <p:extLst>
      <p:ext uri="{BB962C8B-B14F-4D97-AF65-F5344CB8AC3E}">
        <p14:creationId xmlns:p14="http://schemas.microsoft.com/office/powerpoint/2010/main" val="147341797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164</a:t>
            </a:fld>
            <a:endParaRPr lang="pl-PL"/>
          </a:p>
        </p:txBody>
      </p:sp>
      <p:sp>
        <p:nvSpPr>
          <p:cNvPr id="6" name="Objaśnienie ze strzałką w dół 6"/>
          <p:cNvSpPr/>
          <p:nvPr/>
        </p:nvSpPr>
        <p:spPr>
          <a:xfrm>
            <a:off x="467544" y="2348880"/>
            <a:ext cx="7560840" cy="720080"/>
          </a:xfrm>
          <a:prstGeom prst="downArrowCallou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2800" dirty="0">
                <a:solidFill>
                  <a:schemeClr val="tx1"/>
                </a:solidFill>
                <a:latin typeface="Palatino Linotype"/>
                <a:ea typeface="ＭＳ Ｐゴシック" charset="0"/>
                <a:cs typeface="Palatino Linotype"/>
              </a:rPr>
              <a:t>Ograniczony obowiązek podatkowy</a:t>
            </a:r>
          </a:p>
        </p:txBody>
      </p:sp>
      <p:sp>
        <p:nvSpPr>
          <p:cNvPr id="7" name="pole tekstowe 10"/>
          <p:cNvSpPr txBox="1">
            <a:spLocks noChangeArrowheads="1"/>
          </p:cNvSpPr>
          <p:nvPr/>
        </p:nvSpPr>
        <p:spPr bwMode="auto">
          <a:xfrm>
            <a:off x="312912" y="3071003"/>
            <a:ext cx="79928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just" eaLnBrk="1" hangingPunct="1"/>
            <a:r>
              <a:rPr lang="pl-PL" sz="2000" dirty="0">
                <a:latin typeface="Trebuchet MS" charset="0"/>
              </a:rPr>
              <a:t>Jeżeli natomiast osoby fizyczne nie mają na terytorium Polski miejsca zamieszkania w wyżej przedstawionym rozumieniu, podlegają one opodatkowaniu </a:t>
            </a:r>
            <a:r>
              <a:rPr lang="pl-PL" sz="2000" b="1" u="sng" dirty="0">
                <a:latin typeface="Trebuchet MS" charset="0"/>
              </a:rPr>
              <a:t>tylko w zakresie dochodów uzyskanych w Polsce.</a:t>
            </a:r>
          </a:p>
        </p:txBody>
      </p:sp>
    </p:spTree>
    <p:extLst>
      <p:ext uri="{BB962C8B-B14F-4D97-AF65-F5344CB8AC3E}">
        <p14:creationId xmlns:p14="http://schemas.microsoft.com/office/powerpoint/2010/main" val="24011942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Certyfikat rezydencji</a:t>
            </a:r>
            <a:endParaRPr lang="en-US" dirty="0">
              <a:latin typeface="Palatino Linotype"/>
              <a:cs typeface="Palatino Linotype"/>
            </a:endParaRPr>
          </a:p>
        </p:txBody>
      </p:sp>
      <p:sp>
        <p:nvSpPr>
          <p:cNvPr id="3" name="Content Placeholder 2"/>
          <p:cNvSpPr>
            <a:spLocks noGrp="1"/>
          </p:cNvSpPr>
          <p:nvPr>
            <p:ph idx="1"/>
          </p:nvPr>
        </p:nvSpPr>
        <p:spPr>
          <a:xfrm>
            <a:off x="498474" y="980728"/>
            <a:ext cx="7556313" cy="5145435"/>
          </a:xfrm>
        </p:spPr>
        <p:txBody>
          <a:bodyPr/>
          <a:lstStyle/>
          <a:p>
            <a:r>
              <a:rPr lang="pl-PL" b="1" dirty="0">
                <a:latin typeface="Palatino Linotype"/>
                <a:cs typeface="Palatino Linotype"/>
              </a:rPr>
              <a:t>certyfikat rezydencji </a:t>
            </a:r>
            <a:r>
              <a:rPr lang="pl-PL" dirty="0">
                <a:latin typeface="Palatino Linotype"/>
                <a:cs typeface="Palatino Linotype"/>
              </a:rPr>
              <a:t>– oznacza to zaświadczenie o miejscu zamieszkania podatnika dla celów podatkowych wydane przez właściwy organ administracji podatkowej państwa miejsca zamieszkania podatnika; </a:t>
            </a:r>
            <a:endParaRPr lang="pl-PL" dirty="0" smtClean="0">
              <a:latin typeface="Palatino Linotype"/>
              <a:cs typeface="Palatino Linotype"/>
            </a:endParaRPr>
          </a:p>
          <a:p>
            <a:r>
              <a:rPr lang="pl-PL" dirty="0"/>
              <a:t>Obecną wersję polskiego </a:t>
            </a:r>
            <a:r>
              <a:rPr lang="pl-PL" b="1" dirty="0"/>
              <a:t>certyfikatu rezydencji</a:t>
            </a:r>
            <a:r>
              <a:rPr lang="pl-PL" dirty="0"/>
              <a:t> reguluje Rozporządzenie Ministra Finansów z dnia 28 czerwca 2017 roku w sprawie określenia wzoru zaświadczenia o miejscu zamieszkania lub siedzibie dla celów podatkowych wydawanego przez organy podatkowe. </a:t>
            </a:r>
            <a:endParaRPr lang="pl-PL"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165</a:t>
            </a:fld>
            <a:endParaRPr lang="pl-PL">
              <a:latin typeface="Palatino Linotype"/>
              <a:cs typeface="Palatino Linotype"/>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48051" y="3789040"/>
            <a:ext cx="3613379" cy="2999670"/>
          </a:xfrm>
          <a:prstGeom prst="rect">
            <a:avLst/>
          </a:prstGeom>
        </p:spPr>
      </p:pic>
    </p:spTree>
    <p:extLst>
      <p:ext uri="{BB962C8B-B14F-4D97-AF65-F5344CB8AC3E}">
        <p14:creationId xmlns:p14="http://schemas.microsoft.com/office/powerpoint/2010/main" val="276350123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solidFill>
                  <a:schemeClr val="tx1"/>
                </a:solidFill>
                <a:latin typeface="Palatino Linotype"/>
                <a:cs typeface="Palatino Linotype"/>
              </a:rPr>
              <a:t>Środki i metody unikania podwójnego opodatkowania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166</a:t>
            </a:fld>
            <a:endParaRPr lang="pl-PL">
              <a:latin typeface="Palatino Linotype"/>
              <a:cs typeface="Palatino Linotype"/>
            </a:endParaRPr>
          </a:p>
        </p:txBody>
      </p:sp>
      <p:sp>
        <p:nvSpPr>
          <p:cNvPr id="6" name="Rectangle 3"/>
          <p:cNvSpPr txBox="1">
            <a:spLocks/>
          </p:cNvSpPr>
          <p:nvPr/>
        </p:nvSpPr>
        <p:spPr>
          <a:xfrm>
            <a:off x="395536" y="2011362"/>
            <a:ext cx="4248472" cy="473000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pl-PL" b="1" dirty="0">
                <a:latin typeface="Palatino Linotype"/>
                <a:cs typeface="Palatino Linotype"/>
              </a:rPr>
              <a:t>Środki unikania podwójnego opodatkowania</a:t>
            </a:r>
          </a:p>
          <a:p>
            <a:pPr>
              <a:buFontTx/>
              <a:buChar char="-"/>
            </a:pPr>
            <a:r>
              <a:rPr lang="pl-PL" sz="1800" b="1" dirty="0">
                <a:latin typeface="Palatino Linotype"/>
                <a:cs typeface="Palatino Linotype"/>
              </a:rPr>
              <a:t>Umowy dwustronne o unikaniu podwójnego opodatkowania </a:t>
            </a:r>
            <a:r>
              <a:rPr lang="pl-PL" sz="1800" dirty="0">
                <a:latin typeface="Palatino Linotype"/>
                <a:cs typeface="Palatino Linotype"/>
              </a:rPr>
              <a:t>(Modelowa Konwencja OECD w sprawie podatku od dochodu i majątku)</a:t>
            </a:r>
          </a:p>
          <a:p>
            <a:pPr>
              <a:buFontTx/>
              <a:buChar char="-"/>
            </a:pPr>
            <a:r>
              <a:rPr lang="pl-PL" sz="1800" b="1" dirty="0">
                <a:latin typeface="Palatino Linotype"/>
                <a:cs typeface="Palatino Linotype"/>
              </a:rPr>
              <a:t>Jednostronna rezygnacja z opodatkowania dochodów zagranicznych</a:t>
            </a:r>
          </a:p>
          <a:p>
            <a:pPr>
              <a:buFontTx/>
              <a:buChar char="-"/>
            </a:pPr>
            <a:r>
              <a:rPr lang="pl-PL" sz="1800" b="1" dirty="0">
                <a:latin typeface="Palatino Linotype"/>
                <a:cs typeface="Palatino Linotype"/>
              </a:rPr>
              <a:t>Umowy wielostronne </a:t>
            </a:r>
            <a:r>
              <a:rPr lang="pl-PL" sz="1800" dirty="0">
                <a:latin typeface="Palatino Linotype"/>
                <a:cs typeface="Palatino Linotype"/>
              </a:rPr>
              <a:t>(Konwencja Nordycka, </a:t>
            </a:r>
            <a:r>
              <a:rPr lang="pl-PL" sz="1800" dirty="0" smtClean="0">
                <a:latin typeface="Palatino Linotype"/>
                <a:cs typeface="Palatino Linotype"/>
              </a:rPr>
              <a:t>Wiedeńska, MLI)</a:t>
            </a:r>
            <a:endParaRPr lang="pl-PL" sz="1800" dirty="0">
              <a:latin typeface="Palatino Linotype"/>
              <a:cs typeface="Palatino Linotype"/>
            </a:endParaRPr>
          </a:p>
          <a:p>
            <a:pPr>
              <a:buFontTx/>
              <a:buNone/>
            </a:pPr>
            <a:endParaRPr lang="pl-PL" sz="1500" dirty="0">
              <a:latin typeface="Palatino Linotype"/>
              <a:cs typeface="Palatino Linotype"/>
            </a:endParaRPr>
          </a:p>
          <a:p>
            <a:pPr>
              <a:buFontTx/>
              <a:buNone/>
            </a:pPr>
            <a:r>
              <a:rPr lang="pl-PL" sz="1800" dirty="0">
                <a:latin typeface="Palatino Linotype"/>
                <a:cs typeface="Palatino Linotype"/>
              </a:rPr>
              <a:t>  </a:t>
            </a:r>
            <a:endParaRPr lang="pl-PL" sz="1400" dirty="0">
              <a:latin typeface="Palatino Linotype"/>
              <a:cs typeface="Palatino Linotype"/>
            </a:endParaRPr>
          </a:p>
        </p:txBody>
      </p:sp>
      <p:sp>
        <p:nvSpPr>
          <p:cNvPr id="7" name="Rectangle 4"/>
          <p:cNvSpPr>
            <a:spLocks noGrp="1"/>
          </p:cNvSpPr>
          <p:nvPr>
            <p:ph sz="half" idx="4294967295"/>
          </p:nvPr>
        </p:nvSpPr>
        <p:spPr>
          <a:xfrm>
            <a:off x="4572000" y="1988840"/>
            <a:ext cx="3888432" cy="4267547"/>
          </a:xfrm>
          <a:prstGeom prst="rect">
            <a:avLst/>
          </a:prstGeom>
        </p:spPr>
        <p:txBody>
          <a:bodyPr>
            <a:normAutofit/>
          </a:bodyPr>
          <a:lstStyle/>
          <a:p>
            <a:r>
              <a:rPr lang="pl-PL" b="1" dirty="0">
                <a:latin typeface="Palatino Linotype"/>
                <a:cs typeface="Palatino Linotype"/>
              </a:rPr>
              <a:t>Metody unikania podwójnego opodatkowania</a:t>
            </a:r>
            <a:endParaRPr lang="pl-PL" sz="1800" b="1" dirty="0">
              <a:latin typeface="Palatino Linotype"/>
              <a:cs typeface="Palatino Linotype"/>
            </a:endParaRPr>
          </a:p>
          <a:p>
            <a:pPr>
              <a:buFontTx/>
              <a:buChar char="-"/>
            </a:pPr>
            <a:r>
              <a:rPr lang="pl-PL" sz="1800" b="1" dirty="0">
                <a:latin typeface="Palatino Linotype"/>
                <a:cs typeface="Palatino Linotype"/>
              </a:rPr>
              <a:t>Wyłączenia dochodu uzyskanego za granicą </a:t>
            </a:r>
            <a:r>
              <a:rPr lang="pl-PL" sz="1800" dirty="0">
                <a:latin typeface="Palatino Linotype"/>
                <a:cs typeface="Palatino Linotype"/>
              </a:rPr>
              <a:t>-  z progresją </a:t>
            </a:r>
            <a:r>
              <a:rPr lang="pl-PL" sz="1800" dirty="0" smtClean="0">
                <a:latin typeface="Palatino Linotype"/>
                <a:cs typeface="Palatino Linotype"/>
              </a:rPr>
              <a:t>(Niemcy, Francja, Włochy)</a:t>
            </a:r>
            <a:endParaRPr lang="pl-PL" sz="1800" dirty="0">
              <a:latin typeface="Palatino Linotype"/>
              <a:cs typeface="Palatino Linotype"/>
            </a:endParaRPr>
          </a:p>
          <a:p>
            <a:pPr>
              <a:buFontTx/>
              <a:buChar char="-"/>
            </a:pPr>
            <a:r>
              <a:rPr lang="pl-PL" sz="1800" b="1" dirty="0">
                <a:latin typeface="Palatino Linotype"/>
                <a:cs typeface="Palatino Linotype"/>
              </a:rPr>
              <a:t>Odliczenia proporcjonalnego podatku zapłaconego za granicą </a:t>
            </a:r>
            <a:r>
              <a:rPr lang="pl-PL" sz="1800" dirty="0">
                <a:latin typeface="Palatino Linotype"/>
                <a:cs typeface="Palatino Linotype"/>
              </a:rPr>
              <a:t>– inaczej - kredyt </a:t>
            </a:r>
            <a:r>
              <a:rPr lang="pl-PL" sz="1800" dirty="0" smtClean="0">
                <a:latin typeface="Palatino Linotype"/>
                <a:cs typeface="Palatino Linotype"/>
              </a:rPr>
              <a:t>podatkowy (Wielka Brytania, USA, Holandia, Austria) </a:t>
            </a:r>
            <a:endParaRPr lang="pl-PL" sz="1800" dirty="0">
              <a:latin typeface="Palatino Linotype"/>
              <a:cs typeface="Palatino Linotype"/>
            </a:endParaRPr>
          </a:p>
          <a:p>
            <a:pPr>
              <a:buFontTx/>
              <a:buChar char="-"/>
            </a:pPr>
            <a:endParaRPr lang="pl-PL" sz="1500" dirty="0">
              <a:latin typeface="Palatino Linotype"/>
              <a:cs typeface="Palatino Linotype"/>
            </a:endParaRPr>
          </a:p>
        </p:txBody>
      </p:sp>
    </p:spTree>
    <p:extLst>
      <p:ext uri="{BB962C8B-B14F-4D97-AF65-F5344CB8AC3E}">
        <p14:creationId xmlns:p14="http://schemas.microsoft.com/office/powerpoint/2010/main" val="222937852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latin typeface="Palatino Linotype"/>
                <a:cs typeface="Palatino Linotype"/>
              </a:rPr>
              <a:t>Metody unikania podwójnego opodatkowania</a:t>
            </a:r>
            <a:br>
              <a:rPr lang="pl-PL" b="1" dirty="0">
                <a:latin typeface="Palatino Linotype"/>
                <a:cs typeface="Palatino Linotype"/>
              </a:rPr>
            </a:br>
            <a:endParaRPr lang="pl-PL" dirty="0"/>
          </a:p>
        </p:txBody>
      </p:sp>
      <p:sp>
        <p:nvSpPr>
          <p:cNvPr id="3" name="Symbol zastępczy zawartości 2"/>
          <p:cNvSpPr>
            <a:spLocks noGrp="1"/>
          </p:cNvSpPr>
          <p:nvPr>
            <p:ph idx="1"/>
          </p:nvPr>
        </p:nvSpPr>
        <p:spPr>
          <a:xfrm>
            <a:off x="498474" y="1600200"/>
            <a:ext cx="8361364" cy="5188510"/>
          </a:xfrm>
        </p:spPr>
        <p:txBody>
          <a:bodyPr>
            <a:normAutofit/>
          </a:bodyPr>
          <a:lstStyle/>
          <a:p>
            <a:pPr>
              <a:buFontTx/>
              <a:buChar char="-"/>
            </a:pPr>
            <a:endParaRPr lang="pl-PL" b="1" dirty="0" smtClean="0">
              <a:latin typeface="Palatino Linotype"/>
              <a:cs typeface="Palatino Linotype"/>
            </a:endParaRPr>
          </a:p>
          <a:p>
            <a:pPr marL="0" indent="0">
              <a:buNone/>
            </a:pPr>
            <a:r>
              <a:rPr lang="pl-PL" b="1" dirty="0" smtClean="0">
                <a:latin typeface="Palatino Linotype"/>
                <a:cs typeface="Palatino Linotype"/>
              </a:rPr>
              <a:t>W zasadzie, co wynika z umów o unikaniu podwójnego opodatkowania,  są stosowane dwie metody:</a:t>
            </a:r>
          </a:p>
          <a:p>
            <a:pPr marL="0" indent="0">
              <a:buNone/>
            </a:pPr>
            <a:r>
              <a:rPr lang="pl-PL" b="1" dirty="0" smtClean="0">
                <a:latin typeface="Palatino Linotype"/>
                <a:cs typeface="Palatino Linotype"/>
              </a:rPr>
              <a:t>    1) wyłączenia z opodatkowania dochodu uzyskanego za granicą ( z progresją)</a:t>
            </a:r>
          </a:p>
          <a:p>
            <a:pPr marL="0" indent="0">
              <a:buNone/>
            </a:pPr>
            <a:r>
              <a:rPr lang="pl-PL" b="1" dirty="0">
                <a:latin typeface="Palatino Linotype"/>
                <a:cs typeface="Palatino Linotype"/>
              </a:rPr>
              <a:t> </a:t>
            </a:r>
            <a:r>
              <a:rPr lang="pl-PL" b="1" dirty="0" smtClean="0">
                <a:latin typeface="Palatino Linotype"/>
                <a:cs typeface="Palatino Linotype"/>
              </a:rPr>
              <a:t>   2) proporcjonalnego odliczenia od podatku zapłaconego za granicą</a:t>
            </a:r>
            <a:endParaRPr lang="pl-PL" b="1" dirty="0">
              <a:latin typeface="Palatino Linotype"/>
              <a:cs typeface="Palatino Linotype"/>
            </a:endParaRPr>
          </a:p>
          <a:p>
            <a:pPr marL="0" indent="0">
              <a:buNone/>
            </a:pPr>
            <a:r>
              <a:rPr lang="pl-PL" b="1" dirty="0" smtClean="0">
                <a:latin typeface="Palatino Linotype"/>
                <a:cs typeface="Palatino Linotype"/>
              </a:rPr>
              <a:t>Wyłączenia </a:t>
            </a:r>
            <a:r>
              <a:rPr lang="pl-PL" b="1" dirty="0">
                <a:latin typeface="Palatino Linotype"/>
                <a:cs typeface="Palatino Linotype"/>
              </a:rPr>
              <a:t>dochodu uzyskanego za granicą </a:t>
            </a:r>
            <a:r>
              <a:rPr lang="pl-PL" dirty="0">
                <a:latin typeface="Palatino Linotype"/>
                <a:cs typeface="Palatino Linotype"/>
              </a:rPr>
              <a:t>-  z progresją (Niemcy, Francja, Włochy</a:t>
            </a:r>
            <a:r>
              <a:rPr lang="pl-PL" dirty="0" smtClean="0">
                <a:latin typeface="Palatino Linotype"/>
                <a:cs typeface="Palatino Linotype"/>
              </a:rPr>
              <a:t>). W</a:t>
            </a:r>
            <a:r>
              <a:rPr lang="pl-PL" dirty="0" smtClean="0"/>
              <a:t>yłącza </a:t>
            </a:r>
            <a:r>
              <a:rPr lang="pl-PL" dirty="0"/>
              <a:t>się z podstawy opodatkowania dochód osiągnięty za granicą. Taki dochód ma jednak wpływ na ustalenie wysokości stawki podatku do pozostałego dochodu podlegającego opodatkowaniu w Polsce</a:t>
            </a:r>
            <a:r>
              <a:rPr lang="pl-PL" dirty="0" smtClean="0"/>
              <a:t>. </a:t>
            </a:r>
            <a:r>
              <a:rPr lang="pl-PL" dirty="0" smtClean="0">
                <a:latin typeface="Palatino Linotype"/>
                <a:cs typeface="Palatino Linotype"/>
              </a:rPr>
              <a:t>Rezydent polski, gdy nie ma dochodów w Polsce, to nie składa zeznania podatkowego w Polsce</a:t>
            </a:r>
            <a:endParaRPr lang="pl-PL" dirty="0">
              <a:latin typeface="Palatino Linotype"/>
              <a:cs typeface="Palatino Linotype"/>
            </a:endParaRP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2022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167</a:t>
            </a:fld>
            <a:endParaRPr lang="pl-PL"/>
          </a:p>
        </p:txBody>
      </p:sp>
    </p:spTree>
    <p:extLst>
      <p:ext uri="{BB962C8B-B14F-4D97-AF65-F5344CB8AC3E}">
        <p14:creationId xmlns:p14="http://schemas.microsoft.com/office/powerpoint/2010/main" val="254500066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latin typeface="Palatino Linotype"/>
                <a:cs typeface="Palatino Linotype"/>
              </a:rPr>
              <a:t>Metody unikania podwójnego opodatkowania</a:t>
            </a:r>
            <a:br>
              <a:rPr lang="pl-PL" b="1" dirty="0">
                <a:latin typeface="Palatino Linotype"/>
                <a:cs typeface="Palatino Linotype"/>
              </a:rPr>
            </a:br>
            <a:endParaRPr lang="pl-PL" dirty="0"/>
          </a:p>
        </p:txBody>
      </p:sp>
      <p:sp>
        <p:nvSpPr>
          <p:cNvPr id="3" name="Symbol zastępczy zawartości 2"/>
          <p:cNvSpPr>
            <a:spLocks noGrp="1"/>
          </p:cNvSpPr>
          <p:nvPr>
            <p:ph idx="1"/>
          </p:nvPr>
        </p:nvSpPr>
        <p:spPr>
          <a:xfrm>
            <a:off x="498474" y="1981200"/>
            <a:ext cx="8105974" cy="4442385"/>
          </a:xfrm>
        </p:spPr>
        <p:txBody>
          <a:bodyPr>
            <a:normAutofit/>
          </a:bodyPr>
          <a:lstStyle/>
          <a:p>
            <a:r>
              <a:rPr lang="pl-PL" b="1" dirty="0">
                <a:latin typeface="Palatino Linotype"/>
                <a:cs typeface="Palatino Linotype"/>
              </a:rPr>
              <a:t>Odliczenia proporcjonalnego podatku zapłaconego za granicą </a:t>
            </a:r>
            <a:r>
              <a:rPr lang="pl-PL" dirty="0">
                <a:latin typeface="Palatino Linotype"/>
                <a:cs typeface="Palatino Linotype"/>
              </a:rPr>
              <a:t>– inaczej - kredyt podatkowy (Wielka Brytania, USA, Holandia, Austria). </a:t>
            </a:r>
            <a:endParaRPr lang="pl-PL" dirty="0" smtClean="0">
              <a:latin typeface="Palatino Linotype"/>
              <a:cs typeface="Palatino Linotype"/>
            </a:endParaRPr>
          </a:p>
          <a:p>
            <a:r>
              <a:rPr lang="pl-PL" dirty="0" smtClean="0">
                <a:latin typeface="Palatino Linotype"/>
                <a:cs typeface="Palatino Linotype"/>
              </a:rPr>
              <a:t>D</a:t>
            </a:r>
            <a:r>
              <a:rPr lang="pl-PL" dirty="0" smtClean="0"/>
              <a:t>ochód </a:t>
            </a:r>
            <a:r>
              <a:rPr lang="pl-PL" dirty="0"/>
              <a:t>uzyskany za granicą podlega opodatkowaniu w Polsce, ale od należnego podatku odlicza się podatek zapłacony za granicą. Odliczenie </a:t>
            </a:r>
            <a:r>
              <a:rPr lang="pl-PL" dirty="0" smtClean="0"/>
              <a:t>nie może przekroczyć </a:t>
            </a:r>
            <a:r>
              <a:rPr lang="pl-PL" dirty="0"/>
              <a:t>wysokości podatku przypadającego proporcjonalnie na dochód uzyskany w obcym państwie. </a:t>
            </a:r>
            <a:r>
              <a:rPr lang="pl-PL" dirty="0" smtClean="0"/>
              <a:t>Podatnik </a:t>
            </a:r>
            <a:r>
              <a:rPr lang="pl-PL" dirty="0"/>
              <a:t>zawsze ma obowiązek złożenia zeznania rocznego w Polsce (niezależnie od tego, czy oprócz dochodów zagranicznych podatnik uzyskiwał inne dochody opodatkowane w kraju). </a:t>
            </a:r>
            <a:r>
              <a:rPr lang="pl-PL" dirty="0" smtClean="0"/>
              <a:t>Podatnik  </a:t>
            </a:r>
            <a:r>
              <a:rPr lang="pl-PL" dirty="0"/>
              <a:t>musi pamiętać o ewentualnych zaliczkach, które powinny być płacone po powrocie do kraju, w terminie do 20 dnia miesiąca następującego po miesiącu, w którym wrócił do kraju.</a:t>
            </a:r>
            <a:r>
              <a:rPr lang="pl-PL" dirty="0">
                <a:latin typeface="Palatino Linotype"/>
                <a:cs typeface="Palatino Linotype"/>
              </a:rPr>
              <a:t> </a:t>
            </a: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168</a:t>
            </a:fld>
            <a:endParaRPr lang="pl-PL"/>
          </a:p>
        </p:txBody>
      </p:sp>
    </p:spTree>
    <p:extLst>
      <p:ext uri="{BB962C8B-B14F-4D97-AF65-F5344CB8AC3E}">
        <p14:creationId xmlns:p14="http://schemas.microsoft.com/office/powerpoint/2010/main" val="113670334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Polak pracuje za granicą</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smtClean="0"/>
              <a:t>Student II roku wyjeżdża na 3 miesiące do Anglii i tam uzyskuje dochody z pracy ( w Polsce nie ma żadnych dochodów podlegających opodatkowaniu). Po powrocie musi złożyć zeznanie podatkowe w Polsce (metoda zaliczenia podatku zapłaconego za granicą) </a:t>
            </a:r>
          </a:p>
          <a:p>
            <a:r>
              <a:rPr lang="pl-PL" dirty="0" smtClean="0"/>
              <a:t>Absolwent  Wydziału Prawa wyjeżdża do Niemiec i tam pracuje 3 miesiące uzyskując dochody z pracy. ( w Polsce nie ma dochodów). Nie ma obowiązku rozliczenia z się z podatku w Polsce z uwagi na to, że nie ma dochodów w Polsce – metoda wyłączenia z progresją). </a:t>
            </a:r>
          </a:p>
          <a:p>
            <a:r>
              <a:rPr lang="pl-PL" dirty="0" smtClean="0"/>
              <a:t>Wspomniany wyżej absolwent zostaje na trzy lata w Niemczech, a w Polsce jest tylko okazjonalnie – niemiecki rezydent podatkowy.  </a:t>
            </a: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169</a:t>
            </a:fld>
            <a:endParaRPr lang="pl-PL"/>
          </a:p>
        </p:txBody>
      </p:sp>
    </p:spTree>
    <p:extLst>
      <p:ext uri="{BB962C8B-B14F-4D97-AF65-F5344CB8AC3E}">
        <p14:creationId xmlns:p14="http://schemas.microsoft.com/office/powerpoint/2010/main" val="3079180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Podatek od towarów i usług (VAT)</a:t>
            </a:r>
            <a:endParaRPr lang="en-US" dirty="0">
              <a:latin typeface="Palatino Linotype"/>
              <a:cs typeface="Palatino Linotype"/>
            </a:endParaRPr>
          </a:p>
        </p:txBody>
      </p:sp>
      <p:sp>
        <p:nvSpPr>
          <p:cNvPr id="3" name="Content Placeholder 2"/>
          <p:cNvSpPr>
            <a:spLocks noGrp="1"/>
          </p:cNvSpPr>
          <p:nvPr>
            <p:ph idx="1"/>
          </p:nvPr>
        </p:nvSpPr>
        <p:spPr>
          <a:xfrm>
            <a:off x="467544" y="1412776"/>
            <a:ext cx="7556313" cy="4144963"/>
          </a:xfrm>
        </p:spPr>
        <p:txBody>
          <a:bodyPr/>
          <a:lstStyle/>
          <a:p>
            <a:r>
              <a:rPr lang="en-US" dirty="0" err="1">
                <a:latin typeface="Palatino Linotype"/>
                <a:cs typeface="Palatino Linotype"/>
              </a:rPr>
              <a:t>Podatnik</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17</a:t>
            </a:fld>
            <a:endParaRPr lang="pl-PL">
              <a:latin typeface="Palatino Linotype"/>
              <a:cs typeface="Palatino Linotype"/>
            </a:endParaRPr>
          </a:p>
        </p:txBody>
      </p:sp>
      <p:sp>
        <p:nvSpPr>
          <p:cNvPr id="13" name="Strzałka w prawo 3"/>
          <p:cNvSpPr/>
          <p:nvPr/>
        </p:nvSpPr>
        <p:spPr>
          <a:xfrm>
            <a:off x="755576" y="2276872"/>
            <a:ext cx="3384376" cy="136274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pl-PL" dirty="0">
                <a:solidFill>
                  <a:srgbClr val="FFFFFF"/>
                </a:solidFill>
                <a:latin typeface="Palatino Linotype"/>
                <a:ea typeface="ＭＳ Ｐゴシック" charset="0"/>
                <a:cs typeface="Palatino Linotype"/>
              </a:rPr>
              <a:t>Podmiot prowadzący działalność gospodarczą</a:t>
            </a:r>
          </a:p>
        </p:txBody>
      </p:sp>
      <p:sp>
        <p:nvSpPr>
          <p:cNvPr id="14" name="Prostokąt 4"/>
          <p:cNvSpPr/>
          <p:nvPr/>
        </p:nvSpPr>
        <p:spPr>
          <a:xfrm>
            <a:off x="4427984" y="2204864"/>
            <a:ext cx="3921974" cy="150582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pl-PL" sz="1400" dirty="0">
                <a:solidFill>
                  <a:srgbClr val="FFFFFF"/>
                </a:solidFill>
                <a:latin typeface="Palatino Linotype"/>
                <a:ea typeface="ＭＳ Ｐゴシック" charset="0"/>
                <a:cs typeface="Palatino Linotype"/>
              </a:rPr>
              <a:t>zgodnie z art. 15 ust. 1 ustawy o VAT, są to osoby fizyczne, osoby prawne i jednostki organizacyjne niemające osobowości prawnej, wykonujące samodzielnie działalność gospodarczą, zdefiniowaną w tej ustawie, bez względu na cel lub rezultat takiej działalności.</a:t>
            </a:r>
          </a:p>
        </p:txBody>
      </p:sp>
      <p:graphicFrame>
        <p:nvGraphicFramePr>
          <p:cNvPr id="15" name="Group 19"/>
          <p:cNvGraphicFramePr>
            <a:graphicFrameLocks noGrp="1"/>
          </p:cNvGraphicFramePr>
          <p:nvPr>
            <p:extLst>
              <p:ext uri="{D42A27DB-BD31-4B8C-83A1-F6EECF244321}">
                <p14:modId xmlns:p14="http://schemas.microsoft.com/office/powerpoint/2010/main" val="2555922998"/>
              </p:ext>
            </p:extLst>
          </p:nvPr>
        </p:nvGraphicFramePr>
        <p:xfrm>
          <a:off x="683568" y="3933056"/>
          <a:ext cx="7704980" cy="2103120"/>
        </p:xfrm>
        <a:graphic>
          <a:graphicData uri="http://schemas.openxmlformats.org/drawingml/2006/table">
            <a:tbl>
              <a:tblPr>
                <a:tableStyleId>{10A1B5D5-9B99-4C35-A422-299274C87663}</a:tableStyleId>
              </a:tblPr>
              <a:tblGrid>
                <a:gridCol w="7704980">
                  <a:extLst>
                    <a:ext uri="{9D8B030D-6E8A-4147-A177-3AD203B41FA5}">
                      <a16:colId xmlns:a16="http://schemas.microsoft.com/office/drawing/2014/main" xmlns="" val="20000"/>
                    </a:ext>
                  </a:extLst>
                </a:gridCol>
              </a:tblGrid>
              <a:tr h="2846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b="1" u="none" strike="noStrike" cap="none" normalizeH="0" baseline="0" dirty="0">
                          <a:ln>
                            <a:noFill/>
                          </a:ln>
                          <a:effectLst/>
                          <a:latin typeface="Palatino Linotype"/>
                          <a:cs typeface="Palatino Linotype"/>
                        </a:rPr>
                        <a:t>Działalność gospodarcza wg. Ustawy o VAT- art. 15 ust.2</a:t>
                      </a:r>
                      <a:endParaRPr kumimoji="0" lang="pl-PL" sz="1800" b="1" i="0" u="none" strike="noStrike" cap="none" normalizeH="0" baseline="0" dirty="0">
                        <a:ln>
                          <a:noFill/>
                        </a:ln>
                        <a:solidFill>
                          <a:srgbClr val="FFFFFF"/>
                        </a:solidFill>
                        <a:effectLst/>
                        <a:latin typeface="Palatino Linotype"/>
                        <a:ea typeface="ＭＳ Ｐゴシック" charset="0"/>
                        <a:cs typeface="Palatino Linotype"/>
                      </a:endParaRPr>
                    </a:p>
                  </a:txBody>
                  <a:tcPr horzOverflow="overflow"/>
                </a:tc>
                <a:extLst>
                  <a:ext uri="{0D108BD9-81ED-4DB2-BD59-A6C34878D82A}">
                    <a16:rowId xmlns:a16="http://schemas.microsoft.com/office/drawing/2014/main" xmlns="" val="10000"/>
                  </a:ext>
                </a:extLst>
              </a:tr>
              <a:tr h="17313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Działalność gospodarcza obejmuje wszelką działalność producentów, handlowców lub usługodawców, w tym podmiotów pozyskujących zasoby naturalne oraz rolników, a także działalność osób wykonujących wolne zawody. Działalność gospodarcza obejmuje w szczególności czynności polegające na wykorzystywaniu towarów lub wartości niematerialnych i prawnych w sposób ciągły dla celów zarobkowych. </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horzOverflow="overflow"/>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71575223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Konwencja MLI</a:t>
            </a:r>
            <a:endParaRPr lang="pl-PL" dirty="0"/>
          </a:p>
        </p:txBody>
      </p:sp>
      <p:sp>
        <p:nvSpPr>
          <p:cNvPr id="3" name="Symbol zastępczy zawartości 2"/>
          <p:cNvSpPr>
            <a:spLocks noGrp="1"/>
          </p:cNvSpPr>
          <p:nvPr>
            <p:ph idx="1"/>
          </p:nvPr>
        </p:nvSpPr>
        <p:spPr>
          <a:xfrm>
            <a:off x="-108520" y="1124744"/>
            <a:ext cx="9145016" cy="5663966"/>
          </a:xfrm>
        </p:spPr>
        <p:txBody>
          <a:bodyPr>
            <a:normAutofit/>
          </a:bodyPr>
          <a:lstStyle/>
          <a:p>
            <a:r>
              <a:rPr lang="pl-PL" dirty="0"/>
              <a:t>Wielostronna konwencja podatkowa (</a:t>
            </a:r>
            <a:r>
              <a:rPr lang="pl-PL" i="1" dirty="0" err="1"/>
              <a:t>Multilateral</a:t>
            </a:r>
            <a:r>
              <a:rPr lang="pl-PL" i="1" dirty="0"/>
              <a:t> Instrument to </a:t>
            </a:r>
            <a:r>
              <a:rPr lang="pl-PL" i="1" dirty="0" err="1"/>
              <a:t>Modify</a:t>
            </a:r>
            <a:r>
              <a:rPr lang="pl-PL" i="1" dirty="0"/>
              <a:t> </a:t>
            </a:r>
            <a:r>
              <a:rPr lang="pl-PL" i="1" dirty="0" err="1"/>
              <a:t>Bilateral</a:t>
            </a:r>
            <a:r>
              <a:rPr lang="pl-PL" i="1" dirty="0"/>
              <a:t> </a:t>
            </a:r>
            <a:r>
              <a:rPr lang="pl-PL" i="1" dirty="0" err="1"/>
              <a:t>Tax</a:t>
            </a:r>
            <a:r>
              <a:rPr lang="pl-PL" i="1" dirty="0"/>
              <a:t> </a:t>
            </a:r>
            <a:r>
              <a:rPr lang="pl-PL" i="1" dirty="0" err="1" smtClean="0"/>
              <a:t>Treaties</a:t>
            </a:r>
            <a:r>
              <a:rPr lang="pl-PL" i="1" dirty="0" smtClean="0"/>
              <a:t> (</a:t>
            </a:r>
            <a:r>
              <a:rPr lang="pl-PL" b="1" dirty="0" smtClean="0"/>
              <a:t>MLI</a:t>
            </a:r>
            <a:r>
              <a:rPr lang="pl-PL" dirty="0"/>
              <a:t>) weszła w życie 1 lipca 2018 r. Stanowi ona wyraz realizacji założeń projektu </a:t>
            </a:r>
            <a:r>
              <a:rPr lang="pl-PL" b="1" dirty="0"/>
              <a:t>BEPS</a:t>
            </a:r>
            <a:r>
              <a:rPr lang="pl-PL" dirty="0"/>
              <a:t> (</a:t>
            </a:r>
            <a:r>
              <a:rPr lang="pl-PL" i="1" dirty="0"/>
              <a:t>Base </a:t>
            </a:r>
            <a:r>
              <a:rPr lang="pl-PL" i="1" dirty="0" err="1"/>
              <a:t>Erosion</a:t>
            </a:r>
            <a:r>
              <a:rPr lang="pl-PL" i="1" dirty="0"/>
              <a:t> and Profit </a:t>
            </a:r>
            <a:r>
              <a:rPr lang="pl-PL" i="1" dirty="0" err="1"/>
              <a:t>Shifting</a:t>
            </a:r>
            <a:r>
              <a:rPr lang="pl-PL" dirty="0"/>
              <a:t>), mającego na celu przeciwdziałanie agresywnym optymalizacjom podatkowym na skalę międzynarodową. Wejście w życie konwencji oznacza rozpoczęcie procesu zmiany umów o unikaniu podwójnego opodatkowania zawartych pomiędzy Polską </a:t>
            </a:r>
            <a:r>
              <a:rPr lang="pl-PL" dirty="0" smtClean="0"/>
              <a:t>z krajami, które tak jak Polska ratyfikowały tę konwencję. Konwencji </a:t>
            </a:r>
            <a:r>
              <a:rPr lang="pl-PL" dirty="0"/>
              <a:t>MLI </a:t>
            </a:r>
            <a:r>
              <a:rPr lang="pl-PL" dirty="0" smtClean="0"/>
              <a:t> obowiązuje od 1 </a:t>
            </a:r>
            <a:r>
              <a:rPr lang="pl-PL" dirty="0"/>
              <a:t>stycznia 2019 r.  </a:t>
            </a:r>
            <a:r>
              <a:rPr lang="pl-PL" b="1" dirty="0"/>
              <a:t>Konwencja zakłada m.in.. wprowadzenie w miejsce metody wyłączenia z progresją metody proporcjonalnego odliczenia. </a:t>
            </a:r>
            <a:endParaRPr lang="pl-PL" b="1" dirty="0" smtClean="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2018r.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170</a:t>
            </a:fld>
            <a:endParaRPr lang="pl-PL"/>
          </a:p>
        </p:txBody>
      </p:sp>
      <p:pic>
        <p:nvPicPr>
          <p:cNvPr id="6" name="Obraz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96505" y="4221088"/>
            <a:ext cx="5934966" cy="2664296"/>
          </a:xfrm>
          <a:prstGeom prst="rect">
            <a:avLst/>
          </a:prstGeom>
        </p:spPr>
      </p:pic>
    </p:spTree>
    <p:extLst>
      <p:ext uri="{BB962C8B-B14F-4D97-AF65-F5344CB8AC3E}">
        <p14:creationId xmlns:p14="http://schemas.microsoft.com/office/powerpoint/2010/main" val="933718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171</a:t>
            </a:fld>
            <a:endParaRPr lang="pl-PL">
              <a:latin typeface="Palatino Linotype"/>
              <a:cs typeface="Palatino Linotype"/>
            </a:endParaRPr>
          </a:p>
        </p:txBody>
      </p:sp>
      <p:sp>
        <p:nvSpPr>
          <p:cNvPr id="6" name="Rectangle 3"/>
          <p:cNvSpPr txBox="1">
            <a:spLocks/>
          </p:cNvSpPr>
          <p:nvPr/>
        </p:nvSpPr>
        <p:spPr>
          <a:xfrm>
            <a:off x="476250" y="1628775"/>
            <a:ext cx="7239000" cy="4846638"/>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gn="ctr">
              <a:spcBef>
                <a:spcPct val="0"/>
              </a:spcBef>
              <a:buClrTx/>
              <a:buSzTx/>
              <a:buFontTx/>
              <a:buNone/>
            </a:pPr>
            <a:r>
              <a:rPr lang="pl-PL" i="1" dirty="0">
                <a:solidFill>
                  <a:srgbClr val="FFFFFF"/>
                </a:solidFill>
                <a:latin typeface="Palatino Linotype"/>
                <a:cs typeface="Palatino Linotype"/>
              </a:rPr>
              <a:t>PRZYCHÓD-KOSZTY = DOCHÓD X STAWKA = PODATEK</a:t>
            </a:r>
          </a:p>
          <a:p>
            <a:pPr>
              <a:buFont typeface="Wingdings 2" charset="0"/>
              <a:buNone/>
            </a:pPr>
            <a:r>
              <a:rPr lang="pl-PL" dirty="0">
                <a:latin typeface="Palatino Linotype"/>
                <a:cs typeface="Palatino Linotype"/>
              </a:rPr>
              <a:t>Przedmiotem podatku jest </a:t>
            </a:r>
            <a:r>
              <a:rPr lang="pl-PL" b="1" dirty="0">
                <a:latin typeface="Palatino Linotype"/>
                <a:cs typeface="Palatino Linotype"/>
              </a:rPr>
              <a:t>dochód</a:t>
            </a:r>
            <a:r>
              <a:rPr lang="pl-PL" dirty="0">
                <a:latin typeface="Palatino Linotype"/>
                <a:cs typeface="Palatino Linotype"/>
              </a:rPr>
              <a:t> (reguła) a czasami </a:t>
            </a:r>
            <a:r>
              <a:rPr lang="pl-PL" b="1" dirty="0">
                <a:latin typeface="Palatino Linotype"/>
                <a:cs typeface="Palatino Linotype"/>
              </a:rPr>
              <a:t>przychód </a:t>
            </a:r>
            <a:r>
              <a:rPr lang="pl-PL" dirty="0">
                <a:latin typeface="Palatino Linotype"/>
                <a:cs typeface="Palatino Linotype"/>
              </a:rPr>
              <a:t>(wyjątek</a:t>
            </a:r>
            <a:r>
              <a:rPr lang="pl-PL" dirty="0" smtClean="0">
                <a:latin typeface="Palatino Linotype"/>
                <a:cs typeface="Palatino Linotype"/>
              </a:rPr>
              <a:t>).</a:t>
            </a:r>
            <a:endParaRPr lang="pl-PL" dirty="0">
              <a:latin typeface="Palatino Linotype"/>
              <a:cs typeface="Palatino Linotype"/>
            </a:endParaRPr>
          </a:p>
          <a:p>
            <a:pPr>
              <a:buFont typeface="Wingdings 2" charset="0"/>
              <a:buNone/>
            </a:pPr>
            <a:r>
              <a:rPr lang="pl-PL" dirty="0" smtClean="0">
                <a:solidFill>
                  <a:srgbClr val="FF0000"/>
                </a:solidFill>
                <a:latin typeface="Palatino Linotype"/>
                <a:cs typeface="Palatino Linotype"/>
              </a:rPr>
              <a:t>Przychód </a:t>
            </a:r>
            <a:r>
              <a:rPr lang="pl-PL" dirty="0">
                <a:solidFill>
                  <a:srgbClr val="FF0000"/>
                </a:solidFill>
                <a:latin typeface="Palatino Linotype"/>
                <a:cs typeface="Palatino Linotype"/>
              </a:rPr>
              <a:t>– Koszty = Dochód x Stawka = </a:t>
            </a:r>
            <a:r>
              <a:rPr lang="pl-PL" dirty="0" smtClean="0">
                <a:solidFill>
                  <a:srgbClr val="FF0000"/>
                </a:solidFill>
                <a:latin typeface="Palatino Linotype"/>
                <a:cs typeface="Palatino Linotype"/>
              </a:rPr>
              <a:t>Podatek</a:t>
            </a:r>
          </a:p>
          <a:p>
            <a:pPr>
              <a:buFont typeface="Wingdings 2" charset="0"/>
              <a:buNone/>
            </a:pPr>
            <a:endParaRPr lang="pl-PL" dirty="0">
              <a:solidFill>
                <a:srgbClr val="FF0000"/>
              </a:solidFill>
              <a:latin typeface="Palatino Linotype"/>
              <a:cs typeface="Palatino Linotype"/>
            </a:endParaRPr>
          </a:p>
          <a:p>
            <a:pPr>
              <a:buFont typeface="Wingdings 2" charset="0"/>
              <a:buNone/>
            </a:pPr>
            <a:r>
              <a:rPr lang="pl-PL" dirty="0">
                <a:solidFill>
                  <a:srgbClr val="FF0000"/>
                </a:solidFill>
                <a:latin typeface="Palatino Linotype"/>
                <a:cs typeface="Palatino Linotype"/>
              </a:rPr>
              <a:t>                                  </a:t>
            </a:r>
            <a:r>
              <a:rPr lang="pl-PL" dirty="0">
                <a:latin typeface="Palatino Linotype"/>
                <a:cs typeface="Palatino Linotype"/>
              </a:rPr>
              <a:t>       </a:t>
            </a:r>
          </a:p>
        </p:txBody>
      </p:sp>
      <p:sp>
        <p:nvSpPr>
          <p:cNvPr id="7" name="TextBox 6"/>
          <p:cNvSpPr txBox="1"/>
          <p:nvPr/>
        </p:nvSpPr>
        <p:spPr>
          <a:xfrm>
            <a:off x="389046" y="3760000"/>
            <a:ext cx="7344816" cy="101566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buFont typeface="Wingdings 2" charset="0"/>
              <a:buNone/>
            </a:pPr>
            <a:r>
              <a:rPr lang="pl-PL" sz="2000" b="1" dirty="0">
                <a:latin typeface="Palatino Linotype"/>
                <a:cs typeface="Palatino Linotype"/>
              </a:rPr>
              <a:t>Przykład: </a:t>
            </a:r>
            <a:r>
              <a:rPr lang="pl-PL" sz="2000" dirty="0">
                <a:latin typeface="Palatino Linotype"/>
                <a:cs typeface="Palatino Linotype"/>
              </a:rPr>
              <a:t>Sprzedaję rower za 1000 zł ( przychód), który kupiłem za 900 zł (koszty) to osiągam nadwyżkę przychodów nad kosztami – 100 zł (dochód). Od tego płacę podatek. </a:t>
            </a:r>
          </a:p>
        </p:txBody>
      </p:sp>
      <p:pic>
        <p:nvPicPr>
          <p:cNvPr id="3" name="Obraz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16216" y="4755520"/>
            <a:ext cx="2768698" cy="2102480"/>
          </a:xfrm>
          <a:prstGeom prst="rect">
            <a:avLst/>
          </a:prstGeom>
        </p:spPr>
      </p:pic>
    </p:spTree>
    <p:extLst>
      <p:ext uri="{BB962C8B-B14F-4D97-AF65-F5344CB8AC3E}">
        <p14:creationId xmlns:p14="http://schemas.microsoft.com/office/powerpoint/2010/main" val="313811017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endParaRPr lang="en-US" dirty="0"/>
          </a:p>
        </p:txBody>
      </p:sp>
      <p:sp>
        <p:nvSpPr>
          <p:cNvPr id="3" name="Content Placeholder 2"/>
          <p:cNvSpPr>
            <a:spLocks noGrp="1"/>
          </p:cNvSpPr>
          <p:nvPr>
            <p:ph idx="1"/>
          </p:nvPr>
        </p:nvSpPr>
        <p:spPr>
          <a:xfrm>
            <a:off x="467544" y="1412776"/>
            <a:ext cx="7587243" cy="4713387"/>
          </a:xfrm>
        </p:spPr>
        <p:txBody>
          <a:bodyPr/>
          <a:lstStyle/>
          <a:p>
            <a:pPr marL="0" indent="0" algn="ctr">
              <a:buNone/>
            </a:pPr>
            <a:r>
              <a:rPr lang="pl-PL" i="1" dirty="0">
                <a:solidFill>
                  <a:srgbClr val="000000"/>
                </a:solidFill>
                <a:latin typeface="Times New Roman" charset="0"/>
                <a:cs typeface="Times New Roman" charset="0"/>
              </a:rPr>
              <a:t>Opodatkowaniu podatkiem dochodowym podlegają </a:t>
            </a:r>
            <a:r>
              <a:rPr lang="pl-PL" b="1" i="1" dirty="0">
                <a:solidFill>
                  <a:srgbClr val="000000"/>
                </a:solidFill>
                <a:latin typeface="Times New Roman" charset="0"/>
                <a:cs typeface="Times New Roman" charset="0"/>
              </a:rPr>
              <a:t>wszelkiego rodzaju dochody,</a:t>
            </a:r>
            <a:r>
              <a:rPr lang="pl-PL" i="1" dirty="0">
                <a:solidFill>
                  <a:srgbClr val="000000"/>
                </a:solidFill>
                <a:latin typeface="Times New Roman" charset="0"/>
                <a:cs typeface="Times New Roman" charset="0"/>
              </a:rPr>
              <a:t> z wyjątkiem przychodów </a:t>
            </a:r>
            <a:r>
              <a:rPr lang="pl-PL" b="1" i="1" dirty="0">
                <a:solidFill>
                  <a:srgbClr val="000000"/>
                </a:solidFill>
                <a:latin typeface="Times New Roman" charset="0"/>
                <a:cs typeface="Times New Roman" charset="0"/>
              </a:rPr>
              <a:t>wyłączonych</a:t>
            </a:r>
            <a:r>
              <a:rPr lang="pl-PL" i="1" dirty="0">
                <a:solidFill>
                  <a:srgbClr val="000000"/>
                </a:solidFill>
                <a:latin typeface="Times New Roman" charset="0"/>
                <a:cs typeface="Times New Roman" charset="0"/>
              </a:rPr>
              <a:t> z opodatkowania oraz dochodów </a:t>
            </a:r>
            <a:r>
              <a:rPr lang="pl-PL" b="1" i="1" dirty="0">
                <a:solidFill>
                  <a:srgbClr val="000000"/>
                </a:solidFill>
                <a:latin typeface="Times New Roman" charset="0"/>
                <a:cs typeface="Times New Roman" charset="0"/>
              </a:rPr>
              <a:t>zwolnionych</a:t>
            </a:r>
            <a:r>
              <a:rPr lang="pl-PL" i="1" dirty="0">
                <a:solidFill>
                  <a:srgbClr val="000000"/>
                </a:solidFill>
                <a:latin typeface="Times New Roman" charset="0"/>
                <a:cs typeface="Times New Roman" charset="0"/>
              </a:rPr>
              <a:t> od podatku. </a:t>
            </a:r>
            <a:endParaRPr lang="pl-PL" i="1" dirty="0"/>
          </a:p>
          <a:p>
            <a:pPr marL="0" indent="0">
              <a:buNone/>
            </a:pP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172</a:t>
            </a:fld>
            <a:endParaRPr lang="pl-PL"/>
          </a:p>
        </p:txBody>
      </p:sp>
      <p:graphicFrame>
        <p:nvGraphicFramePr>
          <p:cNvPr id="6" name="Tabela 6"/>
          <p:cNvGraphicFramePr>
            <a:graphicFrameLocks noGrp="1"/>
          </p:cNvGraphicFramePr>
          <p:nvPr>
            <p:extLst>
              <p:ext uri="{D42A27DB-BD31-4B8C-83A1-F6EECF244321}">
                <p14:modId xmlns:p14="http://schemas.microsoft.com/office/powerpoint/2010/main" val="2410620466"/>
              </p:ext>
            </p:extLst>
          </p:nvPr>
        </p:nvGraphicFramePr>
        <p:xfrm>
          <a:off x="323528" y="2492896"/>
          <a:ext cx="8136904" cy="3745076"/>
        </p:xfrm>
        <a:graphic>
          <a:graphicData uri="http://schemas.openxmlformats.org/drawingml/2006/table">
            <a:tbl>
              <a:tblPr>
                <a:tableStyleId>{BDBED569-4797-4DF1-A0F4-6AAB3CD982D8}</a:tableStyleId>
              </a:tblPr>
              <a:tblGrid>
                <a:gridCol w="8136904">
                  <a:extLst>
                    <a:ext uri="{9D8B030D-6E8A-4147-A177-3AD203B41FA5}">
                      <a16:colId xmlns:a16="http://schemas.microsoft.com/office/drawing/2014/main" xmlns="" val="20000"/>
                    </a:ext>
                  </a:extLst>
                </a:gridCol>
              </a:tblGrid>
              <a:tr h="3121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500" b="1" u="none" strike="noStrike" cap="none" normalizeH="0" baseline="0" dirty="0">
                          <a:ln>
                            <a:noFill/>
                          </a:ln>
                          <a:effectLst/>
                        </a:rPr>
                        <a:t>Na mocy </a:t>
                      </a:r>
                      <a:r>
                        <a:rPr kumimoji="0" lang="pl-PL" sz="1500" b="1" u="none" strike="noStrike" cap="none" normalizeH="0" baseline="0" dirty="0" err="1">
                          <a:ln>
                            <a:noFill/>
                          </a:ln>
                          <a:effectLst/>
                        </a:rPr>
                        <a:t>u.p.d.o.f</a:t>
                      </a:r>
                      <a:r>
                        <a:rPr kumimoji="0" lang="pl-PL" sz="1500" b="1" u="none" strike="noStrike" cap="none" normalizeH="0" baseline="0" dirty="0">
                          <a:ln>
                            <a:noFill/>
                          </a:ln>
                          <a:effectLst/>
                        </a:rPr>
                        <a:t>. wyłączone z opodatkowania są m. in.:</a:t>
                      </a:r>
                      <a:endParaRPr kumimoji="0" lang="pl-PL" sz="1500" b="1" i="0" u="none" strike="noStrike" cap="none" normalizeH="0" baseline="0" dirty="0">
                        <a:ln>
                          <a:noFill/>
                        </a:ln>
                        <a:solidFill>
                          <a:srgbClr val="FFFFFF"/>
                        </a:solidFill>
                        <a:effectLst/>
                        <a:latin typeface="Palatino Linotype"/>
                        <a:ea typeface="ＭＳ Ｐゴシック" charset="0"/>
                        <a:cs typeface="Palatino Linotype"/>
                      </a:endParaRPr>
                    </a:p>
                  </a:txBody>
                  <a:tcPr marL="91447" marR="91447" marT="45715" marB="45715" horzOverflow="overflow"/>
                </a:tc>
                <a:extLst>
                  <a:ext uri="{0D108BD9-81ED-4DB2-BD59-A6C34878D82A}">
                    <a16:rowId xmlns:a16="http://schemas.microsoft.com/office/drawing/2014/main" xmlns="" val="10000"/>
                  </a:ext>
                </a:extLst>
              </a:tr>
              <a:tr h="4942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500" u="none" strike="noStrike" cap="none" normalizeH="0" baseline="0" dirty="0">
                          <a:ln>
                            <a:noFill/>
                          </a:ln>
                          <a:effectLst/>
                        </a:rPr>
                        <a:t>przychody z działalności rolniczej, z wyjątkiem przychodów z działów specjalnych produkcji rolnej,</a:t>
                      </a:r>
                      <a:endParaRPr kumimoji="0" lang="pl-PL" sz="1500" b="1" i="0" u="none" strike="noStrike" cap="none" normalizeH="0" baseline="0" dirty="0">
                        <a:ln>
                          <a:noFill/>
                        </a:ln>
                        <a:solidFill>
                          <a:srgbClr val="000000"/>
                        </a:solidFill>
                        <a:effectLst/>
                        <a:latin typeface="Palatino Linotype"/>
                        <a:ea typeface="ＭＳ Ｐゴシック" charset="0"/>
                        <a:cs typeface="Palatino Linotype"/>
                      </a:endParaRPr>
                    </a:p>
                  </a:txBody>
                  <a:tcPr marL="91447" marR="91447" marT="45715" marB="45715" horzOverflow="overflow"/>
                </a:tc>
                <a:extLst>
                  <a:ext uri="{0D108BD9-81ED-4DB2-BD59-A6C34878D82A}">
                    <a16:rowId xmlns:a16="http://schemas.microsoft.com/office/drawing/2014/main" xmlns="" val="10001"/>
                  </a:ext>
                </a:extLst>
              </a:tr>
              <a:tr h="286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500" u="none" strike="noStrike" cap="none" normalizeH="0" baseline="0" dirty="0">
                          <a:ln>
                            <a:noFill/>
                          </a:ln>
                          <a:effectLst/>
                        </a:rPr>
                        <a:t>przychody z gospodarki leśnej,</a:t>
                      </a:r>
                      <a:endParaRPr kumimoji="0" lang="pl-PL" sz="1500" b="1" i="0" u="none" strike="noStrike" cap="none" normalizeH="0" baseline="0" dirty="0">
                        <a:ln>
                          <a:noFill/>
                        </a:ln>
                        <a:solidFill>
                          <a:srgbClr val="000000"/>
                        </a:solidFill>
                        <a:effectLst/>
                        <a:latin typeface="Palatino Linotype"/>
                        <a:ea typeface="ＭＳ Ｐゴシック" charset="0"/>
                        <a:cs typeface="Palatino Linotype"/>
                      </a:endParaRPr>
                    </a:p>
                  </a:txBody>
                  <a:tcPr marL="91447" marR="91447" marT="45715" marB="45715" horzOverflow="overflow"/>
                </a:tc>
                <a:extLst>
                  <a:ext uri="{0D108BD9-81ED-4DB2-BD59-A6C34878D82A}">
                    <a16:rowId xmlns:a16="http://schemas.microsoft.com/office/drawing/2014/main" xmlns="" val="10002"/>
                  </a:ext>
                </a:extLst>
              </a:tr>
              <a:tr h="4942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500" u="none" strike="noStrike" cap="none" normalizeH="0" baseline="0" dirty="0">
                          <a:ln>
                            <a:noFill/>
                          </a:ln>
                          <a:effectLst/>
                        </a:rPr>
                        <a:t>przychody podlegające przepisom o podatku od spadków i darowizn, tonażowemu i okrętowemu  </a:t>
                      </a:r>
                      <a:endParaRPr kumimoji="0" lang="pl-PL" sz="1500" b="1" i="0" u="none" strike="noStrike" cap="none" normalizeH="0" baseline="0" dirty="0">
                        <a:ln>
                          <a:noFill/>
                        </a:ln>
                        <a:solidFill>
                          <a:srgbClr val="000000"/>
                        </a:solidFill>
                        <a:effectLst/>
                        <a:latin typeface="Palatino Linotype"/>
                        <a:ea typeface="ＭＳ Ｐゴシック" charset="0"/>
                        <a:cs typeface="Palatino Linotype"/>
                      </a:endParaRPr>
                    </a:p>
                  </a:txBody>
                  <a:tcPr marL="91447" marR="91447" marT="45715" marB="45715" horzOverflow="overflow"/>
                </a:tc>
                <a:extLst>
                  <a:ext uri="{0D108BD9-81ED-4DB2-BD59-A6C34878D82A}">
                    <a16:rowId xmlns:a16="http://schemas.microsoft.com/office/drawing/2014/main" xmlns="" val="10003"/>
                  </a:ext>
                </a:extLst>
              </a:tr>
              <a:tr h="4942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500" u="none" strike="noStrike" cap="none" normalizeH="0" baseline="0">
                          <a:ln>
                            <a:noFill/>
                          </a:ln>
                          <a:effectLst/>
                        </a:rPr>
                        <a:t>przychody z czynności, które nie mogą być przedmiotem prawnie skutecznej umowy (np. przestępstwa),</a:t>
                      </a:r>
                      <a:endParaRPr kumimoji="0" lang="pl-PL" sz="1500" b="1" i="0" u="none" strike="noStrike" cap="none" normalizeH="0" baseline="0">
                        <a:ln>
                          <a:noFill/>
                        </a:ln>
                        <a:solidFill>
                          <a:srgbClr val="000000"/>
                        </a:solidFill>
                        <a:effectLst/>
                        <a:latin typeface="Palatino Linotype"/>
                        <a:ea typeface="ＭＳ Ｐゴシック" charset="0"/>
                        <a:cs typeface="Palatino Linotype"/>
                      </a:endParaRPr>
                    </a:p>
                  </a:txBody>
                  <a:tcPr marL="91447" marR="91447" marT="45715" marB="45715" horzOverflow="overflow"/>
                </a:tc>
                <a:extLst>
                  <a:ext uri="{0D108BD9-81ED-4DB2-BD59-A6C34878D82A}">
                    <a16:rowId xmlns:a16="http://schemas.microsoft.com/office/drawing/2014/main" xmlns="" val="10004"/>
                  </a:ext>
                </a:extLst>
              </a:tr>
              <a:tr h="9104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500" u="none" strike="noStrike" cap="none" normalizeH="0" baseline="0">
                          <a:ln>
                            <a:noFill/>
                          </a:ln>
                          <a:effectLst/>
                        </a:rPr>
                        <a:t>przychody z tytułu podziału wspólnego majątku małżonków w wyniku ustania lub ograniczenia małżeńskiej wspólności majątkowej oraz przychodów z tytułu wyrównania dorobków po ustaniu rozdzielności majątkowej małżonków lub śmierci jednego z nich,</a:t>
                      </a:r>
                      <a:endParaRPr kumimoji="0" lang="pl-PL" sz="1500" b="1" i="0" u="none" strike="noStrike" cap="none" normalizeH="0" baseline="0">
                        <a:ln>
                          <a:noFill/>
                        </a:ln>
                        <a:solidFill>
                          <a:srgbClr val="000000"/>
                        </a:solidFill>
                        <a:effectLst/>
                        <a:latin typeface="Palatino Linotype"/>
                        <a:ea typeface="ＭＳ Ｐゴシック" charset="0"/>
                        <a:cs typeface="Palatino Linotype"/>
                      </a:endParaRPr>
                    </a:p>
                  </a:txBody>
                  <a:tcPr marL="91447" marR="91447" marT="45715" marB="45715" horzOverflow="overflow"/>
                </a:tc>
                <a:extLst>
                  <a:ext uri="{0D108BD9-81ED-4DB2-BD59-A6C34878D82A}">
                    <a16:rowId xmlns:a16="http://schemas.microsoft.com/office/drawing/2014/main" xmlns="" val="10005"/>
                  </a:ext>
                </a:extLst>
              </a:tr>
              <a:tr h="5131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500" u="none" strike="noStrike" cap="none" normalizeH="0" baseline="0" dirty="0">
                          <a:ln>
                            <a:noFill/>
                          </a:ln>
                          <a:effectLst/>
                        </a:rPr>
                        <a:t>świadczeń na zaspakajanie potrzeb rodziny, o których mowa w art. 27 Kodeksu rodzinnego i opiekuńczego, objętych wspólnością majątkową małżeńską.</a:t>
                      </a:r>
                      <a:endParaRPr kumimoji="0" lang="pl-PL" sz="1500" b="1" i="0" u="none" strike="noStrike" cap="none" normalizeH="0" baseline="0" dirty="0">
                        <a:ln>
                          <a:noFill/>
                        </a:ln>
                        <a:solidFill>
                          <a:srgbClr val="000000"/>
                        </a:solidFill>
                        <a:effectLst/>
                        <a:latin typeface="Palatino Linotype"/>
                        <a:ea typeface="ＭＳ Ｐゴシック" charset="0"/>
                        <a:cs typeface="Palatino Linotype"/>
                      </a:endParaRPr>
                    </a:p>
                  </a:txBody>
                  <a:tcPr marL="91447" marR="91447" marT="45715" marB="45715" horzOverflow="overflow"/>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70772424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endParaRPr lang="en-US" dirty="0">
              <a:latin typeface="Palatino Linotype"/>
              <a:cs typeface="Palatino Linotype"/>
            </a:endParaRPr>
          </a:p>
        </p:txBody>
      </p:sp>
      <p:sp>
        <p:nvSpPr>
          <p:cNvPr id="3" name="Content Placeholder 2"/>
          <p:cNvSpPr>
            <a:spLocks noGrp="1"/>
          </p:cNvSpPr>
          <p:nvPr>
            <p:ph idx="1"/>
          </p:nvPr>
        </p:nvSpPr>
        <p:spPr>
          <a:xfrm>
            <a:off x="70992" y="1871223"/>
            <a:ext cx="9073008" cy="4281339"/>
          </a:xfrm>
        </p:spPr>
        <p:txBody>
          <a:bodyPr/>
          <a:lstStyle/>
          <a:p>
            <a:pPr algn="just"/>
            <a:r>
              <a:rPr lang="pl-PL" dirty="0">
                <a:latin typeface="Palatino Linotype"/>
                <a:cs typeface="Palatino Linotype"/>
              </a:rPr>
              <a:t>Oprócz przychodów wyłączonych z opodatkowania przedmiotem podatku nie są też </a:t>
            </a:r>
            <a:r>
              <a:rPr lang="pl-PL" b="1" dirty="0">
                <a:latin typeface="Palatino Linotype"/>
                <a:cs typeface="Palatino Linotype"/>
              </a:rPr>
              <a:t>dochody zwolnione od podatku</a:t>
            </a:r>
            <a:r>
              <a:rPr lang="pl-PL" dirty="0">
                <a:latin typeface="Palatino Linotype"/>
                <a:cs typeface="Palatino Linotype"/>
              </a:rPr>
              <a:t>. Ten rodzaj dochodów jest uregulowany przede wszystkim w art. 21 </a:t>
            </a:r>
            <a:r>
              <a:rPr lang="pl-PL" dirty="0" err="1">
                <a:latin typeface="Palatino Linotype"/>
                <a:cs typeface="Palatino Linotype"/>
              </a:rPr>
              <a:t>u.p.d.o.f</a:t>
            </a:r>
            <a:r>
              <a:rPr lang="pl-PL" dirty="0">
                <a:latin typeface="Palatino Linotype"/>
                <a:cs typeface="Palatino Linotype"/>
              </a:rPr>
              <a:t>., gdzie zawarty jest katalog zwolnień przedmiotowych</a:t>
            </a:r>
          </a:p>
          <a:p>
            <a:pPr marL="0" indent="0" algn="ctr">
              <a:buNone/>
            </a:pPr>
            <a:endParaRPr lang="pl-PL" dirty="0">
              <a:latin typeface="Palatino Linotype"/>
              <a:cs typeface="Palatino Linotype"/>
            </a:endParaRP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a:latin typeface="Palatino Linotype"/>
                <a:cs typeface="Palatino Linotype"/>
              </a:rPr>
              <a:t>Copyright by Katedra Prawa Podatkowego W.P. UwB 2012r.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173</a:t>
            </a:fld>
            <a:endParaRPr lang="pl-PL">
              <a:latin typeface="Palatino Linotype"/>
              <a:cs typeface="Palatino Linotype"/>
            </a:endParaRPr>
          </a:p>
        </p:txBody>
      </p:sp>
      <p:pic>
        <p:nvPicPr>
          <p:cNvPr id="6" name="Obraz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39403" y="3789040"/>
            <a:ext cx="4373091" cy="2736303"/>
          </a:xfrm>
          <a:prstGeom prst="rect">
            <a:avLst/>
          </a:prstGeom>
        </p:spPr>
      </p:pic>
    </p:spTree>
    <p:extLst>
      <p:ext uri="{BB962C8B-B14F-4D97-AF65-F5344CB8AC3E}">
        <p14:creationId xmlns:p14="http://schemas.microsoft.com/office/powerpoint/2010/main" val="183543171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r>
              <a:rPr lang="en-US" dirty="0">
                <a:latin typeface="Palatino Linotype"/>
                <a:cs typeface="Palatino Linotype"/>
              </a:rPr>
              <a:t/>
            </a:r>
            <a:br>
              <a:rPr lang="en-US" dirty="0">
                <a:latin typeface="Palatino Linotype"/>
                <a:cs typeface="Palatino Linotype"/>
              </a:rPr>
            </a:br>
            <a:r>
              <a:rPr lang="en-US" dirty="0">
                <a:latin typeface="Palatino Linotype"/>
                <a:cs typeface="Palatino Linotype"/>
              </a:rPr>
              <a:t>- strata</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174</a:t>
            </a:fld>
            <a:endParaRPr lang="pl-PL">
              <a:latin typeface="Palatino Linotype"/>
              <a:cs typeface="Palatino Linotype"/>
            </a:endParaRPr>
          </a:p>
        </p:txBody>
      </p:sp>
      <p:sp>
        <p:nvSpPr>
          <p:cNvPr id="6" name="Prostokąt 6"/>
          <p:cNvSpPr>
            <a:spLocks noChangeArrowheads="1"/>
          </p:cNvSpPr>
          <p:nvPr/>
        </p:nvSpPr>
        <p:spPr bwMode="auto">
          <a:xfrm>
            <a:off x="0" y="2060575"/>
            <a:ext cx="82438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2000" b="1" i="1" dirty="0">
                <a:solidFill>
                  <a:schemeClr val="accent4"/>
                </a:solidFill>
                <a:latin typeface="Palatino Linotype"/>
                <a:cs typeface="Palatino Linotype"/>
              </a:rPr>
              <a:t>Dochodem jest nadwyżka sumy przychodów ze źródła przychodów nad kosztem ich uzyskania</a:t>
            </a:r>
            <a:r>
              <a:rPr lang="pl-PL" sz="2000" i="1" dirty="0">
                <a:solidFill>
                  <a:schemeClr val="accent4"/>
                </a:solidFill>
                <a:latin typeface="Palatino Linotype"/>
                <a:cs typeface="Palatino Linotype"/>
              </a:rPr>
              <a:t>.</a:t>
            </a:r>
          </a:p>
          <a:p>
            <a:pPr algn="ctr" eaLnBrk="1" hangingPunct="1"/>
            <a:r>
              <a:rPr lang="pl-PL" sz="2000" i="1" dirty="0">
                <a:latin typeface="Palatino Linotype"/>
                <a:cs typeface="Palatino Linotype"/>
              </a:rPr>
              <a:t> </a:t>
            </a:r>
          </a:p>
        </p:txBody>
      </p:sp>
      <p:sp>
        <p:nvSpPr>
          <p:cNvPr id="7" name="Strzałka w prawo 8"/>
          <p:cNvSpPr/>
          <p:nvPr/>
        </p:nvSpPr>
        <p:spPr>
          <a:xfrm>
            <a:off x="467544" y="3573016"/>
            <a:ext cx="576263" cy="287337"/>
          </a:xfrm>
          <a:prstGeom prst="rightArrow">
            <a:avLst/>
          </a:prstGeom>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8" name="Strzałka w prawo 9"/>
          <p:cNvSpPr/>
          <p:nvPr/>
        </p:nvSpPr>
        <p:spPr>
          <a:xfrm>
            <a:off x="467544" y="5229200"/>
            <a:ext cx="576263" cy="287338"/>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9" name="pole tekstowe 12"/>
          <p:cNvSpPr txBox="1">
            <a:spLocks noChangeArrowheads="1"/>
          </p:cNvSpPr>
          <p:nvPr/>
        </p:nvSpPr>
        <p:spPr bwMode="auto">
          <a:xfrm>
            <a:off x="1331640" y="3068960"/>
            <a:ext cx="74898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sz="2000" dirty="0" smtClean="0">
                <a:solidFill>
                  <a:srgbClr val="000000"/>
                </a:solidFill>
                <a:latin typeface="Palatino Linotype"/>
                <a:cs typeface="Palatino Linotype"/>
              </a:rPr>
              <a:t>Jeżeli koszty uzyskania przychodu są wyższe od sumy przychodów, to powstaje </a:t>
            </a:r>
            <a:r>
              <a:rPr lang="pl-PL" sz="2000" b="1" dirty="0" smtClean="0">
                <a:solidFill>
                  <a:srgbClr val="000000"/>
                </a:solidFill>
                <a:latin typeface="Palatino Linotype"/>
                <a:cs typeface="Palatino Linotype"/>
              </a:rPr>
              <a:t>strata </a:t>
            </a:r>
            <a:r>
              <a:rPr lang="pl-PL" sz="2000" dirty="0" smtClean="0">
                <a:solidFill>
                  <a:srgbClr val="000000"/>
                </a:solidFill>
                <a:latin typeface="Palatino Linotype"/>
                <a:cs typeface="Palatino Linotype"/>
              </a:rPr>
              <a:t>ze źródła przychodu. Istnieje możliwość odliczenia jej od dochodu w 5 następnych latach ale w danym roku nie więcej niż 50% straty lub jednorazowe odliczenie straty do 5 mln zł a pozostałą część w ramach okresu 5-letniego  nie więcej niż 50% w danym roku. </a:t>
            </a:r>
            <a:endParaRPr lang="pl-PL" sz="2000" dirty="0">
              <a:latin typeface="Palatino Linotype"/>
              <a:cs typeface="Palatino Linotype"/>
            </a:endParaRPr>
          </a:p>
        </p:txBody>
      </p:sp>
      <p:sp>
        <p:nvSpPr>
          <p:cNvPr id="10" name="Rectangle 9"/>
          <p:cNvSpPr/>
          <p:nvPr/>
        </p:nvSpPr>
        <p:spPr>
          <a:xfrm>
            <a:off x="1331640" y="5013176"/>
            <a:ext cx="7344816" cy="1477328"/>
          </a:xfrm>
          <a:prstGeom prst="rect">
            <a:avLst/>
          </a:prstGeom>
        </p:spPr>
        <p:txBody>
          <a:bodyPr wrap="square">
            <a:spAutoFit/>
          </a:bodyPr>
          <a:lstStyle/>
          <a:p>
            <a:pPr eaLnBrk="1" hangingPunct="1"/>
            <a:r>
              <a:rPr lang="pl-PL" sz="1800" dirty="0">
                <a:solidFill>
                  <a:srgbClr val="000000"/>
                </a:solidFill>
                <a:latin typeface="Palatino Linotype"/>
                <a:cs typeface="Palatino Linotype"/>
              </a:rPr>
              <a:t>Dochód będący przedmiotem podatku jest dodatnią różnicą pomiędzy przychodami i kosztami ich uzyskania.</a:t>
            </a:r>
          </a:p>
          <a:p>
            <a:pPr eaLnBrk="1" hangingPunct="1"/>
            <a:endParaRPr lang="pl-PL" sz="1800" dirty="0">
              <a:solidFill>
                <a:srgbClr val="000000"/>
              </a:solidFill>
              <a:latin typeface="Palatino Linotype"/>
              <a:cs typeface="Palatino Linotype"/>
            </a:endParaRPr>
          </a:p>
          <a:p>
            <a:pPr algn="ctr" eaLnBrk="1" hangingPunct="1"/>
            <a:r>
              <a:rPr lang="pl-PL" sz="1800" b="1" dirty="0">
                <a:solidFill>
                  <a:srgbClr val="000000"/>
                </a:solidFill>
                <a:latin typeface="Palatino Linotype"/>
                <a:cs typeface="Palatino Linotype"/>
              </a:rPr>
              <a:t> P – K = D  x Stawka = Podatek </a:t>
            </a:r>
          </a:p>
          <a:p>
            <a:pPr eaLnBrk="1" hangingPunct="1"/>
            <a:endParaRPr lang="pl-PL" sz="1800" dirty="0">
              <a:solidFill>
                <a:srgbClr val="000000"/>
              </a:solidFill>
              <a:latin typeface="Palatino Linotype"/>
              <a:cs typeface="Palatino Linotype"/>
            </a:endParaRPr>
          </a:p>
        </p:txBody>
      </p:sp>
    </p:spTree>
    <p:extLst>
      <p:ext uri="{BB962C8B-B14F-4D97-AF65-F5344CB8AC3E}">
        <p14:creationId xmlns:p14="http://schemas.microsoft.com/office/powerpoint/2010/main" val="48028196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r>
              <a:rPr lang="en-US" dirty="0">
                <a:latin typeface="Palatino Linotype"/>
                <a:cs typeface="Palatino Linotype"/>
              </a:rPr>
              <a:t> </a:t>
            </a:r>
            <a:r>
              <a:rPr lang="pl-PL" dirty="0">
                <a:latin typeface="Palatino Linotype"/>
                <a:cs typeface="Palatino Linotype"/>
              </a:rPr>
              <a:t>(D = p-k)</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175</a:t>
            </a:fld>
            <a:endParaRPr lang="pl-PL">
              <a:latin typeface="Palatino Linotype"/>
              <a:cs typeface="Palatino Linotype"/>
            </a:endParaRPr>
          </a:p>
        </p:txBody>
      </p:sp>
      <p:sp>
        <p:nvSpPr>
          <p:cNvPr id="6" name="Prostokąt 5"/>
          <p:cNvSpPr>
            <a:spLocks noChangeArrowheads="1"/>
          </p:cNvSpPr>
          <p:nvPr/>
        </p:nvSpPr>
        <p:spPr bwMode="auto">
          <a:xfrm>
            <a:off x="179512" y="1844824"/>
            <a:ext cx="81724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1800" b="1" i="1" dirty="0">
                <a:latin typeface="Palatino Linotype"/>
                <a:cs typeface="Palatino Linotype"/>
              </a:rPr>
              <a:t>	Przychodami są  otrzymane lub postawione do dyspozycji podatnika w roku kalendarzowym pieniądze i wartości pieniężne oraz wartość otrzymanych świadczeń w naturze i innych nieodpłatnych świadczeń</a:t>
            </a:r>
            <a:r>
              <a:rPr lang="pl-PL" sz="1800" b="1" i="1" dirty="0" smtClean="0">
                <a:latin typeface="Palatino Linotype"/>
                <a:cs typeface="Palatino Linotype"/>
              </a:rPr>
              <a:t>.</a:t>
            </a:r>
          </a:p>
          <a:p>
            <a:pPr algn="ctr" eaLnBrk="1" hangingPunct="1"/>
            <a:endParaRPr lang="pl-PL" sz="1800" b="1" i="1" dirty="0">
              <a:latin typeface="Palatino Linotype"/>
              <a:cs typeface="Palatino Linotype"/>
            </a:endParaRPr>
          </a:p>
        </p:txBody>
      </p:sp>
      <p:sp>
        <p:nvSpPr>
          <p:cNvPr id="7" name="Rectangle 6"/>
          <p:cNvSpPr/>
          <p:nvPr/>
        </p:nvSpPr>
        <p:spPr>
          <a:xfrm>
            <a:off x="0" y="2837665"/>
            <a:ext cx="9144000" cy="3293209"/>
          </a:xfrm>
          <a:prstGeom prst="rect">
            <a:avLst/>
          </a:prstGeom>
        </p:spPr>
        <p:txBody>
          <a:bodyPr wrap="square">
            <a:spAutoFit/>
          </a:bodyPr>
          <a:lstStyle/>
          <a:p>
            <a:pPr eaLnBrk="1" hangingPunct="1">
              <a:defRPr/>
            </a:pPr>
            <a:r>
              <a:rPr lang="pl-PL" b="1" dirty="0">
                <a:solidFill>
                  <a:srgbClr val="660066"/>
                </a:solidFill>
                <a:latin typeface="Palatino Linotype"/>
                <a:cs typeface="Palatino Linotype"/>
              </a:rPr>
              <a:t>Przychodem ze źródła przychodów są nie tylko pieniądze, ale również: </a:t>
            </a:r>
          </a:p>
          <a:p>
            <a:pPr eaLnBrk="1" hangingPunct="1">
              <a:defRPr/>
            </a:pPr>
            <a:endParaRPr lang="pl-PL" dirty="0">
              <a:solidFill>
                <a:srgbClr val="660066"/>
              </a:solidFill>
              <a:latin typeface="Palatino Linotype"/>
              <a:cs typeface="Palatino Linotype"/>
            </a:endParaRPr>
          </a:p>
          <a:p>
            <a:pPr marL="285750" indent="-285750" eaLnBrk="1" hangingPunct="1">
              <a:buFont typeface="Arial"/>
              <a:buChar char="•"/>
              <a:defRPr/>
            </a:pPr>
            <a:r>
              <a:rPr lang="pl-PL" b="1" dirty="0">
                <a:solidFill>
                  <a:srgbClr val="660066"/>
                </a:solidFill>
                <a:latin typeface="Palatino Linotype"/>
                <a:cs typeface="Palatino Linotype"/>
              </a:rPr>
              <a:t>wartości pieniężne </a:t>
            </a:r>
            <a:r>
              <a:rPr lang="pl-PL" dirty="0">
                <a:solidFill>
                  <a:srgbClr val="660066"/>
                </a:solidFill>
                <a:latin typeface="Palatino Linotype"/>
                <a:cs typeface="Palatino Linotype"/>
              </a:rPr>
              <a:t>– np. weksle, czeki, akcje, obligacje i inne dokumenty tego typu, które uprawniają do otrzymania określonych kwot pieniężnych, </a:t>
            </a:r>
          </a:p>
          <a:p>
            <a:pPr eaLnBrk="1" hangingPunct="1">
              <a:defRPr/>
            </a:pPr>
            <a:endParaRPr lang="pl-PL" dirty="0">
              <a:solidFill>
                <a:srgbClr val="660066"/>
              </a:solidFill>
              <a:latin typeface="Palatino Linotype"/>
              <a:cs typeface="Palatino Linotype"/>
            </a:endParaRPr>
          </a:p>
          <a:p>
            <a:pPr marL="285750" indent="-285750" eaLnBrk="1" hangingPunct="1">
              <a:buFont typeface="Arial"/>
              <a:buChar char="•"/>
              <a:defRPr/>
            </a:pPr>
            <a:r>
              <a:rPr lang="pl-PL" b="1" dirty="0">
                <a:solidFill>
                  <a:srgbClr val="660066"/>
                </a:solidFill>
                <a:latin typeface="Palatino Linotype"/>
                <a:cs typeface="Palatino Linotype"/>
              </a:rPr>
              <a:t>przychody w naturze </a:t>
            </a:r>
            <a:r>
              <a:rPr lang="pl-PL" dirty="0">
                <a:solidFill>
                  <a:srgbClr val="660066"/>
                </a:solidFill>
                <a:latin typeface="Palatino Linotype"/>
                <a:cs typeface="Palatino Linotype"/>
              </a:rPr>
              <a:t>– różnego rodzaju rzeczy w rozumieniu art. 45 k.c., tzn. przedmioty materialne otrzymane lub postawione do dyspozycji podatnika, przeliczone na złote według zasad określonych w art. 11 ust. 2 </a:t>
            </a:r>
            <a:r>
              <a:rPr lang="pl-PL" dirty="0" err="1">
                <a:solidFill>
                  <a:srgbClr val="660066"/>
                </a:solidFill>
                <a:latin typeface="Palatino Linotype"/>
                <a:cs typeface="Palatino Linotype"/>
              </a:rPr>
              <a:t>u.p.d.o.f</a:t>
            </a:r>
            <a:r>
              <a:rPr lang="pl-PL" dirty="0">
                <a:solidFill>
                  <a:srgbClr val="660066"/>
                </a:solidFill>
                <a:latin typeface="Palatino Linotype"/>
                <a:cs typeface="Palatino Linotype"/>
              </a:rPr>
              <a:t>., np. produkty rolne, towary, materiały, surowce itp., </a:t>
            </a:r>
          </a:p>
          <a:p>
            <a:pPr eaLnBrk="1" hangingPunct="1">
              <a:defRPr/>
            </a:pPr>
            <a:endParaRPr lang="pl-PL" dirty="0">
              <a:solidFill>
                <a:srgbClr val="660066"/>
              </a:solidFill>
              <a:latin typeface="Palatino Linotype"/>
              <a:cs typeface="Palatino Linotype"/>
            </a:endParaRPr>
          </a:p>
          <a:p>
            <a:pPr marL="285750" indent="-285750" eaLnBrk="1" hangingPunct="1">
              <a:buFont typeface="Arial"/>
              <a:buChar char="•"/>
              <a:defRPr/>
            </a:pPr>
            <a:r>
              <a:rPr lang="pl-PL" dirty="0">
                <a:solidFill>
                  <a:srgbClr val="660066"/>
                </a:solidFill>
                <a:latin typeface="Palatino Linotype"/>
                <a:cs typeface="Palatino Linotype"/>
              </a:rPr>
              <a:t> </a:t>
            </a:r>
            <a:r>
              <a:rPr lang="pl-PL" b="1" dirty="0">
                <a:solidFill>
                  <a:srgbClr val="660066"/>
                </a:solidFill>
                <a:latin typeface="Palatino Linotype"/>
                <a:cs typeface="Palatino Linotype"/>
              </a:rPr>
              <a:t>inne nieodpłatne świadczenia </a:t>
            </a:r>
            <a:r>
              <a:rPr lang="pl-PL" dirty="0">
                <a:solidFill>
                  <a:srgbClr val="660066"/>
                </a:solidFill>
                <a:latin typeface="Palatino Linotype"/>
                <a:cs typeface="Palatino Linotype"/>
              </a:rPr>
              <a:t>– np. usługi, użytkowanie lokalu mieszkalnego, energia elektryczna, gazowa itp. </a:t>
            </a:r>
            <a:endParaRPr lang="pl-PL" dirty="0" smtClean="0">
              <a:solidFill>
                <a:srgbClr val="660066"/>
              </a:solidFill>
              <a:latin typeface="Palatino Linotype"/>
              <a:cs typeface="Palatino Linotype"/>
            </a:endParaRPr>
          </a:p>
          <a:p>
            <a:pPr marL="285750" indent="-285750" eaLnBrk="1" hangingPunct="1">
              <a:buFont typeface="Arial"/>
              <a:buChar char="•"/>
              <a:defRPr/>
            </a:pPr>
            <a:r>
              <a:rPr lang="pl-PL" b="1" dirty="0">
                <a:solidFill>
                  <a:srgbClr val="660066"/>
                </a:solidFill>
                <a:latin typeface="Palatino Linotype"/>
                <a:cs typeface="Palatino Linotype"/>
              </a:rPr>
              <a:t>Jeśli przedsiębiorca jest czynnym podatnikiem VAT, to w jego przypadku przychodem będzie kwota należności pomniejszona o </a:t>
            </a:r>
            <a:r>
              <a:rPr lang="pl-PL" b="1">
                <a:solidFill>
                  <a:srgbClr val="660066"/>
                </a:solidFill>
                <a:latin typeface="Palatino Linotype"/>
                <a:cs typeface="Palatino Linotype"/>
              </a:rPr>
              <a:t>należny </a:t>
            </a:r>
            <a:r>
              <a:rPr lang="pl-PL" b="1" smtClean="0">
                <a:solidFill>
                  <a:srgbClr val="660066"/>
                </a:solidFill>
                <a:latin typeface="Palatino Linotype"/>
                <a:cs typeface="Palatino Linotype"/>
              </a:rPr>
              <a:t>podatek VAT</a:t>
            </a:r>
            <a:endParaRPr lang="pl-PL" dirty="0">
              <a:solidFill>
                <a:srgbClr val="660066"/>
              </a:solidFill>
              <a:latin typeface="Palatino Linotype"/>
              <a:cs typeface="Palatino Linotype"/>
            </a:endParaRPr>
          </a:p>
        </p:txBody>
      </p:sp>
    </p:spTree>
    <p:extLst>
      <p:ext uri="{BB962C8B-B14F-4D97-AF65-F5344CB8AC3E}">
        <p14:creationId xmlns:p14="http://schemas.microsoft.com/office/powerpoint/2010/main" val="386262808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400" dirty="0" smtClean="0"/>
              <a:t>Świadczenia nieodpłatne. Otrzymane gadżety reklamowe to przychód podlegający opodatkowaniu?</a:t>
            </a:r>
            <a:endParaRPr lang="pl-PL" sz="2400" dirty="0"/>
          </a:p>
        </p:txBody>
      </p:sp>
      <p:sp>
        <p:nvSpPr>
          <p:cNvPr id="3" name="Symbol zastępczy zawartości 2"/>
          <p:cNvSpPr>
            <a:spLocks noGrp="1"/>
          </p:cNvSpPr>
          <p:nvPr>
            <p:ph idx="1"/>
          </p:nvPr>
        </p:nvSpPr>
        <p:spPr/>
        <p:txBody>
          <a:bodyPr>
            <a:normAutofit fontScale="92500" lnSpcReduction="20000"/>
          </a:bodyPr>
          <a:lstStyle/>
          <a:p>
            <a:r>
              <a:rPr lang="pl-PL" dirty="0"/>
              <a:t>Osoba, które otrzymała taki </a:t>
            </a:r>
            <a:r>
              <a:rPr lang="pl-PL" dirty="0" smtClean="0"/>
              <a:t>gadżet - prezent </a:t>
            </a:r>
            <a:r>
              <a:rPr lang="pl-PL" dirty="0"/>
              <a:t>– często jej do niczego niepotrzebny i niechciany – uzyskała używając fachowej terminologii -  przychód ze świadczenia nieodpłatnego i co do zasady powinna od niego zapłacić podatek dochodowy. Na szczęście jest zwolnienie od tego podatku, jeżeli jednorazowa wartość tych świadczeń nie przekracza kwoty 200 zł. </a:t>
            </a:r>
            <a:endParaRPr lang="pl-PL" dirty="0" smtClean="0"/>
          </a:p>
          <a:p>
            <a:r>
              <a:rPr lang="pl-PL" b="1" dirty="0"/>
              <a:t>Użyczenie </a:t>
            </a:r>
            <a:r>
              <a:rPr lang="pl-PL" b="1" dirty="0" smtClean="0"/>
              <a:t>koleżance (za </a:t>
            </a:r>
            <a:r>
              <a:rPr lang="pl-PL" b="1" dirty="0"/>
              <a:t>darmo) samochodu lub </a:t>
            </a:r>
            <a:r>
              <a:rPr lang="pl-PL" b="1" dirty="0" smtClean="0"/>
              <a:t>mieszkania to dla niej świadczenie nieodpłatne podlegające opodatkowaniu</a:t>
            </a:r>
          </a:p>
          <a:p>
            <a:r>
              <a:rPr lang="pl-PL" dirty="0"/>
              <a:t>Zgodnie  z art. 21 ust. 1 pkt 125 ustawy o podatku dochodowym  zwolniona od podatku jest wartość świadczeń w naturze i innych nieodpłatnych świadczeń, otrzymanych od osób zaliczonych do I </a:t>
            </a:r>
            <a:r>
              <a:rPr lang="pl-PL" dirty="0" err="1"/>
              <a:t>i</a:t>
            </a:r>
            <a:r>
              <a:rPr lang="pl-PL" dirty="0"/>
              <a:t> II grupy podatkowej w rozumieniu przepisów o podatku od spadków i darowizn. </a:t>
            </a: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176</a:t>
            </a:fld>
            <a:endParaRPr lang="pl-PL"/>
          </a:p>
        </p:txBody>
      </p:sp>
    </p:spTree>
    <p:extLst>
      <p:ext uri="{BB962C8B-B14F-4D97-AF65-F5344CB8AC3E}">
        <p14:creationId xmlns:p14="http://schemas.microsoft.com/office/powerpoint/2010/main" val="303786031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r>
              <a:rPr lang="en-US" dirty="0">
                <a:latin typeface="Palatino Linotype"/>
                <a:cs typeface="Palatino Linotype"/>
              </a:rPr>
              <a:t> </a:t>
            </a:r>
            <a:r>
              <a:rPr lang="pl-PL" dirty="0">
                <a:latin typeface="Palatino Linotype"/>
                <a:cs typeface="Palatino Linotype"/>
              </a:rPr>
              <a:t>(D = p-k)</a:t>
            </a:r>
            <a:endParaRPr lang="en-US" dirty="0">
              <a:latin typeface="Palatino Linotype"/>
              <a:cs typeface="Palatino Linotype"/>
            </a:endParaRPr>
          </a:p>
        </p:txBody>
      </p:sp>
      <p:sp>
        <p:nvSpPr>
          <p:cNvPr id="3" name="Content Placeholder 2"/>
          <p:cNvSpPr>
            <a:spLocks noGrp="1"/>
          </p:cNvSpPr>
          <p:nvPr>
            <p:ph idx="1"/>
          </p:nvPr>
        </p:nvSpPr>
        <p:spPr/>
        <p:txBody>
          <a:bodyPr>
            <a:normAutofit/>
          </a:bodyPr>
          <a:lstStyle/>
          <a:p>
            <a:pPr indent="0" algn="just">
              <a:lnSpc>
                <a:spcPct val="150000"/>
              </a:lnSpc>
              <a:buNone/>
              <a:tabLst>
                <a:tab pos="144463" algn="l"/>
                <a:tab pos="288925" algn="l"/>
              </a:tabLst>
            </a:pPr>
            <a:r>
              <a:rPr lang="pl-PL" b="1" dirty="0">
                <a:solidFill>
                  <a:srgbClr val="660066"/>
                </a:solidFill>
                <a:latin typeface="Palatino Linotype"/>
                <a:cs typeface="Palatino Linotype"/>
              </a:rPr>
              <a:t>1</a:t>
            </a:r>
            <a:r>
              <a:rPr lang="pl-PL" dirty="0">
                <a:solidFill>
                  <a:srgbClr val="660066"/>
                </a:solidFill>
                <a:latin typeface="Palatino Linotype"/>
                <a:cs typeface="Palatino Linotype"/>
              </a:rPr>
              <a:t>. Przychody </a:t>
            </a:r>
            <a:r>
              <a:rPr lang="pl-PL" b="1" dirty="0">
                <a:solidFill>
                  <a:srgbClr val="660066"/>
                </a:solidFill>
                <a:latin typeface="Palatino Linotype"/>
                <a:cs typeface="Palatino Linotype"/>
              </a:rPr>
              <a:t>otrzymane</a:t>
            </a:r>
            <a:r>
              <a:rPr lang="pl-PL" dirty="0">
                <a:solidFill>
                  <a:srgbClr val="660066"/>
                </a:solidFill>
                <a:latin typeface="Palatino Linotype"/>
                <a:cs typeface="Palatino Linotype"/>
              </a:rPr>
              <a:t> ( np. ze stosunku pracy) i </a:t>
            </a:r>
            <a:r>
              <a:rPr lang="pl-PL" b="1" dirty="0">
                <a:solidFill>
                  <a:srgbClr val="660066"/>
                </a:solidFill>
                <a:latin typeface="Palatino Linotype"/>
                <a:cs typeface="Palatino Linotype"/>
              </a:rPr>
              <a:t>należne</a:t>
            </a:r>
            <a:r>
              <a:rPr lang="pl-PL" dirty="0">
                <a:solidFill>
                  <a:srgbClr val="660066"/>
                </a:solidFill>
                <a:latin typeface="Palatino Linotype"/>
                <a:cs typeface="Palatino Linotype"/>
              </a:rPr>
              <a:t> </a:t>
            </a:r>
            <a:r>
              <a:rPr lang="pl-PL" dirty="0" smtClean="0">
                <a:solidFill>
                  <a:srgbClr val="660066"/>
                </a:solidFill>
                <a:latin typeface="Palatino Linotype"/>
                <a:cs typeface="Palatino Linotype"/>
              </a:rPr>
              <a:t>(np</a:t>
            </a:r>
            <a:r>
              <a:rPr lang="pl-PL" dirty="0">
                <a:solidFill>
                  <a:srgbClr val="660066"/>
                </a:solidFill>
                <a:latin typeface="Palatino Linotype"/>
                <a:cs typeface="Palatino Linotype"/>
              </a:rPr>
              <a:t>. z działalności gospodarczej.</a:t>
            </a:r>
          </a:p>
          <a:p>
            <a:pPr indent="0" algn="just">
              <a:lnSpc>
                <a:spcPct val="150000"/>
              </a:lnSpc>
              <a:buNone/>
              <a:tabLst>
                <a:tab pos="144463" algn="l"/>
                <a:tab pos="288925" algn="l"/>
              </a:tabLst>
            </a:pPr>
            <a:r>
              <a:rPr lang="pl-PL" dirty="0">
                <a:solidFill>
                  <a:srgbClr val="660066"/>
                </a:solidFill>
                <a:latin typeface="Palatino Linotype"/>
                <a:cs typeface="Palatino Linotype"/>
              </a:rPr>
              <a:t>2. Przychody opodatkowane </a:t>
            </a:r>
            <a:r>
              <a:rPr lang="pl-PL" b="1" dirty="0">
                <a:solidFill>
                  <a:srgbClr val="660066"/>
                </a:solidFill>
                <a:latin typeface="Palatino Linotype"/>
                <a:cs typeface="Palatino Linotype"/>
              </a:rPr>
              <a:t>na zasadach ogólnych i zryczałtowanych </a:t>
            </a:r>
            <a:r>
              <a:rPr lang="pl-PL" dirty="0">
                <a:solidFill>
                  <a:srgbClr val="660066"/>
                </a:solidFill>
                <a:latin typeface="Palatino Linotype"/>
                <a:cs typeface="Palatino Linotype"/>
              </a:rPr>
              <a:t>(wygrane, nieujawnione, kapitałowe, nieruchomości). Nie kumuluje się przychodów  opodatkowanych ryczałtowo.</a:t>
            </a:r>
          </a:p>
          <a:p>
            <a:pPr indent="179388" algn="ctr">
              <a:tabLst>
                <a:tab pos="144463" algn="l"/>
                <a:tab pos="288925" algn="l"/>
              </a:tabLst>
            </a:pPr>
            <a:endParaRPr lang="pl-PL" b="1" i="1" dirty="0">
              <a:solidFill>
                <a:srgbClr val="000000"/>
              </a:solidFill>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177</a:t>
            </a:fld>
            <a:endParaRPr lang="pl-PL">
              <a:latin typeface="Palatino Linotype"/>
              <a:cs typeface="Palatino Linotype"/>
            </a:endParaRPr>
          </a:p>
        </p:txBody>
      </p:sp>
    </p:spTree>
    <p:extLst>
      <p:ext uri="{BB962C8B-B14F-4D97-AF65-F5344CB8AC3E}">
        <p14:creationId xmlns:p14="http://schemas.microsoft.com/office/powerpoint/2010/main" val="414746092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556313" cy="1116106"/>
          </a:xfrm>
        </p:spPr>
        <p:txBody>
          <a:bodyPr/>
          <a:lstStyle/>
          <a:p>
            <a:r>
              <a:rPr lang="en-US" sz="3200" dirty="0" err="1">
                <a:latin typeface="Palatino Linotype"/>
                <a:cs typeface="Palatino Linotype"/>
              </a:rPr>
              <a:t>Przedmiot</a:t>
            </a:r>
            <a:r>
              <a:rPr lang="en-US" sz="3200" dirty="0">
                <a:latin typeface="Palatino Linotype"/>
                <a:cs typeface="Palatino Linotype"/>
              </a:rPr>
              <a:t> </a:t>
            </a:r>
            <a:r>
              <a:rPr lang="en-US" sz="3200" dirty="0" err="1">
                <a:latin typeface="Palatino Linotype"/>
                <a:cs typeface="Palatino Linotype"/>
              </a:rPr>
              <a:t>podatku</a:t>
            </a:r>
            <a:r>
              <a:rPr lang="en-US" sz="3200" dirty="0">
                <a:latin typeface="Palatino Linotype"/>
                <a:cs typeface="Palatino Linotype"/>
              </a:rPr>
              <a:t> </a:t>
            </a:r>
            <a:r>
              <a:rPr lang="en-US" sz="3200" dirty="0" err="1">
                <a:latin typeface="Palatino Linotype"/>
                <a:cs typeface="Palatino Linotype"/>
              </a:rPr>
              <a:t>dochodowego</a:t>
            </a:r>
            <a:r>
              <a:rPr lang="en-US" sz="3200" dirty="0">
                <a:latin typeface="Palatino Linotype"/>
                <a:cs typeface="Palatino Linotype"/>
              </a:rPr>
              <a:t> </a:t>
            </a:r>
            <a:br>
              <a:rPr lang="en-US" sz="3200" dirty="0">
                <a:latin typeface="Palatino Linotype"/>
                <a:cs typeface="Palatino Linotype"/>
              </a:rPr>
            </a:br>
            <a:r>
              <a:rPr lang="en-US" sz="3200" dirty="0">
                <a:latin typeface="Palatino Linotype"/>
                <a:cs typeface="Palatino Linotype"/>
              </a:rPr>
              <a:t>– </a:t>
            </a:r>
            <a:r>
              <a:rPr lang="en-US" sz="3200" dirty="0" err="1">
                <a:latin typeface="Palatino Linotype"/>
                <a:cs typeface="Palatino Linotype"/>
              </a:rPr>
              <a:t>źródła</a:t>
            </a:r>
            <a:r>
              <a:rPr lang="en-US" sz="3200" dirty="0">
                <a:latin typeface="Palatino Linotype"/>
                <a:cs typeface="Palatino Linotype"/>
              </a:rPr>
              <a:t> </a:t>
            </a:r>
            <a:r>
              <a:rPr lang="en-US" sz="3200" dirty="0" err="1">
                <a:latin typeface="Palatino Linotype"/>
                <a:cs typeface="Palatino Linotype"/>
              </a:rPr>
              <a:t>przychodów</a:t>
            </a:r>
            <a:endParaRPr lang="en-US" sz="3200"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178</a:t>
            </a:fld>
            <a:endParaRPr lang="pl-PL"/>
          </a:p>
        </p:txBody>
      </p:sp>
      <p:sp>
        <p:nvSpPr>
          <p:cNvPr id="6" name="Rectangle 5"/>
          <p:cNvSpPr/>
          <p:nvPr/>
        </p:nvSpPr>
        <p:spPr>
          <a:xfrm>
            <a:off x="395536" y="1340768"/>
            <a:ext cx="7992888" cy="5109090"/>
          </a:xfrm>
          <a:prstGeom prst="rect">
            <a:avLst/>
          </a:prstGeom>
        </p:spPr>
        <p:txBody>
          <a:bodyPr wrap="square">
            <a:spAutoFit/>
          </a:bodyPr>
          <a:lstStyle/>
          <a:p>
            <a:pPr algn="ctr" eaLnBrk="1" hangingPunct="1"/>
            <a:r>
              <a:rPr lang="pl-PL" b="1" dirty="0">
                <a:latin typeface="Trebuchet MS" charset="0"/>
              </a:rPr>
              <a:t>ART. 10 U.P.D.O.F.</a:t>
            </a:r>
          </a:p>
          <a:p>
            <a:pPr algn="just" eaLnBrk="1" hangingPunct="1"/>
            <a:endParaRPr lang="pl-PL" sz="1400" b="1" dirty="0">
              <a:latin typeface="Trebuchet MS" charset="0"/>
            </a:endParaRPr>
          </a:p>
          <a:p>
            <a:pPr algn="just" eaLnBrk="1" hangingPunct="1"/>
            <a:r>
              <a:rPr lang="pl-PL" sz="1400" b="1" dirty="0">
                <a:latin typeface="Trebuchet MS" charset="0"/>
              </a:rPr>
              <a:t>Art. 10. 1. Źródłami przychodów są:</a:t>
            </a:r>
          </a:p>
          <a:p>
            <a:pPr algn="just" eaLnBrk="1" hangingPunct="1"/>
            <a:r>
              <a:rPr lang="pl-PL" sz="1400" dirty="0">
                <a:latin typeface="Trebuchet MS" charset="0"/>
              </a:rPr>
              <a:t>  1)   stosunek służbowy, stosunek pracy,  praca nakładcza, emerytura lub renta;</a:t>
            </a:r>
          </a:p>
          <a:p>
            <a:pPr algn="just" eaLnBrk="1" hangingPunct="1"/>
            <a:r>
              <a:rPr lang="pl-PL" sz="1400" dirty="0">
                <a:latin typeface="Trebuchet MS" charset="0"/>
              </a:rPr>
              <a:t>  2)   działalność wykonywana osobiście;</a:t>
            </a:r>
          </a:p>
          <a:p>
            <a:pPr algn="just" eaLnBrk="1" hangingPunct="1"/>
            <a:r>
              <a:rPr lang="pl-PL" sz="1400" dirty="0">
                <a:latin typeface="Trebuchet MS" charset="0"/>
              </a:rPr>
              <a:t>  3)   pozarolnicza działalność gospodarcza;</a:t>
            </a:r>
          </a:p>
          <a:p>
            <a:pPr algn="just" eaLnBrk="1" hangingPunct="1"/>
            <a:r>
              <a:rPr lang="pl-PL" sz="1400" dirty="0">
                <a:latin typeface="Trebuchet MS" charset="0"/>
              </a:rPr>
              <a:t>  4)   działy specjalne produkcji rolnej;</a:t>
            </a:r>
          </a:p>
          <a:p>
            <a:pPr algn="just" eaLnBrk="1" hangingPunct="1"/>
            <a:r>
              <a:rPr lang="pl-PL" sz="1400" dirty="0">
                <a:latin typeface="Trebuchet MS" charset="0"/>
              </a:rPr>
              <a:t>  6)   najem, podnajem, dzierżawa, poddzierżawa oraz inne umowy o podobnym charakterze, </a:t>
            </a:r>
          </a:p>
          <a:p>
            <a:pPr algn="just" eaLnBrk="1" hangingPunct="1"/>
            <a:r>
              <a:rPr lang="pl-PL" sz="1400" dirty="0">
                <a:latin typeface="Trebuchet MS" charset="0"/>
              </a:rPr>
              <a:t>  7)   kapitały pieniężne i prawa majątkowe, w tym odpłatne zbycie praw majątkowych</a:t>
            </a:r>
          </a:p>
          <a:p>
            <a:pPr algn="just" eaLnBrk="1" hangingPunct="1"/>
            <a:r>
              <a:rPr lang="pl-PL" sz="1400" dirty="0">
                <a:latin typeface="Trebuchet MS" charset="0"/>
              </a:rPr>
              <a:t>  8)   odpłatne zbycie, z zastrzeżeniem ust. 2:</a:t>
            </a:r>
          </a:p>
          <a:p>
            <a:pPr algn="just" eaLnBrk="1" hangingPunct="1"/>
            <a:r>
              <a:rPr lang="pl-PL" sz="1400" dirty="0">
                <a:latin typeface="Trebuchet MS" charset="0"/>
              </a:rPr>
              <a:t>      a)  nieruchomości lub ich części oraz udziału w nieruchomości,</a:t>
            </a:r>
          </a:p>
          <a:p>
            <a:pPr algn="just" eaLnBrk="1" hangingPunct="1"/>
            <a:r>
              <a:rPr lang="pl-PL" sz="1400" dirty="0">
                <a:latin typeface="Trebuchet MS" charset="0"/>
              </a:rPr>
              <a:t>    b)  spółdzielczego własnościowego prawa do lokalu mieszkalnego lub użytkowego oraz prawa do domu jednorodzinnego w spółdzielni mieszkaniowej,</a:t>
            </a:r>
          </a:p>
          <a:p>
            <a:pPr algn="just" eaLnBrk="1" hangingPunct="1"/>
            <a:r>
              <a:rPr lang="pl-PL" sz="1400" dirty="0">
                <a:latin typeface="Trebuchet MS" charset="0"/>
              </a:rPr>
              <a:t>     c)  prawa wieczystego użytkowania gruntów,</a:t>
            </a:r>
          </a:p>
          <a:p>
            <a:pPr algn="just" eaLnBrk="1" hangingPunct="1"/>
            <a:r>
              <a:rPr lang="pl-PL" sz="1400" dirty="0">
                <a:latin typeface="Trebuchet MS" charset="0"/>
              </a:rPr>
              <a:t>     d)  innych rzeczy,</a:t>
            </a:r>
          </a:p>
          <a:p>
            <a:pPr algn="just" eaLnBrk="1" hangingPunct="1"/>
            <a:r>
              <a:rPr lang="pl-PL" sz="1400" dirty="0">
                <a:latin typeface="Trebuchet MS" charset="0"/>
              </a:rPr>
              <a:t>- jeżeli odpłatne zbycie nie następuje w wykonaniu działalności gospodarczej i zostało dokonane w przypadku odpłatnego zbycia nieruchomości i praw majątkowych określonych w lit. a-c - przed upływem pięciu lat, licząc od końca roku kalendarzowego, w którym nastąpiło nabycie lub wybudowanie, a innych rzeczy - przed upływem pół roku, licząc od końca miesiąca, w którym nastąpiło nabycie; w przypadku zamiany okresy te odnoszą się do każdej z osób dokonującej zamiany;</a:t>
            </a:r>
          </a:p>
          <a:p>
            <a:pPr algn="just" eaLnBrk="1" hangingPunct="1"/>
            <a:r>
              <a:rPr lang="pl-PL" sz="1400" dirty="0">
                <a:latin typeface="Trebuchet MS" charset="0"/>
              </a:rPr>
              <a:t>  </a:t>
            </a:r>
            <a:r>
              <a:rPr lang="pl-PL" sz="1400" b="1" dirty="0">
                <a:latin typeface="Trebuchet MS" charset="0"/>
              </a:rPr>
              <a:t>9)  inne źródła </a:t>
            </a:r>
            <a:r>
              <a:rPr lang="pl-PL" sz="1400" dirty="0">
                <a:latin typeface="Trebuchet MS" charset="0"/>
              </a:rPr>
              <a:t>( dochody nie znajdujące pokrycia w ujawnionych źródłach, nagrody, stypendia, alimenty)</a:t>
            </a:r>
          </a:p>
        </p:txBody>
      </p:sp>
    </p:spTree>
    <p:extLst>
      <p:ext uri="{BB962C8B-B14F-4D97-AF65-F5344CB8AC3E}">
        <p14:creationId xmlns:p14="http://schemas.microsoft.com/office/powerpoint/2010/main" val="274934123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Przychody </a:t>
            </a:r>
            <a:r>
              <a:rPr lang="pl-PL" dirty="0"/>
              <a:t>z innych źródeł (art. 10 ust. 1 pkt 9 ustawy </a:t>
            </a:r>
            <a:r>
              <a:rPr lang="pl-PL" dirty="0" smtClean="0"/>
              <a:t>PIT)</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a:t>Jeżeli osoba fizyczna sporadycznie dokonuje transakcji zakupu i sprzedaży waluty i z tego tytułu uzyskuje dochody, to jest zobowiązana zapłacić od tego dochodu podatek dochodowy od osób fizycznych jako od tzw. przychodów z innych źródeł (art. 10 ust. 1 pkt 9 ustawy PIT). Dochodem jest dodatnia różnica pomiędzy przychodami uzyskanymi z tytułu sprzedaży waluty i kosztami jej zakupu. Nie ma przy tym znaczenia, czy transakcje dokonywane są w Internecie, banku bądź kantorze. Dochód z tego tytułu powinien być wykazany w zeznaniu rocznym PIT (PIT-36) i podlega zsumowaniu z dochodami z innych źródeł ( np. z pracy). Nie trzeba od tego dochodu opłacać zaliczek miesięcznych w trakcie roku podatkowego. Dochód ten jest opodatkowany na zasadach ogólnych, to znaczy wg skali podatkowej z możliwością uwzględnienia kwoty wolnej od podatku.</a:t>
            </a: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179</a:t>
            </a:fld>
            <a:endParaRPr lang="pl-PL"/>
          </a:p>
        </p:txBody>
      </p:sp>
    </p:spTree>
    <p:extLst>
      <p:ext uri="{BB962C8B-B14F-4D97-AF65-F5344CB8AC3E}">
        <p14:creationId xmlns:p14="http://schemas.microsoft.com/office/powerpoint/2010/main" val="1516294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Podatek od towarów i usług (VAT)</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18</a:t>
            </a:fld>
            <a:endParaRPr lang="pl-PL"/>
          </a:p>
        </p:txBody>
      </p:sp>
      <p:graphicFrame>
        <p:nvGraphicFramePr>
          <p:cNvPr id="6" name="Symbol zastępczy zawartości 3"/>
          <p:cNvGraphicFramePr>
            <a:graphicFrameLocks/>
          </p:cNvGraphicFramePr>
          <p:nvPr>
            <p:extLst>
              <p:ext uri="{D42A27DB-BD31-4B8C-83A1-F6EECF244321}">
                <p14:modId xmlns:p14="http://schemas.microsoft.com/office/powerpoint/2010/main" val="1656605910"/>
              </p:ext>
            </p:extLst>
          </p:nvPr>
        </p:nvGraphicFramePr>
        <p:xfrm>
          <a:off x="323528" y="2132856"/>
          <a:ext cx="7920880" cy="4033436"/>
        </p:xfrm>
        <a:graphic>
          <a:graphicData uri="http://schemas.openxmlformats.org/drawingml/2006/table">
            <a:tbl>
              <a:tblPr>
                <a:tableStyleId>{8A107856-5554-42FB-B03E-39F5DBC370BA}</a:tableStyleId>
              </a:tblPr>
              <a:tblGrid>
                <a:gridCol w="7920880">
                  <a:extLst>
                    <a:ext uri="{9D8B030D-6E8A-4147-A177-3AD203B41FA5}">
                      <a16:colId xmlns:a16="http://schemas.microsoft.com/office/drawing/2014/main" xmlns="" val="20000"/>
                    </a:ext>
                  </a:extLst>
                </a:gridCol>
              </a:tblGrid>
              <a:tr h="4111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1" u="none" strike="noStrike" cap="none" normalizeH="0" baseline="0" dirty="0">
                          <a:ln>
                            <a:noFill/>
                          </a:ln>
                          <a:effectLst/>
                          <a:latin typeface="Palatino Linotype"/>
                          <a:cs typeface="Palatino Linotype"/>
                        </a:rPr>
                        <a:t>Za działalność gospodarczą </a:t>
                      </a:r>
                      <a:r>
                        <a:rPr kumimoji="0" lang="pl-PL" sz="1600" b="1" u="sng" strike="noStrike" cap="none" normalizeH="0" baseline="0" dirty="0">
                          <a:ln>
                            <a:noFill/>
                          </a:ln>
                          <a:effectLst/>
                          <a:latin typeface="Palatino Linotype"/>
                          <a:cs typeface="Palatino Linotype"/>
                        </a:rPr>
                        <a:t>nie uznaje się </a:t>
                      </a:r>
                      <a:r>
                        <a:rPr kumimoji="0" lang="pl-PL" sz="1600" b="1" u="none" strike="noStrike" cap="none" normalizeH="0" baseline="0" dirty="0">
                          <a:ln>
                            <a:noFill/>
                          </a:ln>
                          <a:effectLst/>
                          <a:latin typeface="Palatino Linotype"/>
                          <a:cs typeface="Palatino Linotype"/>
                        </a:rPr>
                        <a:t>czynności wykonywanych:</a:t>
                      </a:r>
                      <a:endParaRPr kumimoji="0" lang="pl-PL" sz="1600" b="1" i="0" u="none" strike="noStrike" cap="none" normalizeH="0" baseline="0" dirty="0">
                        <a:ln>
                          <a:noFill/>
                        </a:ln>
                        <a:solidFill>
                          <a:srgbClr val="FFFFFF"/>
                        </a:solidFill>
                        <a:effectLst/>
                        <a:latin typeface="Palatino Linotype"/>
                        <a:ea typeface="ＭＳ Ｐゴシック" charset="0"/>
                        <a:cs typeface="Palatino Linotype"/>
                      </a:endParaRPr>
                    </a:p>
                  </a:txBody>
                  <a:tcPr marT="45717" marB="45717" horzOverflow="overflow"/>
                </a:tc>
                <a:extLst>
                  <a:ext uri="{0D108BD9-81ED-4DB2-BD59-A6C34878D82A}">
                    <a16:rowId xmlns:a16="http://schemas.microsoft.com/office/drawing/2014/main" xmlns="" val="10000"/>
                  </a:ext>
                </a:extLst>
              </a:tr>
              <a:tr h="404827">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pl-PL" sz="1600" u="none" strike="noStrike" cap="none" normalizeH="0" baseline="0" dirty="0">
                          <a:ln>
                            <a:noFill/>
                          </a:ln>
                          <a:effectLst/>
                          <a:latin typeface="Palatino Linotype"/>
                          <a:cs typeface="Palatino Linotype"/>
                        </a:rPr>
                        <a:t>w ramach stosunku pracy,</a:t>
                      </a:r>
                      <a:endParaRPr kumimoji="0" lang="pl-PL" sz="1600" b="0" i="0" u="none" strike="noStrike" cap="none" normalizeH="0" baseline="0" dirty="0">
                        <a:ln>
                          <a:noFill/>
                        </a:ln>
                        <a:solidFill>
                          <a:srgbClr val="000000"/>
                        </a:solidFill>
                        <a:effectLst/>
                        <a:latin typeface="Palatino Linotype"/>
                        <a:ea typeface="ＭＳ Ｐゴシック" charset="0"/>
                        <a:cs typeface="Palatino Linotype"/>
                      </a:endParaRPr>
                    </a:p>
                  </a:txBody>
                  <a:tcPr marT="45717" marB="45717" horzOverflow="overflow"/>
                </a:tc>
                <a:extLst>
                  <a:ext uri="{0D108BD9-81ED-4DB2-BD59-A6C34878D82A}">
                    <a16:rowId xmlns:a16="http://schemas.microsoft.com/office/drawing/2014/main" xmlns="" val="10001"/>
                  </a:ext>
                </a:extLst>
              </a:tr>
              <a:tr h="31650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dirty="0">
                          <a:ln>
                            <a:noFill/>
                          </a:ln>
                          <a:effectLst/>
                          <a:latin typeface="Palatino Linotype"/>
                          <a:cs typeface="Palatino Linotype"/>
                        </a:rPr>
                        <a:t>w ramach tytułów określonych w art. 13 pkt 2–9 </a:t>
                      </a:r>
                      <a:r>
                        <a:rPr kumimoji="0" lang="pl-PL" sz="1600" u="none" strike="noStrike" cap="none" normalizeH="0" baseline="0" dirty="0" err="1">
                          <a:ln>
                            <a:noFill/>
                          </a:ln>
                          <a:effectLst/>
                          <a:latin typeface="Palatino Linotype"/>
                          <a:cs typeface="Palatino Linotype"/>
                        </a:rPr>
                        <a:t>u.p.d.o.f</a:t>
                      </a:r>
                      <a:r>
                        <a:rPr kumimoji="0" lang="pl-PL" sz="1600" u="none" strike="noStrike" cap="none" normalizeH="0" baseline="0" dirty="0">
                          <a:ln>
                            <a:noFill/>
                          </a:ln>
                          <a:effectLst/>
                          <a:latin typeface="Palatino Linotype"/>
                          <a:cs typeface="Palatino Linotype"/>
                        </a:rPr>
                        <a:t>., tj. umowy zlecenia, o dzieło, działalności artystycznej, literackiej, naukowej, publicystycznej, działalności duchownych, pełnienia obowiązków społecznych lub obywatelskich, czynności wykonywanych przez osoby, którym organ władzy lub administracji państwowej lub samorządowej, sąd lub prokurator powierzył ich wykonywanie (biegły, płatnik, inkasent). Podatek do tych czynności nie ma zastosowania jedynie wówczas, gdy pomiędzy stronami istnieje umowa określająca warunki wykonywania tych czynności, wynagrodzenie i – co najważniejsze – odpowiedzialność zlecającego wykonanie tych czynności wobec osób trzecich. Powyższa reguła znajduje zastosowanie do usług twórców, artystów i wykonawców, w rozumieniu przepisów o prawie autorskim, otrzymujących wynagrodzenia w formie honorariów.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600" b="0" i="0" u="none" strike="noStrike" cap="none" normalizeH="0" baseline="0" dirty="0">
                        <a:ln>
                          <a:noFill/>
                        </a:ln>
                        <a:solidFill>
                          <a:srgbClr val="000000"/>
                        </a:solidFill>
                        <a:effectLst/>
                        <a:latin typeface="Palatino Linotype"/>
                        <a:ea typeface="ＭＳ Ｐゴシック" charset="0"/>
                        <a:cs typeface="Palatino Linotype"/>
                      </a:endParaRPr>
                    </a:p>
                  </a:txBody>
                  <a:tcPr marT="45717" marB="45717" horzOverflow="overflow"/>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03918543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Opodatkowanie dochodów ze sprzedaży rzeczy</a:t>
            </a:r>
            <a:endParaRPr lang="pl-PL" dirty="0"/>
          </a:p>
        </p:txBody>
      </p:sp>
      <p:sp>
        <p:nvSpPr>
          <p:cNvPr id="3" name="Symbol zastępczy zawartości 2"/>
          <p:cNvSpPr>
            <a:spLocks noGrp="1"/>
          </p:cNvSpPr>
          <p:nvPr>
            <p:ph idx="1"/>
          </p:nvPr>
        </p:nvSpPr>
        <p:spPr/>
        <p:txBody>
          <a:bodyPr/>
          <a:lstStyle/>
          <a:p>
            <a:r>
              <a:rPr lang="pl-PL" dirty="0" smtClean="0"/>
              <a:t>Opodatkowanie dochodu ze sprzedaży samochodu</a:t>
            </a:r>
          </a:p>
          <a:p>
            <a:r>
              <a:rPr lang="pl-PL" dirty="0" smtClean="0"/>
              <a:t>Opodatkowanie dochodu ze sprzedaży budynku</a:t>
            </a:r>
          </a:p>
          <a:p>
            <a:r>
              <a:rPr lang="pl-PL" dirty="0" smtClean="0"/>
              <a:t>Jak można uniknąć podatku od sprzedaży budynku mieszkalnego?</a:t>
            </a:r>
            <a:endParaRPr lang="pl-PL" b="1"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180</a:t>
            </a:fld>
            <a:endParaRPr lang="pl-PL"/>
          </a:p>
        </p:txBody>
      </p:sp>
      <p:pic>
        <p:nvPicPr>
          <p:cNvPr id="6" name="Obraz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57682" y="3491058"/>
            <a:ext cx="4396869" cy="3297652"/>
          </a:xfrm>
          <a:prstGeom prst="rect">
            <a:avLst/>
          </a:prstGeom>
        </p:spPr>
      </p:pic>
      <p:pic>
        <p:nvPicPr>
          <p:cNvPr id="7" name="Obraz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861387"/>
            <a:ext cx="3995936" cy="2663957"/>
          </a:xfrm>
          <a:prstGeom prst="rect">
            <a:avLst/>
          </a:prstGeom>
        </p:spPr>
      </p:pic>
    </p:spTree>
    <p:extLst>
      <p:ext uri="{BB962C8B-B14F-4D97-AF65-F5344CB8AC3E}">
        <p14:creationId xmlns:p14="http://schemas.microsoft.com/office/powerpoint/2010/main" val="82930639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Dochód ze sprzedaży nieruchomości</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smtClean="0"/>
              <a:t>Zgodnie </a:t>
            </a:r>
            <a:r>
              <a:rPr lang="pl-PL" dirty="0"/>
              <a:t>z 10 ust. 1 pkt 8 ustawy o </a:t>
            </a:r>
            <a:r>
              <a:rPr lang="pl-PL" dirty="0" smtClean="0"/>
              <a:t>PIT  </a:t>
            </a:r>
            <a:r>
              <a:rPr lang="pl-PL" dirty="0"/>
              <a:t>opodatkowaniu podlega dochód z odpłatnego zbycie nieruchomości lub ich części oraz udziału w nieruchomości, spółdzielczego własnościowego prawa do lokalu mieszkalnego lub użytkowego oraz prawa do domu jednorodzinnego w spółdzielni mieszkaniowej, prawa wieczystego użytkowania gruntów, jeżeli odpłatne zbycie nie następuje w wykonaniu działalności gospodarczej i zostało dokonane w przypadku odpłatnego zbycia nieruchomości przed upływem pięciu lat, licząc od końca roku kalendarzowego, w którym nastąpiło nabycie lub wybudowanie</a:t>
            </a:r>
            <a:r>
              <a:rPr lang="pl-PL" dirty="0" smtClean="0"/>
              <a:t>.</a:t>
            </a:r>
          </a:p>
          <a:p>
            <a:r>
              <a:rPr lang="pl-PL" dirty="0"/>
              <a:t>Sprzedaż bez podatku przed upływem 5 – letniego terminu jest możliwa, gdy podatnik przeznaczy w ciągu 3 lat uzyskane przychody na własne cele mieszkaniowe. Termin ten jest liczony od końca roku, w którym sprzedano nieruchomość.</a:t>
            </a:r>
            <a:endParaRPr lang="pl-PL" b="1" dirty="0"/>
          </a:p>
          <a:p>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181</a:t>
            </a:fld>
            <a:endParaRPr lang="pl-PL"/>
          </a:p>
        </p:txBody>
      </p:sp>
    </p:spTree>
    <p:extLst>
      <p:ext uri="{BB962C8B-B14F-4D97-AF65-F5344CB8AC3E}">
        <p14:creationId xmlns:p14="http://schemas.microsoft.com/office/powerpoint/2010/main" val="51729783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Dochód ze sprzedaży rzeczy ruchomej</a:t>
            </a:r>
            <a:endParaRPr lang="pl-PL" dirty="0"/>
          </a:p>
        </p:txBody>
      </p:sp>
      <p:sp>
        <p:nvSpPr>
          <p:cNvPr id="3" name="Symbol zastępczy zawartości 2"/>
          <p:cNvSpPr>
            <a:spLocks noGrp="1"/>
          </p:cNvSpPr>
          <p:nvPr>
            <p:ph idx="1"/>
          </p:nvPr>
        </p:nvSpPr>
        <p:spPr>
          <a:xfrm>
            <a:off x="107504" y="1916832"/>
            <a:ext cx="8856984" cy="4941168"/>
          </a:xfrm>
        </p:spPr>
        <p:txBody>
          <a:bodyPr>
            <a:normAutofit fontScale="92500" lnSpcReduction="20000"/>
          </a:bodyPr>
          <a:lstStyle/>
          <a:p>
            <a:r>
              <a:rPr lang="pl-PL" dirty="0"/>
              <a:t>Sprzedający </a:t>
            </a:r>
            <a:r>
              <a:rPr lang="pl-PL" dirty="0" smtClean="0"/>
              <a:t>rzecz ruchomą jest </a:t>
            </a:r>
            <a:r>
              <a:rPr lang="pl-PL" dirty="0"/>
              <a:t>zobowiązany do zapłacenia podatku dochodowego od dochodu uzyskanego ze sprzedaży rzeczy. Dochód ten musi być wykazany w zeznaniu rocznym i podlega łączeniu z innymi dochodami uzyskanymi przez podatnika w roku </a:t>
            </a:r>
            <a:r>
              <a:rPr lang="pl-PL" dirty="0" smtClean="0"/>
              <a:t>podatkowym.</a:t>
            </a:r>
          </a:p>
          <a:p>
            <a:r>
              <a:rPr lang="pl-PL" dirty="0" smtClean="0"/>
              <a:t> </a:t>
            </a:r>
            <a:r>
              <a:rPr lang="pl-PL" dirty="0"/>
              <a:t>Od tej zasady jest wyjątek wynikający z art. 10 ust. 1 pkt 8 ustawy PIT. Nie podlegają opodatkowaniu dochody ze sprzedaży rzeczy w sytuacji, gdy sprzedaż nastąpiła po upływie 6 miesięcy, licząc od końca miesiąca, w którym rzecz została kupiona lub wytworzona</a:t>
            </a:r>
            <a:r>
              <a:rPr lang="pl-PL" dirty="0" smtClean="0"/>
              <a:t>.</a:t>
            </a:r>
          </a:p>
          <a:p>
            <a:r>
              <a:rPr lang="pl-PL" dirty="0" smtClean="0"/>
              <a:t> </a:t>
            </a:r>
            <a:r>
              <a:rPr lang="pl-PL" dirty="0"/>
              <a:t>Jeżeli zatem podatnik kupił rower w kwietniu 2022 roku, to okres ten upłynie z końcem października tego roku. Po upływie tego terminu dochód ze sprzedaży roweru nie jest opodatkowany i podatnik nie musi go wykazywać w zeznaniu rocznym. </a:t>
            </a:r>
            <a:endParaRPr lang="pl-PL" dirty="0" smtClean="0"/>
          </a:p>
          <a:p>
            <a:r>
              <a:rPr lang="pl-PL" dirty="0" smtClean="0"/>
              <a:t>W </a:t>
            </a:r>
            <a:r>
              <a:rPr lang="pl-PL" dirty="0"/>
              <a:t>przypadku, gdy rower ten zostałby sprzedany w okresie tak liczonych 6. miesięcy podatek wystąpi, o ile sprzedający osiągnie dochód. Gdy rower został kupiony za 5 tys. zł, a po dwóch miesiącach został sprzedany za 4 tys. zł dochód nie wystąpi i nie ma czego opodatkowywać.</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2022r.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182</a:t>
            </a:fld>
            <a:endParaRPr lang="pl-PL"/>
          </a:p>
        </p:txBody>
      </p:sp>
    </p:spTree>
    <p:extLst>
      <p:ext uri="{BB962C8B-B14F-4D97-AF65-F5344CB8AC3E}">
        <p14:creationId xmlns:p14="http://schemas.microsoft.com/office/powerpoint/2010/main" val="314560125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latin typeface="Palatino Linotype"/>
                <a:cs typeface="Palatino Linotype"/>
              </a:rPr>
              <a:t>Koszty</a:t>
            </a:r>
            <a:r>
              <a:rPr lang="en-US" sz="3200" dirty="0">
                <a:latin typeface="Palatino Linotype"/>
                <a:cs typeface="Palatino Linotype"/>
              </a:rPr>
              <a:t> </a:t>
            </a:r>
            <a:r>
              <a:rPr lang="en-US" sz="3200" dirty="0" err="1">
                <a:latin typeface="Palatino Linotype"/>
                <a:cs typeface="Palatino Linotype"/>
              </a:rPr>
              <a:t>uzyskania</a:t>
            </a:r>
            <a:r>
              <a:rPr lang="en-US" sz="3200" dirty="0">
                <a:latin typeface="Palatino Linotype"/>
                <a:cs typeface="Palatino Linotype"/>
              </a:rPr>
              <a:t> </a:t>
            </a:r>
            <a:r>
              <a:rPr lang="en-US" sz="3200" dirty="0" err="1" smtClean="0">
                <a:latin typeface="Palatino Linotype"/>
                <a:cs typeface="Palatino Linotype"/>
              </a:rPr>
              <a:t>przychodu</a:t>
            </a:r>
            <a:r>
              <a:rPr lang="pl-PL" sz="3200" dirty="0" smtClean="0">
                <a:latin typeface="Palatino Linotype"/>
                <a:cs typeface="Palatino Linotype"/>
              </a:rPr>
              <a:t> </a:t>
            </a:r>
            <a:br>
              <a:rPr lang="pl-PL" sz="3200" dirty="0" smtClean="0">
                <a:latin typeface="Palatino Linotype"/>
                <a:cs typeface="Palatino Linotype"/>
              </a:rPr>
            </a:br>
            <a:r>
              <a:rPr lang="pl-PL" sz="2000" b="1" dirty="0" smtClean="0">
                <a:latin typeface="Palatino Linotype"/>
                <a:cs typeface="Palatino Linotype"/>
              </a:rPr>
              <a:t>Dochód = Przychód - Koszty</a:t>
            </a:r>
            <a:r>
              <a:rPr lang="en-US" sz="2000" b="1" dirty="0" smtClean="0">
                <a:latin typeface="Palatino Linotype"/>
                <a:cs typeface="Palatino Linotype"/>
              </a:rPr>
              <a:t> </a:t>
            </a:r>
            <a:endParaRPr lang="en-US" sz="2000" b="1"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183</a:t>
            </a:fld>
            <a:endParaRPr lang="pl-PL">
              <a:latin typeface="Palatino Linotype"/>
              <a:cs typeface="Palatino Linotype"/>
            </a:endParaRPr>
          </a:p>
        </p:txBody>
      </p:sp>
      <p:sp>
        <p:nvSpPr>
          <p:cNvPr id="7" name="Objaśnienie ze strzałką w dół 6"/>
          <p:cNvSpPr>
            <a:spLocks noChangeArrowheads="1"/>
          </p:cNvSpPr>
          <p:nvPr/>
        </p:nvSpPr>
        <p:spPr bwMode="auto">
          <a:xfrm>
            <a:off x="179512" y="1484784"/>
            <a:ext cx="7776988" cy="2160240"/>
          </a:xfrm>
          <a:prstGeom prst="downArrowCallout">
            <a:avLst>
              <a:gd name="adj1" fmla="val 7658"/>
              <a:gd name="adj2" fmla="val 14803"/>
              <a:gd name="adj3" fmla="val 21078"/>
              <a:gd name="adj4" fmla="val 64977"/>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1800" dirty="0">
                <a:solidFill>
                  <a:srgbClr val="000000"/>
                </a:solidFill>
                <a:latin typeface="Palatino Linotype"/>
                <a:cs typeface="Palatino Linotype"/>
              </a:rPr>
              <a:t>Podatnik osiągający przychody z określonego źródła ponosi z reguły różnorakie wydatki związane bezpośrednio i pośrednio z funkcjonowaniem tego źródła. Wydatki te stanowią </a:t>
            </a:r>
            <a:r>
              <a:rPr lang="pl-PL" sz="1800" b="1" dirty="0">
                <a:solidFill>
                  <a:srgbClr val="000000"/>
                </a:solidFill>
                <a:latin typeface="Palatino Linotype"/>
                <a:cs typeface="Palatino Linotype"/>
              </a:rPr>
              <a:t>koszt uzyskania przychodu,</a:t>
            </a:r>
            <a:r>
              <a:rPr lang="pl-PL" sz="1800" dirty="0">
                <a:solidFill>
                  <a:srgbClr val="000000"/>
                </a:solidFill>
                <a:latin typeface="Palatino Linotype"/>
                <a:cs typeface="Palatino Linotype"/>
              </a:rPr>
              <a:t> zgodnie z art. 22 </a:t>
            </a:r>
            <a:r>
              <a:rPr lang="pl-PL" sz="1800" dirty="0" err="1">
                <a:solidFill>
                  <a:srgbClr val="000000"/>
                </a:solidFill>
                <a:latin typeface="Palatino Linotype"/>
                <a:cs typeface="Palatino Linotype"/>
              </a:rPr>
              <a:t>u.p.d.o.f</a:t>
            </a:r>
            <a:r>
              <a:rPr lang="pl-PL" sz="1800" dirty="0">
                <a:solidFill>
                  <a:srgbClr val="000000"/>
                </a:solidFill>
                <a:latin typeface="Palatino Linotype"/>
                <a:cs typeface="Palatino Linotype"/>
              </a:rPr>
              <a:t>., gdy spełniają dwa warunki, mianowicie:</a:t>
            </a:r>
          </a:p>
        </p:txBody>
      </p:sp>
      <p:sp>
        <p:nvSpPr>
          <p:cNvPr id="8" name="Prostokąt 7"/>
          <p:cNvSpPr>
            <a:spLocks noChangeArrowheads="1"/>
          </p:cNvSpPr>
          <p:nvPr/>
        </p:nvSpPr>
        <p:spPr bwMode="auto">
          <a:xfrm>
            <a:off x="179512" y="3789040"/>
            <a:ext cx="7777162" cy="136842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indent="179388">
              <a:tabLst>
                <a:tab pos="179388" algn="l"/>
              </a:tabLst>
              <a:defRPr/>
            </a:pPr>
            <a:r>
              <a:rPr lang="pl-PL" sz="1800" dirty="0">
                <a:solidFill>
                  <a:srgbClr val="000000"/>
                </a:solidFill>
                <a:latin typeface="Palatino Linotype"/>
                <a:cs typeface="Palatino Linotype"/>
              </a:rPr>
              <a:t>1) celem ich poniesienia jest osiągnięcie przychodu </a:t>
            </a:r>
            <a:r>
              <a:rPr lang="pl-PL" sz="1800" dirty="0">
                <a:latin typeface="Palatino Linotype"/>
                <a:cs typeface="Palatino Linotype"/>
              </a:rPr>
              <a:t>lub zachowania albo zabezpieczenia źródła przychodów, </a:t>
            </a:r>
            <a:r>
              <a:rPr lang="pl-PL" sz="800" dirty="0">
                <a:latin typeface="Palatino Linotype"/>
                <a:cs typeface="Palatino Linotype"/>
              </a:rPr>
              <a:t> </a:t>
            </a:r>
          </a:p>
          <a:p>
            <a:pPr indent="179388">
              <a:tabLst>
                <a:tab pos="179388" algn="l"/>
              </a:tabLst>
              <a:defRPr/>
            </a:pPr>
            <a:r>
              <a:rPr lang="pl-PL" sz="800" dirty="0">
                <a:latin typeface="Palatino Linotype"/>
                <a:cs typeface="Palatino Linotype"/>
              </a:rPr>
              <a:t> </a:t>
            </a:r>
            <a:endParaRPr lang="pl-PL" sz="1800" dirty="0">
              <a:latin typeface="Palatino Linotype"/>
              <a:cs typeface="Palatino Linotype"/>
            </a:endParaRPr>
          </a:p>
          <a:p>
            <a:pPr indent="179388">
              <a:tabLst>
                <a:tab pos="179388" algn="l"/>
              </a:tabLst>
              <a:defRPr/>
            </a:pPr>
            <a:r>
              <a:rPr lang="pl-PL" sz="1800" dirty="0">
                <a:solidFill>
                  <a:srgbClr val="000000"/>
                </a:solidFill>
                <a:latin typeface="Palatino Linotype"/>
                <a:cs typeface="Palatino Linotype"/>
              </a:rPr>
              <a:t>2) nie są one wymienione w art. 23 ustawy jako wydatki, których nie uważa się za koszty uzyskania przychodu.</a:t>
            </a:r>
            <a:endParaRPr lang="pl-PL" sz="1800" dirty="0">
              <a:latin typeface="Palatino Linotype"/>
              <a:cs typeface="Palatino Linotype"/>
            </a:endParaRPr>
          </a:p>
        </p:txBody>
      </p:sp>
      <p:sp>
        <p:nvSpPr>
          <p:cNvPr id="9" name="Rectangle 8"/>
          <p:cNvSpPr/>
          <p:nvPr/>
        </p:nvSpPr>
        <p:spPr>
          <a:xfrm>
            <a:off x="9541" y="5373216"/>
            <a:ext cx="7920880" cy="1015663"/>
          </a:xfrm>
          <a:prstGeom prst="rect">
            <a:avLst/>
          </a:prstGeom>
        </p:spPr>
        <p:txBody>
          <a:bodyPr wrap="square">
            <a:spAutoFit/>
          </a:bodyPr>
          <a:lstStyle/>
          <a:p>
            <a:pPr indent="179388" algn="ctr" eaLnBrk="1" hangingPunct="1">
              <a:tabLst>
                <a:tab pos="179388" algn="l"/>
              </a:tabLst>
            </a:pPr>
            <a:r>
              <a:rPr lang="pl-PL" sz="2000" b="1" i="1" dirty="0">
                <a:solidFill>
                  <a:srgbClr val="660066"/>
                </a:solidFill>
                <a:latin typeface="Palatino Linotype"/>
                <a:cs typeface="Palatino Linotype"/>
              </a:rPr>
              <a:t>Innymi słowy, kosztami uzyskania przychodu są wszelkie wydatki poniesione w celu osiągnięcia przychodu, z wyjątkiem wyliczonych w art. 23 ustawy. </a:t>
            </a:r>
            <a:endParaRPr lang="pl-PL" sz="2000" b="1" dirty="0">
              <a:solidFill>
                <a:srgbClr val="660066"/>
              </a:solidFill>
              <a:latin typeface="Palatino Linotype"/>
              <a:cs typeface="Palatino Linotype"/>
            </a:endParaRPr>
          </a:p>
        </p:txBody>
      </p:sp>
    </p:spTree>
    <p:extLst>
      <p:ext uri="{BB962C8B-B14F-4D97-AF65-F5344CB8AC3E}">
        <p14:creationId xmlns:p14="http://schemas.microsoft.com/office/powerpoint/2010/main" val="358197051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Koszty</a:t>
            </a:r>
            <a:r>
              <a:rPr lang="en-US" dirty="0">
                <a:latin typeface="Palatino Linotype"/>
                <a:cs typeface="Palatino Linotype"/>
              </a:rPr>
              <a:t> </a:t>
            </a:r>
            <a:r>
              <a:rPr lang="en-US" dirty="0" err="1">
                <a:latin typeface="Palatino Linotype"/>
                <a:cs typeface="Palatino Linotype"/>
              </a:rPr>
              <a:t>uzyskania</a:t>
            </a:r>
            <a:r>
              <a:rPr lang="en-US" dirty="0">
                <a:latin typeface="Palatino Linotype"/>
                <a:cs typeface="Palatino Linotype"/>
              </a:rPr>
              <a:t> </a:t>
            </a:r>
            <a:r>
              <a:rPr lang="en-US" dirty="0" err="1">
                <a:latin typeface="Palatino Linotype"/>
                <a:cs typeface="Palatino Linotype"/>
              </a:rPr>
              <a:t>przychodu</a:t>
            </a:r>
            <a:r>
              <a:rPr lang="en-US" dirty="0">
                <a:latin typeface="Palatino Linotype"/>
                <a:cs typeface="Palatino Linotype"/>
              </a:rPr>
              <a:t> </a:t>
            </a:r>
          </a:p>
        </p:txBody>
      </p:sp>
      <p:sp>
        <p:nvSpPr>
          <p:cNvPr id="3" name="Content Placeholder 2"/>
          <p:cNvSpPr>
            <a:spLocks noGrp="1"/>
          </p:cNvSpPr>
          <p:nvPr>
            <p:ph idx="1"/>
          </p:nvPr>
        </p:nvSpPr>
        <p:spPr>
          <a:xfrm>
            <a:off x="467544" y="1772816"/>
            <a:ext cx="7556313" cy="4144963"/>
          </a:xfrm>
        </p:spPr>
        <p:txBody>
          <a:bodyPr/>
          <a:lstStyle/>
          <a:p>
            <a:r>
              <a:rPr lang="pl-PL" dirty="0">
                <a:latin typeface="Palatino Linotype"/>
                <a:cs typeface="Palatino Linotype"/>
              </a:rPr>
              <a:t>Dwa rodzaje kosztów:</a:t>
            </a:r>
          </a:p>
          <a:p>
            <a:pPr>
              <a:buFont typeface="Wingdings 2" charset="0"/>
              <a:buNone/>
            </a:pPr>
            <a:r>
              <a:rPr lang="pl-PL" b="1" dirty="0">
                <a:solidFill>
                  <a:srgbClr val="F7901E"/>
                </a:solidFill>
                <a:latin typeface="Palatino Linotype"/>
                <a:cs typeface="Palatino Linotype"/>
              </a:rPr>
              <a:t>1. Koszty </a:t>
            </a:r>
            <a:r>
              <a:rPr lang="pl-PL" b="1" dirty="0">
                <a:solidFill>
                  <a:schemeClr val="accent5"/>
                </a:solidFill>
                <a:latin typeface="Palatino Linotype"/>
                <a:cs typeface="Palatino Linotype"/>
              </a:rPr>
              <a:t>rzeczywiście poniesione </a:t>
            </a:r>
            <a:r>
              <a:rPr lang="pl-PL" dirty="0">
                <a:latin typeface="Palatino Linotype"/>
                <a:cs typeface="Palatino Linotype"/>
              </a:rPr>
              <a:t>– wydatki faktycznie poniesione i podlegające ewidencji w ewidencji podatkowej na podstawie określonych dowodów (faktura, rachunek) – np. stosowane przy przychodach z działalności gospodarczej </a:t>
            </a:r>
          </a:p>
          <a:p>
            <a:pPr>
              <a:buFont typeface="Wingdings 2" charset="0"/>
              <a:buNone/>
            </a:pPr>
            <a:r>
              <a:rPr lang="pl-PL" b="1" dirty="0">
                <a:solidFill>
                  <a:srgbClr val="F7901E"/>
                </a:solidFill>
                <a:latin typeface="Palatino Linotype"/>
                <a:cs typeface="Palatino Linotype"/>
              </a:rPr>
              <a:t>2. Koszty zryczałtowane </a:t>
            </a:r>
            <a:r>
              <a:rPr lang="pl-PL" dirty="0">
                <a:latin typeface="Palatino Linotype"/>
                <a:cs typeface="Palatino Linotype"/>
              </a:rPr>
              <a:t>– określona ustawowo kwota lub procent odnoszony do przychodu; taka sama dla wszystkich podatników uzyskujących przychody z określonego źródła. Np. stosowane przy </a:t>
            </a:r>
            <a:r>
              <a:rPr lang="pl-PL" dirty="0" smtClean="0">
                <a:latin typeface="Palatino Linotype"/>
                <a:cs typeface="Palatino Linotype"/>
              </a:rPr>
              <a:t>przychodach </a:t>
            </a:r>
            <a:r>
              <a:rPr lang="pl-PL" dirty="0">
                <a:latin typeface="Palatino Linotype"/>
                <a:cs typeface="Palatino Linotype"/>
              </a:rPr>
              <a:t>ze </a:t>
            </a:r>
            <a:r>
              <a:rPr lang="pl-PL" dirty="0" smtClean="0">
                <a:latin typeface="Palatino Linotype"/>
                <a:cs typeface="Palatino Linotype"/>
              </a:rPr>
              <a:t>stosunku pracy, praw autorskich.</a:t>
            </a: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184</a:t>
            </a:fld>
            <a:endParaRPr lang="pl-PL">
              <a:latin typeface="Palatino Linotype"/>
              <a:cs typeface="Palatino Linotype"/>
            </a:endParaRPr>
          </a:p>
        </p:txBody>
      </p:sp>
    </p:spTree>
    <p:extLst>
      <p:ext uri="{BB962C8B-B14F-4D97-AF65-F5344CB8AC3E}">
        <p14:creationId xmlns:p14="http://schemas.microsoft.com/office/powerpoint/2010/main" val="5522634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err="1">
                <a:latin typeface="Palatino Linotype"/>
                <a:cs typeface="Palatino Linotype"/>
              </a:rPr>
              <a:t>Koszty</a:t>
            </a:r>
            <a:r>
              <a:rPr lang="en-US" sz="3000" dirty="0">
                <a:latin typeface="Palatino Linotype"/>
                <a:cs typeface="Palatino Linotype"/>
              </a:rPr>
              <a:t> </a:t>
            </a:r>
            <a:r>
              <a:rPr lang="en-US" sz="3000" dirty="0" err="1">
                <a:latin typeface="Palatino Linotype"/>
                <a:cs typeface="Palatino Linotype"/>
              </a:rPr>
              <a:t>uzyskania</a:t>
            </a:r>
            <a:r>
              <a:rPr lang="en-US" sz="3000" dirty="0">
                <a:latin typeface="Palatino Linotype"/>
                <a:cs typeface="Palatino Linotype"/>
              </a:rPr>
              <a:t> </a:t>
            </a:r>
            <a:r>
              <a:rPr lang="en-US" sz="3000" dirty="0" err="1">
                <a:latin typeface="Palatino Linotype"/>
                <a:cs typeface="Palatino Linotype"/>
              </a:rPr>
              <a:t>przychodu</a:t>
            </a:r>
            <a:r>
              <a:rPr lang="en-US" sz="3000" dirty="0">
                <a:latin typeface="Palatino Linotype"/>
                <a:cs typeface="Palatino Linotype"/>
              </a:rPr>
              <a:t> </a:t>
            </a:r>
            <a:br>
              <a:rPr lang="en-US" sz="3000" dirty="0">
                <a:latin typeface="Palatino Linotype"/>
                <a:cs typeface="Palatino Linotype"/>
              </a:rPr>
            </a:br>
            <a:r>
              <a:rPr lang="en-US" sz="3000" dirty="0">
                <a:latin typeface="Palatino Linotype"/>
                <a:cs typeface="Palatino Linotype"/>
              </a:rPr>
              <a:t>– </a:t>
            </a:r>
            <a:r>
              <a:rPr lang="en-US" sz="3000" b="1" dirty="0" err="1">
                <a:latin typeface="Palatino Linotype"/>
                <a:cs typeface="Palatino Linotype"/>
              </a:rPr>
              <a:t>koszty</a:t>
            </a:r>
            <a:r>
              <a:rPr lang="en-US" sz="3000" b="1" dirty="0">
                <a:latin typeface="Palatino Linotype"/>
                <a:cs typeface="Palatino Linotype"/>
              </a:rPr>
              <a:t> </a:t>
            </a:r>
            <a:r>
              <a:rPr lang="en-US" sz="3000" b="1" dirty="0" err="1">
                <a:latin typeface="Palatino Linotype"/>
                <a:cs typeface="Palatino Linotype"/>
              </a:rPr>
              <a:t>rzeczywiście</a:t>
            </a:r>
            <a:r>
              <a:rPr lang="en-US" sz="3000" b="1" dirty="0">
                <a:latin typeface="Palatino Linotype"/>
                <a:cs typeface="Palatino Linotype"/>
              </a:rPr>
              <a:t> </a:t>
            </a:r>
            <a:r>
              <a:rPr lang="en-US" sz="3000" b="1" dirty="0" err="1">
                <a:latin typeface="Palatino Linotype"/>
                <a:cs typeface="Palatino Linotype"/>
              </a:rPr>
              <a:t>poniesione</a:t>
            </a:r>
            <a:r>
              <a:rPr lang="en-US" sz="3000" b="1" dirty="0">
                <a:latin typeface="Palatino Linotype"/>
                <a:cs typeface="Palatino Linotype"/>
              </a:rPr>
              <a:t> (art. 23) </a:t>
            </a:r>
          </a:p>
        </p:txBody>
      </p:sp>
      <p:sp>
        <p:nvSpPr>
          <p:cNvPr id="3" name="Content Placeholder 2"/>
          <p:cNvSpPr>
            <a:spLocks noGrp="1"/>
          </p:cNvSpPr>
          <p:nvPr>
            <p:ph idx="1"/>
          </p:nvPr>
        </p:nvSpPr>
        <p:spPr>
          <a:xfrm>
            <a:off x="498474" y="1981200"/>
            <a:ext cx="8466014" cy="4807510"/>
          </a:xfrm>
        </p:spPr>
        <p:txBody>
          <a:bodyPr>
            <a:normAutofit/>
          </a:bodyPr>
          <a:lstStyle/>
          <a:p>
            <a:pPr algn="just">
              <a:lnSpc>
                <a:spcPct val="90000"/>
              </a:lnSpc>
            </a:pPr>
            <a:r>
              <a:rPr lang="pl-PL" b="1" dirty="0">
                <a:latin typeface="Palatino Linotype"/>
                <a:cs typeface="Palatino Linotype"/>
              </a:rPr>
              <a:t>kosztami uzyskania przychodu są wszelkie wydatki poniesione w celu osiągnięcia przychodu, z wyjątkiem wyliczonych w art. 23 ustawy.</a:t>
            </a:r>
          </a:p>
          <a:p>
            <a:pPr algn="just">
              <a:lnSpc>
                <a:spcPct val="90000"/>
              </a:lnSpc>
            </a:pPr>
            <a:r>
              <a:rPr lang="pl-PL" dirty="0">
                <a:latin typeface="Palatino Linotype"/>
                <a:cs typeface="Palatino Linotype"/>
              </a:rPr>
              <a:t>W artykule tym wymienionych jest przeszło 60 rodzajów wydatków, które, mimo że są bezpośrednio związane z prowadzoną działalnością przynoszącą przychód, nie mogą być uznane za koszty uzyskania przychodu. Są to przykładowo takie wydatki jak:  wydatki na nabycie gruntów, innych środków trwałych (kosztami są odpisy amortyzacyjne), spłata pożyczek i kredytów (kosztem są odsetki</a:t>
            </a:r>
            <a:r>
              <a:rPr lang="pl-PL" dirty="0" smtClean="0">
                <a:latin typeface="Palatino Linotype"/>
                <a:cs typeface="Palatino Linotype"/>
              </a:rPr>
              <a:t>), darowizny</a:t>
            </a:r>
            <a:r>
              <a:rPr lang="pl-PL" dirty="0">
                <a:latin typeface="Palatino Linotype"/>
                <a:cs typeface="Palatino Linotype"/>
              </a:rPr>
              <a:t>, grzywny i kary pieniężne, koszty reprezentacji, opłaty sankcyjne</a:t>
            </a:r>
            <a:r>
              <a:rPr lang="pl-PL" dirty="0" smtClean="0">
                <a:latin typeface="Palatino Linotype"/>
                <a:cs typeface="Palatino Linotype"/>
              </a:rPr>
              <a:t>.</a:t>
            </a:r>
          </a:p>
          <a:p>
            <a:pPr marL="0" indent="0" algn="just">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185</a:t>
            </a:fld>
            <a:endParaRPr lang="pl-PL">
              <a:latin typeface="Palatino Linotype"/>
              <a:cs typeface="Palatino Linotype"/>
            </a:endParaRPr>
          </a:p>
        </p:txBody>
      </p:sp>
    </p:spTree>
    <p:extLst>
      <p:ext uri="{BB962C8B-B14F-4D97-AF65-F5344CB8AC3E}">
        <p14:creationId xmlns:p14="http://schemas.microsoft.com/office/powerpoint/2010/main" val="60807934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Koszty</a:t>
            </a:r>
            <a:r>
              <a:rPr lang="en-US" dirty="0">
                <a:latin typeface="Palatino Linotype"/>
                <a:cs typeface="Palatino Linotype"/>
              </a:rPr>
              <a:t> </a:t>
            </a:r>
            <a:r>
              <a:rPr lang="en-US" dirty="0" err="1">
                <a:latin typeface="Palatino Linotype"/>
                <a:cs typeface="Palatino Linotype"/>
              </a:rPr>
              <a:t>uzyskania</a:t>
            </a:r>
            <a:r>
              <a:rPr lang="en-US" dirty="0">
                <a:latin typeface="Palatino Linotype"/>
                <a:cs typeface="Palatino Linotype"/>
              </a:rPr>
              <a:t> </a:t>
            </a:r>
            <a:r>
              <a:rPr lang="en-US" dirty="0" err="1">
                <a:latin typeface="Palatino Linotype"/>
                <a:cs typeface="Palatino Linotype"/>
              </a:rPr>
              <a:t>przychodu</a:t>
            </a:r>
            <a:r>
              <a:rPr lang="en-US" dirty="0">
                <a:latin typeface="Palatino Linotype"/>
                <a:cs typeface="Palatino Linotype"/>
              </a:rPr>
              <a:t> </a:t>
            </a:r>
            <a:br>
              <a:rPr lang="en-US" dirty="0">
                <a:latin typeface="Palatino Linotype"/>
                <a:cs typeface="Palatino Linotype"/>
              </a:rPr>
            </a:br>
            <a:r>
              <a:rPr lang="en-US" dirty="0">
                <a:latin typeface="Palatino Linotype"/>
                <a:cs typeface="Palatino Linotype"/>
              </a:rPr>
              <a:t>– </a:t>
            </a:r>
            <a:r>
              <a:rPr lang="en-US" b="1" dirty="0" err="1">
                <a:latin typeface="Palatino Linotype"/>
                <a:cs typeface="Palatino Linotype"/>
              </a:rPr>
              <a:t>koszty</a:t>
            </a:r>
            <a:r>
              <a:rPr lang="en-US" b="1" dirty="0">
                <a:latin typeface="Palatino Linotype"/>
                <a:cs typeface="Palatino Linotype"/>
              </a:rPr>
              <a:t> </a:t>
            </a:r>
            <a:r>
              <a:rPr lang="en-US" b="1" dirty="0" err="1">
                <a:latin typeface="Palatino Linotype"/>
                <a:cs typeface="Palatino Linotype"/>
              </a:rPr>
              <a:t>zryczałtowane</a:t>
            </a:r>
            <a:endParaRPr lang="en-US" dirty="0">
              <a:latin typeface="Palatino Linotype"/>
              <a:cs typeface="Palatino Linotype"/>
            </a:endParaRPr>
          </a:p>
        </p:txBody>
      </p:sp>
      <p:sp>
        <p:nvSpPr>
          <p:cNvPr id="3" name="Content Placeholder 2"/>
          <p:cNvSpPr>
            <a:spLocks noGrp="1"/>
          </p:cNvSpPr>
          <p:nvPr>
            <p:ph idx="1"/>
          </p:nvPr>
        </p:nvSpPr>
        <p:spPr>
          <a:xfrm>
            <a:off x="467544" y="1556792"/>
            <a:ext cx="7556313" cy="3273227"/>
          </a:xfrm>
        </p:spPr>
        <p:txBody>
          <a:bodyPr>
            <a:normAutofit fontScale="92500"/>
          </a:bodyPr>
          <a:lstStyle/>
          <a:p>
            <a:endParaRPr lang="pl-PL" sz="2800" dirty="0">
              <a:latin typeface="Palatino Linotype"/>
              <a:cs typeface="Palatino Linotype"/>
            </a:endParaRPr>
          </a:p>
          <a:p>
            <a:endParaRPr lang="pl-PL" sz="2800" dirty="0">
              <a:latin typeface="Palatino Linotype"/>
              <a:cs typeface="Palatino Linotype"/>
            </a:endParaRPr>
          </a:p>
          <a:p>
            <a:r>
              <a:rPr lang="pl-PL" sz="2800" b="1" dirty="0">
                <a:latin typeface="Palatino Linotype"/>
                <a:cs typeface="Palatino Linotype"/>
              </a:rPr>
              <a:t> Dwa rodzaje kosztów zryczałtowanych</a:t>
            </a:r>
          </a:p>
          <a:p>
            <a:pPr>
              <a:buFont typeface="Wingdings 2" charset="0"/>
              <a:buNone/>
            </a:pPr>
            <a:r>
              <a:rPr lang="pl-PL" sz="2800" dirty="0">
                <a:latin typeface="Palatino Linotype"/>
                <a:cs typeface="Palatino Linotype"/>
              </a:rPr>
              <a:t>    1) Procentowe ( 20 i 50%) – np. umowy o dzieło</a:t>
            </a:r>
          </a:p>
          <a:p>
            <a:pPr>
              <a:buFont typeface="Wingdings 2" charset="0"/>
              <a:buNone/>
            </a:pPr>
            <a:r>
              <a:rPr lang="pl-PL" sz="2800" dirty="0">
                <a:latin typeface="Palatino Linotype"/>
                <a:cs typeface="Palatino Linotype"/>
              </a:rPr>
              <a:t>    2) Kwotowe – np. stosunek pracy</a:t>
            </a:r>
          </a:p>
          <a:p>
            <a:pPr marL="0" indent="0">
              <a:buNone/>
            </a:pPr>
            <a:endParaRPr lang="en-US" sz="28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186</a:t>
            </a:fld>
            <a:endParaRPr lang="pl-PL">
              <a:latin typeface="Palatino Linotype"/>
              <a:cs typeface="Palatino Linotype"/>
            </a:endParaRPr>
          </a:p>
        </p:txBody>
      </p:sp>
    </p:spTree>
    <p:extLst>
      <p:ext uri="{BB962C8B-B14F-4D97-AF65-F5344CB8AC3E}">
        <p14:creationId xmlns:p14="http://schemas.microsoft.com/office/powerpoint/2010/main" val="390120450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Koszty</a:t>
            </a:r>
            <a:r>
              <a:rPr lang="en-US" dirty="0">
                <a:latin typeface="Palatino Linotype"/>
                <a:cs typeface="Palatino Linotype"/>
              </a:rPr>
              <a:t> </a:t>
            </a:r>
            <a:r>
              <a:rPr lang="en-US" dirty="0" err="1">
                <a:latin typeface="Palatino Linotype"/>
                <a:cs typeface="Palatino Linotype"/>
              </a:rPr>
              <a:t>uzyskania</a:t>
            </a:r>
            <a:r>
              <a:rPr lang="en-US" dirty="0">
                <a:latin typeface="Palatino Linotype"/>
                <a:cs typeface="Palatino Linotype"/>
              </a:rPr>
              <a:t> </a:t>
            </a:r>
            <a:r>
              <a:rPr lang="en-US" dirty="0" err="1">
                <a:latin typeface="Palatino Linotype"/>
                <a:cs typeface="Palatino Linotype"/>
              </a:rPr>
              <a:t>przychodu</a:t>
            </a:r>
            <a:r>
              <a:rPr lang="en-US" dirty="0">
                <a:latin typeface="Palatino Linotype"/>
                <a:cs typeface="Palatino Linotype"/>
              </a:rPr>
              <a:t> </a:t>
            </a:r>
            <a:br>
              <a:rPr lang="en-US" dirty="0">
                <a:latin typeface="Palatino Linotype"/>
                <a:cs typeface="Palatino Linotype"/>
              </a:rPr>
            </a:br>
            <a:r>
              <a:rPr lang="en-US" dirty="0">
                <a:latin typeface="Palatino Linotype"/>
                <a:cs typeface="Palatino Linotype"/>
              </a:rPr>
              <a:t>– </a:t>
            </a:r>
            <a:r>
              <a:rPr lang="en-US" b="1" dirty="0" err="1">
                <a:latin typeface="Palatino Linotype"/>
                <a:cs typeface="Palatino Linotype"/>
              </a:rPr>
              <a:t>koszty</a:t>
            </a:r>
            <a:r>
              <a:rPr lang="en-US" b="1" dirty="0">
                <a:latin typeface="Palatino Linotype"/>
                <a:cs typeface="Palatino Linotype"/>
              </a:rPr>
              <a:t> </a:t>
            </a:r>
            <a:r>
              <a:rPr lang="en-US" b="1" dirty="0" err="1">
                <a:latin typeface="Palatino Linotype"/>
                <a:cs typeface="Palatino Linotype"/>
              </a:rPr>
              <a:t>zryczałtowane</a:t>
            </a:r>
            <a:r>
              <a:rPr lang="en-US" b="1" dirty="0">
                <a:latin typeface="Palatino Linotype"/>
                <a:cs typeface="Palatino Linotype"/>
              </a:rPr>
              <a:t> 20 %</a:t>
            </a:r>
            <a:endParaRPr lang="en-US" dirty="0">
              <a:latin typeface="Palatino Linotype"/>
              <a:cs typeface="Palatino Linotype"/>
            </a:endParaRPr>
          </a:p>
        </p:txBody>
      </p:sp>
      <p:sp>
        <p:nvSpPr>
          <p:cNvPr id="3" name="Content Placeholder 2"/>
          <p:cNvSpPr>
            <a:spLocks noGrp="1"/>
          </p:cNvSpPr>
          <p:nvPr>
            <p:ph idx="1"/>
          </p:nvPr>
        </p:nvSpPr>
        <p:spPr>
          <a:xfrm>
            <a:off x="467544" y="1844824"/>
            <a:ext cx="7556313" cy="4144963"/>
          </a:xfrm>
        </p:spPr>
        <p:txBody>
          <a:bodyPr>
            <a:noAutofit/>
          </a:bodyPr>
          <a:lstStyle/>
          <a:p>
            <a:pPr algn="just">
              <a:lnSpc>
                <a:spcPct val="90000"/>
              </a:lnSpc>
            </a:pPr>
            <a:r>
              <a:rPr lang="pl-PL" dirty="0">
                <a:latin typeface="Palatino Linotype"/>
                <a:cs typeface="Palatino Linotype"/>
              </a:rPr>
              <a:t>Koszty zryczałtowane w wysokości 20% przychodu znajdują zastosowanie m.in. do:</a:t>
            </a:r>
          </a:p>
          <a:p>
            <a:pPr marL="0" indent="0" algn="just">
              <a:lnSpc>
                <a:spcPct val="90000"/>
              </a:lnSpc>
              <a:buNone/>
            </a:pPr>
            <a:r>
              <a:rPr lang="pl-PL" dirty="0">
                <a:latin typeface="Palatino Linotype"/>
                <a:cs typeface="Palatino Linotype"/>
              </a:rPr>
              <a:t>– przychodów z tytułu samodzielnie wykonywanej działalności artystycznej, literackiej, naukowej i publicystycznej, w tym z tytułu udziału w konkursach z dziedziny nauki, kultury i sztuki oraz dziennikarstwa, jak również przychody z uprawiania sportu,</a:t>
            </a:r>
          </a:p>
          <a:p>
            <a:pPr marL="0" indent="0" algn="just">
              <a:lnSpc>
                <a:spcPct val="90000"/>
              </a:lnSpc>
              <a:buNone/>
            </a:pPr>
            <a:r>
              <a:rPr lang="pl-PL" dirty="0">
                <a:latin typeface="Palatino Linotype"/>
                <a:cs typeface="Palatino Linotype"/>
              </a:rPr>
              <a:t>– wynagrodzenie osób, którym organ władzy lub administracji państwowej lub samorządowej, sąd, prokurator zlecił wykonanie określonych czynności,</a:t>
            </a:r>
          </a:p>
          <a:p>
            <a:pPr marL="0" indent="0" algn="just">
              <a:lnSpc>
                <a:spcPct val="90000"/>
              </a:lnSpc>
              <a:buNone/>
            </a:pPr>
            <a:r>
              <a:rPr lang="pl-PL" dirty="0">
                <a:latin typeface="Palatino Linotype"/>
                <a:cs typeface="Palatino Linotype"/>
              </a:rPr>
              <a:t>– przychody z tytułu usług wykonywanych w ramach umowy zlecenia lub o dzieło, jeżeli usługi te nie wchodzą w zakres działalności gospodarczej zleceniobiorcy wykonywanej na rzecz ludności.</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187</a:t>
            </a:fld>
            <a:endParaRPr lang="pl-PL">
              <a:latin typeface="Palatino Linotype"/>
              <a:cs typeface="Palatino Linotype"/>
            </a:endParaRPr>
          </a:p>
        </p:txBody>
      </p:sp>
    </p:spTree>
    <p:extLst>
      <p:ext uri="{BB962C8B-B14F-4D97-AF65-F5344CB8AC3E}">
        <p14:creationId xmlns:p14="http://schemas.microsoft.com/office/powerpoint/2010/main" val="158113004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Koszty</a:t>
            </a:r>
            <a:r>
              <a:rPr lang="en-US" dirty="0">
                <a:latin typeface="Palatino Linotype"/>
                <a:cs typeface="Palatino Linotype"/>
              </a:rPr>
              <a:t> </a:t>
            </a:r>
            <a:r>
              <a:rPr lang="en-US" dirty="0" err="1">
                <a:latin typeface="Palatino Linotype"/>
                <a:cs typeface="Palatino Linotype"/>
              </a:rPr>
              <a:t>uzyskania</a:t>
            </a:r>
            <a:r>
              <a:rPr lang="en-US" dirty="0">
                <a:latin typeface="Palatino Linotype"/>
                <a:cs typeface="Palatino Linotype"/>
              </a:rPr>
              <a:t> </a:t>
            </a:r>
            <a:r>
              <a:rPr lang="en-US" dirty="0" err="1">
                <a:latin typeface="Palatino Linotype"/>
                <a:cs typeface="Palatino Linotype"/>
              </a:rPr>
              <a:t>przychodu</a:t>
            </a:r>
            <a:r>
              <a:rPr lang="en-US" dirty="0">
                <a:latin typeface="Palatino Linotype"/>
                <a:cs typeface="Palatino Linotype"/>
              </a:rPr>
              <a:t> </a:t>
            </a:r>
            <a:br>
              <a:rPr lang="en-US" dirty="0">
                <a:latin typeface="Palatino Linotype"/>
                <a:cs typeface="Palatino Linotype"/>
              </a:rPr>
            </a:br>
            <a:r>
              <a:rPr lang="en-US" dirty="0">
                <a:latin typeface="Palatino Linotype"/>
                <a:cs typeface="Palatino Linotype"/>
              </a:rPr>
              <a:t>– </a:t>
            </a:r>
            <a:r>
              <a:rPr lang="en-US" b="1" dirty="0" err="1">
                <a:latin typeface="Palatino Linotype"/>
                <a:cs typeface="Palatino Linotype"/>
              </a:rPr>
              <a:t>koszty</a:t>
            </a:r>
            <a:r>
              <a:rPr lang="en-US" b="1" dirty="0">
                <a:latin typeface="Palatino Linotype"/>
                <a:cs typeface="Palatino Linotype"/>
              </a:rPr>
              <a:t> </a:t>
            </a:r>
            <a:r>
              <a:rPr lang="en-US" b="1" dirty="0" err="1">
                <a:latin typeface="Palatino Linotype"/>
                <a:cs typeface="Palatino Linotype"/>
              </a:rPr>
              <a:t>zryczałtowane</a:t>
            </a:r>
            <a:r>
              <a:rPr lang="en-US" b="1" dirty="0">
                <a:latin typeface="Palatino Linotype"/>
                <a:cs typeface="Palatino Linotype"/>
              </a:rPr>
              <a:t> 50 %</a:t>
            </a:r>
            <a:endParaRPr lang="en-US" dirty="0">
              <a:latin typeface="Palatino Linotype"/>
              <a:cs typeface="Palatino Linotype"/>
            </a:endParaRPr>
          </a:p>
        </p:txBody>
      </p:sp>
      <p:sp>
        <p:nvSpPr>
          <p:cNvPr id="3" name="Content Placeholder 2"/>
          <p:cNvSpPr>
            <a:spLocks noGrp="1"/>
          </p:cNvSpPr>
          <p:nvPr>
            <p:ph idx="1"/>
          </p:nvPr>
        </p:nvSpPr>
        <p:spPr/>
        <p:txBody>
          <a:bodyPr>
            <a:normAutofit/>
          </a:bodyPr>
          <a:lstStyle/>
          <a:p>
            <a:pPr>
              <a:lnSpc>
                <a:spcPct val="90000"/>
              </a:lnSpc>
            </a:pPr>
            <a:r>
              <a:rPr lang="pl-PL" dirty="0">
                <a:latin typeface="Palatino Linotype"/>
                <a:cs typeface="Palatino Linotype"/>
              </a:rPr>
              <a:t>Koszty zryczałtowane w wysokości 50% stosuje się do przychodu:</a:t>
            </a:r>
          </a:p>
          <a:p>
            <a:pPr marL="0" indent="0">
              <a:lnSpc>
                <a:spcPct val="90000"/>
              </a:lnSpc>
              <a:buNone/>
            </a:pPr>
            <a:r>
              <a:rPr lang="pl-PL" dirty="0">
                <a:latin typeface="Palatino Linotype"/>
                <a:cs typeface="Palatino Linotype"/>
              </a:rPr>
              <a:t>– z tytułu zapłaty oraz opłaty licencyjnej za przeniesienie prawa własności projektu wynalazczego, topografii i układu scalonego, znaku towarowego lub wzoru zdobniczego,</a:t>
            </a:r>
          </a:p>
          <a:p>
            <a:pPr marL="0" indent="0">
              <a:lnSpc>
                <a:spcPct val="90000"/>
              </a:lnSpc>
              <a:buNone/>
            </a:pPr>
            <a:r>
              <a:rPr lang="pl-PL" dirty="0">
                <a:latin typeface="Palatino Linotype"/>
                <a:cs typeface="Palatino Linotype"/>
              </a:rPr>
              <a:t>– z tytułu korzystania przez twórców z praw autorskich i praw pokrewnych lub rozporządzania przez nich tymi prawami. </a:t>
            </a:r>
          </a:p>
          <a:p>
            <a:pPr marL="0" indent="0" algn="ctr">
              <a:lnSpc>
                <a:spcPct val="90000"/>
              </a:lnSpc>
              <a:buNone/>
            </a:pPr>
            <a:r>
              <a:rPr lang="pl-PL" b="1" dirty="0">
                <a:latin typeface="Palatino Linotype"/>
                <a:cs typeface="Palatino Linotype"/>
              </a:rPr>
              <a:t>Od 1 stycznia </a:t>
            </a:r>
            <a:r>
              <a:rPr lang="pl-PL" b="1" dirty="0" smtClean="0">
                <a:latin typeface="Palatino Linotype"/>
                <a:cs typeface="Palatino Linotype"/>
              </a:rPr>
              <a:t>2022 r</a:t>
            </a:r>
            <a:r>
              <a:rPr lang="pl-PL" b="1" dirty="0">
                <a:latin typeface="Palatino Linotype"/>
                <a:cs typeface="Palatino Linotype"/>
              </a:rPr>
              <a:t>. koszty uzyskania przychodów z tytułu praw autorskich nie </a:t>
            </a:r>
            <a:r>
              <a:rPr lang="pl-PL" b="1" dirty="0" smtClean="0">
                <a:latin typeface="Palatino Linotype"/>
                <a:cs typeface="Palatino Linotype"/>
              </a:rPr>
              <a:t>mogą przekroczyć 120. 000 zł</a:t>
            </a:r>
            <a:endParaRPr lang="pl-PL" b="1"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188</a:t>
            </a:fld>
            <a:endParaRPr lang="pl-PL">
              <a:latin typeface="Palatino Linotype"/>
              <a:cs typeface="Palatino Linotype"/>
            </a:endParaRPr>
          </a:p>
        </p:txBody>
      </p:sp>
    </p:spTree>
    <p:extLst>
      <p:ext uri="{BB962C8B-B14F-4D97-AF65-F5344CB8AC3E}">
        <p14:creationId xmlns:p14="http://schemas.microsoft.com/office/powerpoint/2010/main" val="287881589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Koszty</a:t>
            </a:r>
            <a:r>
              <a:rPr lang="en-US" dirty="0">
                <a:latin typeface="Palatino Linotype"/>
                <a:cs typeface="Palatino Linotype"/>
              </a:rPr>
              <a:t> </a:t>
            </a:r>
            <a:r>
              <a:rPr lang="en-US" dirty="0" err="1">
                <a:latin typeface="Palatino Linotype"/>
                <a:cs typeface="Palatino Linotype"/>
              </a:rPr>
              <a:t>uzyskania</a:t>
            </a:r>
            <a:r>
              <a:rPr lang="en-US" dirty="0">
                <a:latin typeface="Palatino Linotype"/>
                <a:cs typeface="Palatino Linotype"/>
              </a:rPr>
              <a:t> </a:t>
            </a:r>
            <a:r>
              <a:rPr lang="en-US" dirty="0" err="1">
                <a:latin typeface="Palatino Linotype"/>
                <a:cs typeface="Palatino Linotype"/>
              </a:rPr>
              <a:t>przychodu</a:t>
            </a:r>
            <a:r>
              <a:rPr lang="en-US" dirty="0">
                <a:latin typeface="Palatino Linotype"/>
                <a:cs typeface="Palatino Linotype"/>
              </a:rPr>
              <a:t> </a:t>
            </a:r>
            <a:br>
              <a:rPr lang="en-US" dirty="0">
                <a:latin typeface="Palatino Linotype"/>
                <a:cs typeface="Palatino Linotype"/>
              </a:rPr>
            </a:br>
            <a:r>
              <a:rPr lang="en-US" dirty="0">
                <a:latin typeface="Palatino Linotype"/>
                <a:cs typeface="Palatino Linotype"/>
              </a:rPr>
              <a:t>– </a:t>
            </a:r>
            <a:r>
              <a:rPr lang="en-US" b="1" dirty="0" err="1">
                <a:latin typeface="Palatino Linotype"/>
                <a:cs typeface="Palatino Linotype"/>
              </a:rPr>
              <a:t>koszty</a:t>
            </a:r>
            <a:r>
              <a:rPr lang="en-US" b="1" dirty="0">
                <a:latin typeface="Palatino Linotype"/>
                <a:cs typeface="Palatino Linotype"/>
              </a:rPr>
              <a:t> </a:t>
            </a:r>
            <a:r>
              <a:rPr lang="en-US" b="1" dirty="0" err="1">
                <a:latin typeface="Palatino Linotype"/>
                <a:cs typeface="Palatino Linotype"/>
              </a:rPr>
              <a:t>zryczałtowane</a:t>
            </a:r>
            <a:r>
              <a:rPr lang="en-US" b="1" dirty="0">
                <a:latin typeface="Palatino Linotype"/>
                <a:cs typeface="Palatino Linotype"/>
              </a:rPr>
              <a:t> </a:t>
            </a:r>
            <a:r>
              <a:rPr lang="en-US" b="1" dirty="0" err="1">
                <a:latin typeface="Palatino Linotype"/>
                <a:cs typeface="Palatino Linotype"/>
              </a:rPr>
              <a:t>kwotowe</a:t>
            </a:r>
            <a:endParaRPr lang="en-US" dirty="0">
              <a:latin typeface="Palatino Linotype"/>
              <a:cs typeface="Palatino Linotype"/>
            </a:endParaRPr>
          </a:p>
        </p:txBody>
      </p:sp>
      <p:sp>
        <p:nvSpPr>
          <p:cNvPr id="3" name="Content Placeholder 2"/>
          <p:cNvSpPr>
            <a:spLocks noGrp="1"/>
          </p:cNvSpPr>
          <p:nvPr>
            <p:ph idx="1"/>
          </p:nvPr>
        </p:nvSpPr>
        <p:spPr>
          <a:xfrm>
            <a:off x="0" y="1700808"/>
            <a:ext cx="8054787" cy="4968552"/>
          </a:xfrm>
        </p:spPr>
        <p:txBody>
          <a:bodyPr>
            <a:noAutofit/>
          </a:bodyPr>
          <a:lstStyle/>
          <a:p>
            <a:pPr algn="just">
              <a:lnSpc>
                <a:spcPct val="90000"/>
              </a:lnSpc>
            </a:pPr>
            <a:r>
              <a:rPr lang="pl-PL" dirty="0">
                <a:latin typeface="Palatino Linotype"/>
                <a:cs typeface="Palatino Linotype"/>
              </a:rPr>
              <a:t>Również w sposób zryczałtowany zostały ustalone koszty uzyskania przychodu z tytułu stosunku pracy, stosunku służbowego, spółdzielczego stosunku pracy </a:t>
            </a:r>
            <a:r>
              <a:rPr lang="pl-PL" dirty="0" smtClean="0">
                <a:latin typeface="Palatino Linotype"/>
                <a:cs typeface="Palatino Linotype"/>
              </a:rPr>
              <a:t>oraz pracy nakładczej </a:t>
            </a:r>
          </a:p>
          <a:p>
            <a:pPr algn="just">
              <a:lnSpc>
                <a:spcPct val="90000"/>
              </a:lnSpc>
            </a:pPr>
            <a:r>
              <a:rPr lang="pl-PL" dirty="0">
                <a:solidFill>
                  <a:srgbClr val="FF0000"/>
                </a:solidFill>
                <a:latin typeface="Palatino Linotype"/>
                <a:cs typeface="Palatino Linotype"/>
              </a:rPr>
              <a:t>Koszty wynoszą </a:t>
            </a:r>
            <a:r>
              <a:rPr lang="pl-PL" b="1" dirty="0">
                <a:solidFill>
                  <a:srgbClr val="FF0000"/>
                </a:solidFill>
                <a:latin typeface="Palatino Linotype"/>
                <a:cs typeface="Palatino Linotype"/>
              </a:rPr>
              <a:t>250 zł </a:t>
            </a:r>
            <a:r>
              <a:rPr lang="pl-PL" dirty="0">
                <a:solidFill>
                  <a:srgbClr val="FF0000"/>
                </a:solidFill>
                <a:latin typeface="Palatino Linotype"/>
                <a:cs typeface="Palatino Linotype"/>
              </a:rPr>
              <a:t>miesięcznie. Koszty te są zwiększane dla wieloetatowców i osób pracujących poza stałym miejscem zamieszkania. </a:t>
            </a:r>
          </a:p>
          <a:p>
            <a:pPr algn="just">
              <a:lnSpc>
                <a:spcPct val="90000"/>
              </a:lnSpc>
            </a:pPr>
            <a:r>
              <a:rPr lang="pl-PL" dirty="0" smtClean="0"/>
              <a:t>Jedną </a:t>
            </a:r>
            <a:r>
              <a:rPr lang="pl-PL" dirty="0"/>
              <a:t>z </a:t>
            </a:r>
            <a:r>
              <a:rPr lang="pl-PL" dirty="0" smtClean="0"/>
              <a:t>nowości wprowadzonych od 1.01.2022 r. jest </a:t>
            </a:r>
            <a:r>
              <a:rPr lang="pl-PL" dirty="0"/>
              <a:t>możliwość złożenia przez pracownika wniosku sporządzonego na piśmie w sprawie niestosowania miesięcznych kosztów uzyskania przychodów w wysokości 250 zł. </a:t>
            </a:r>
            <a:endParaRPr lang="pl-PL"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2019r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189</a:t>
            </a:fld>
            <a:endParaRPr lang="pl-PL">
              <a:latin typeface="Palatino Linotype"/>
              <a:cs typeface="Palatino Linotype"/>
            </a:endParaRPr>
          </a:p>
        </p:txBody>
      </p:sp>
    </p:spTree>
    <p:extLst>
      <p:ext uri="{BB962C8B-B14F-4D97-AF65-F5344CB8AC3E}">
        <p14:creationId xmlns:p14="http://schemas.microsoft.com/office/powerpoint/2010/main" val="97013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Podatek od towarów i usług (VAT)</a:t>
            </a:r>
            <a:endParaRPr lang="en-US" dirty="0"/>
          </a:p>
        </p:txBody>
      </p:sp>
      <p:sp>
        <p:nvSpPr>
          <p:cNvPr id="3" name="Content Placeholder 2"/>
          <p:cNvSpPr>
            <a:spLocks noGrp="1"/>
          </p:cNvSpPr>
          <p:nvPr>
            <p:ph idx="1"/>
          </p:nvPr>
        </p:nvSpPr>
        <p:spPr>
          <a:xfrm>
            <a:off x="498474" y="1196752"/>
            <a:ext cx="7556313" cy="4929411"/>
          </a:xfrm>
        </p:spPr>
        <p:txBody>
          <a:bodyPr/>
          <a:lstStyle/>
          <a:p>
            <a:r>
              <a:rPr lang="en-US" dirty="0" err="1"/>
              <a:t>Podatnik</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19</a:t>
            </a:fld>
            <a:endParaRPr lang="pl-PL"/>
          </a:p>
        </p:txBody>
      </p:sp>
      <p:sp>
        <p:nvSpPr>
          <p:cNvPr id="6" name="Rectangle 5"/>
          <p:cNvSpPr/>
          <p:nvPr/>
        </p:nvSpPr>
        <p:spPr>
          <a:xfrm>
            <a:off x="3419872" y="1268760"/>
            <a:ext cx="4608512" cy="424731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pl-PL" sz="1500" dirty="0">
                <a:solidFill>
                  <a:srgbClr val="000000"/>
                </a:solidFill>
                <a:latin typeface="Trebuchet MS" charset="0"/>
                <a:cs typeface="Arial" charset="0"/>
              </a:rPr>
              <a:t>Regułą jest, że podatnikami są podmioty prowadzące działalność gospodarczą. W ustawie jednak wskazane są również podmioty, będące podatnikami bez względu na to, czy taką działalność prowadzą. Są to m.in. osoby, na których ciąży obowiązek uiszczenia cła (importerzy). Są oni zobowiązani do zapłacenia podatku z tytułu wykonania określonej czynności (np. importu). Nie ma przy tym znaczenia, jaki jest cel wykonania tej czynności ani to, czy odbywa się ona w ramach działalności gospodarczej. Każda osoba sprowadzająca rzecz np. z USA jest podatnikiem wówczas, gdy robi to w związku z prowadzoną działalnością, a także, gdy sprowadza dany towar na własne potrzeby. </a:t>
            </a:r>
            <a:endParaRPr lang="pl-PL" sz="1500" dirty="0" smtClean="0">
              <a:solidFill>
                <a:srgbClr val="000000"/>
              </a:solidFill>
              <a:latin typeface="Trebuchet MS" charset="0"/>
              <a:cs typeface="Arial" charset="0"/>
            </a:endParaRPr>
          </a:p>
          <a:p>
            <a:pPr eaLnBrk="1" hangingPunct="1">
              <a:defRPr/>
            </a:pPr>
            <a:r>
              <a:rPr lang="pl-PL" sz="1500" dirty="0" smtClean="0">
                <a:solidFill>
                  <a:srgbClr val="000000"/>
                </a:solidFill>
                <a:latin typeface="Trebuchet MS" charset="0"/>
                <a:cs typeface="Arial" charset="0"/>
              </a:rPr>
              <a:t>Również podmiot sprowadzający okazjonalnie nowy samochód z państw UE jest podatnikiem VAT, także wówczas, gdy nie </a:t>
            </a:r>
            <a:r>
              <a:rPr lang="pl-PL" sz="1500" smtClean="0">
                <a:solidFill>
                  <a:srgbClr val="000000"/>
                </a:solidFill>
                <a:latin typeface="Trebuchet MS" charset="0"/>
                <a:cs typeface="Arial" charset="0"/>
              </a:rPr>
              <a:t>jest przedsiębiorcą. </a:t>
            </a:r>
            <a:r>
              <a:rPr lang="pl-PL" sz="1500" dirty="0">
                <a:solidFill>
                  <a:srgbClr val="000000"/>
                </a:solidFill>
                <a:latin typeface="Trebuchet MS" charset="0"/>
                <a:cs typeface="Arial" charset="0"/>
              </a:rPr>
              <a:t>	</a:t>
            </a:r>
          </a:p>
        </p:txBody>
      </p:sp>
      <p:sp>
        <p:nvSpPr>
          <p:cNvPr id="8" name="Strzałka w prawo 4"/>
          <p:cNvSpPr/>
          <p:nvPr/>
        </p:nvSpPr>
        <p:spPr>
          <a:xfrm>
            <a:off x="179512" y="2564904"/>
            <a:ext cx="3384376" cy="2304256"/>
          </a:xfrm>
          <a:prstGeom prst="rightArrow">
            <a:avLst>
              <a:gd name="adj1" fmla="val 67862"/>
              <a:gd name="adj2" fmla="val 50000"/>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1800" b="1" dirty="0">
                <a:solidFill>
                  <a:srgbClr val="000000"/>
                </a:solidFill>
                <a:latin typeface="Trebuchet MS" charset="0"/>
                <a:ea typeface="ＭＳ Ｐゴシック" charset="0"/>
                <a:cs typeface="Arial" charset="0"/>
              </a:rPr>
              <a:t>pozostali, którzy są opodatkowani z uwagi na charakter wykonanej czynności</a:t>
            </a:r>
          </a:p>
        </p:txBody>
      </p:sp>
    </p:spTree>
    <p:extLst>
      <p:ext uri="{BB962C8B-B14F-4D97-AF65-F5344CB8AC3E}">
        <p14:creationId xmlns:p14="http://schemas.microsoft.com/office/powerpoint/2010/main" val="329563516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r>
              <a:rPr lang="en-US" dirty="0">
                <a:latin typeface="Palatino Linotype"/>
                <a:cs typeface="Palatino Linotype"/>
              </a:rPr>
              <a:t/>
            </a:r>
            <a:br>
              <a:rPr lang="en-US" dirty="0">
                <a:latin typeface="Palatino Linotype"/>
                <a:cs typeface="Palatino Linotype"/>
              </a:rPr>
            </a:br>
            <a:r>
              <a:rPr lang="en-US" dirty="0">
                <a:latin typeface="Palatino Linotype"/>
                <a:cs typeface="Palatino Linotype"/>
              </a:rPr>
              <a:t>- </a:t>
            </a:r>
            <a:r>
              <a:rPr lang="en-US" dirty="0" err="1">
                <a:latin typeface="Palatino Linotype"/>
                <a:cs typeface="Palatino Linotype"/>
              </a:rPr>
              <a:t>przychód</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190</a:t>
            </a:fld>
            <a:endParaRPr lang="pl-PL">
              <a:latin typeface="Palatino Linotype"/>
              <a:cs typeface="Palatino Linotype"/>
            </a:endParaRPr>
          </a:p>
        </p:txBody>
      </p:sp>
      <p:sp>
        <p:nvSpPr>
          <p:cNvPr id="6" name="Rectangle 5"/>
          <p:cNvSpPr/>
          <p:nvPr/>
        </p:nvSpPr>
        <p:spPr>
          <a:xfrm>
            <a:off x="1043608" y="2204864"/>
            <a:ext cx="6912768" cy="3970318"/>
          </a:xfrm>
          <a:prstGeom prst="rect">
            <a:avLst/>
          </a:prstGeom>
          <a:solidFill>
            <a:schemeClr val="tx2">
              <a:lumMod val="25000"/>
              <a:lumOff val="75000"/>
            </a:schemeClr>
          </a:solidFill>
          <a:effectLst>
            <a:innerShdw blurRad="63500" dist="50800" dir="13500000">
              <a:prstClr val="black">
                <a:alpha val="50000"/>
              </a:prstClr>
            </a:innerShdw>
          </a:effectLst>
        </p:spPr>
        <p:txBody>
          <a:bodyPr wrap="square">
            <a:spAutoFit/>
          </a:bodyPr>
          <a:lstStyle/>
          <a:p>
            <a:pPr indent="179388" algn="ctr" eaLnBrk="1" hangingPunct="1">
              <a:tabLst>
                <a:tab pos="144463" algn="l"/>
                <a:tab pos="288925" algn="l"/>
              </a:tabLst>
            </a:pPr>
            <a:r>
              <a:rPr lang="pl-PL" sz="2800" b="1" dirty="0">
                <a:solidFill>
                  <a:srgbClr val="000000"/>
                </a:solidFill>
                <a:latin typeface="Palatino Linotype"/>
                <a:cs typeface="Palatino Linotype"/>
              </a:rPr>
              <a:t>Przedmiotem</a:t>
            </a:r>
            <a:r>
              <a:rPr lang="pl-PL" sz="2800" dirty="0">
                <a:solidFill>
                  <a:srgbClr val="000000"/>
                </a:solidFill>
                <a:latin typeface="Palatino Linotype"/>
                <a:cs typeface="Palatino Linotype"/>
              </a:rPr>
              <a:t> podatku dochodowego od osób fizycznych </a:t>
            </a:r>
            <a:r>
              <a:rPr lang="pl-PL" sz="2800" b="1" dirty="0">
                <a:solidFill>
                  <a:srgbClr val="000000"/>
                </a:solidFill>
                <a:latin typeface="Palatino Linotype"/>
                <a:cs typeface="Palatino Linotype"/>
              </a:rPr>
              <a:t>jest nie tylko dochód, ale w określonych wypadkach przychód</a:t>
            </a:r>
            <a:r>
              <a:rPr lang="pl-PL" sz="2800" dirty="0">
                <a:solidFill>
                  <a:srgbClr val="000000"/>
                </a:solidFill>
                <a:latin typeface="Palatino Linotype"/>
                <a:cs typeface="Palatino Linotype"/>
              </a:rPr>
              <a:t>. Jest tak m.in. w przypadku opodatkowania rent i emerytur lub zasiłków pieniężnych z ubezpieczenia społecznego. Środki uzyskane z tych tytułów podlegają opodatkowaniu bez pomniejszania o koszty uzyskania przychodu. </a:t>
            </a:r>
            <a:endParaRPr lang="pl-PL" sz="2800" dirty="0">
              <a:latin typeface="Palatino Linotype"/>
              <a:cs typeface="Palatino Linotype"/>
            </a:endParaRPr>
          </a:p>
        </p:txBody>
      </p:sp>
    </p:spTree>
    <p:extLst>
      <p:ext uri="{BB962C8B-B14F-4D97-AF65-F5344CB8AC3E}">
        <p14:creationId xmlns:p14="http://schemas.microsoft.com/office/powerpoint/2010/main" val="140607127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191</a:t>
            </a:fld>
            <a:endParaRPr lang="pl-PL">
              <a:latin typeface="Palatino Linotype"/>
              <a:cs typeface="Palatino Linotype"/>
            </a:endParaRPr>
          </a:p>
        </p:txBody>
      </p:sp>
      <p:sp>
        <p:nvSpPr>
          <p:cNvPr id="6" name="Skos 5"/>
          <p:cNvSpPr/>
          <p:nvPr/>
        </p:nvSpPr>
        <p:spPr>
          <a:xfrm>
            <a:off x="323529" y="1988840"/>
            <a:ext cx="7920880" cy="4176464"/>
          </a:xfrm>
          <a:prstGeom prst="bevel">
            <a:avLst/>
          </a:prstGeom>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endParaRPr lang="pl-PL" sz="2200" i="1" dirty="0">
              <a:solidFill>
                <a:schemeClr val="tx1"/>
              </a:solidFill>
              <a:latin typeface="Palatino Linotype"/>
              <a:ea typeface="ＭＳ Ｐゴシック" charset="0"/>
              <a:cs typeface="Palatino Linotype"/>
            </a:endParaRPr>
          </a:p>
          <a:p>
            <a:pPr algn="ctr" eaLnBrk="1" hangingPunct="1">
              <a:defRPr/>
            </a:pPr>
            <a:endParaRPr lang="pl-PL" sz="2200" b="1" i="1" u="sng" dirty="0">
              <a:solidFill>
                <a:schemeClr val="tx1"/>
              </a:solidFill>
              <a:latin typeface="Palatino Linotype"/>
              <a:ea typeface="ＭＳ Ｐゴシック" charset="0"/>
              <a:cs typeface="Palatino Linotype"/>
            </a:endParaRPr>
          </a:p>
          <a:p>
            <a:pPr algn="ctr" eaLnBrk="1" hangingPunct="1">
              <a:defRPr/>
            </a:pPr>
            <a:r>
              <a:rPr lang="pl-PL" sz="2200" b="1" i="1" u="sng" dirty="0">
                <a:solidFill>
                  <a:schemeClr val="tx1"/>
                </a:solidFill>
                <a:latin typeface="Palatino Linotype"/>
                <a:ea typeface="ＭＳ Ｐゴシック" charset="0"/>
                <a:cs typeface="Palatino Linotype"/>
              </a:rPr>
              <a:t>Podstawą opodatkowania </a:t>
            </a:r>
            <a:r>
              <a:rPr lang="pl-PL" sz="2200" i="1" dirty="0">
                <a:solidFill>
                  <a:schemeClr val="tx1"/>
                </a:solidFill>
                <a:latin typeface="Palatino Linotype"/>
                <a:ea typeface="ＭＳ Ｐゴシック" charset="0"/>
                <a:cs typeface="Palatino Linotype"/>
              </a:rPr>
              <a:t>podatkiem dochodowym od osób fizycznych jest </a:t>
            </a:r>
            <a:r>
              <a:rPr lang="pl-PL" sz="2200" b="1" i="1" dirty="0">
                <a:solidFill>
                  <a:schemeClr val="tx1"/>
                </a:solidFill>
                <a:latin typeface="Palatino Linotype"/>
                <a:ea typeface="ＭＳ Ｐゴシック" charset="0"/>
                <a:cs typeface="Palatino Linotype"/>
              </a:rPr>
              <a:t>dochód</a:t>
            </a:r>
            <a:r>
              <a:rPr lang="pl-PL" sz="2200" i="1" dirty="0">
                <a:solidFill>
                  <a:schemeClr val="tx1"/>
                </a:solidFill>
                <a:latin typeface="Palatino Linotype"/>
                <a:ea typeface="ＭＳ Ｐゴシック" charset="0"/>
                <a:cs typeface="Palatino Linotype"/>
              </a:rPr>
              <a:t> rozumiany jako </a:t>
            </a:r>
            <a:r>
              <a:rPr lang="pl-PL" sz="2200" b="1" i="1" u="sng" dirty="0">
                <a:solidFill>
                  <a:schemeClr val="tx1"/>
                </a:solidFill>
                <a:latin typeface="Palatino Linotype"/>
                <a:ea typeface="ＭＳ Ｐゴシック" charset="0"/>
                <a:cs typeface="Palatino Linotype"/>
              </a:rPr>
              <a:t>różnica pomiędzy przychodami ze źródła przychodów i kosztami ich uzyskania. </a:t>
            </a:r>
            <a:r>
              <a:rPr lang="pl-PL" sz="2200" b="1" i="1" dirty="0">
                <a:solidFill>
                  <a:schemeClr val="tx1"/>
                </a:solidFill>
                <a:latin typeface="Palatino Linotype"/>
                <a:ea typeface="ＭＳ Ｐゴシック" charset="0"/>
                <a:cs typeface="Palatino Linotype"/>
              </a:rPr>
              <a:t>Wyjątkiem</a:t>
            </a:r>
            <a:r>
              <a:rPr lang="pl-PL" sz="2200" i="1" dirty="0">
                <a:solidFill>
                  <a:schemeClr val="tx1"/>
                </a:solidFill>
                <a:latin typeface="Palatino Linotype"/>
                <a:ea typeface="ＭＳ Ｐゴシック" charset="0"/>
                <a:cs typeface="Palatino Linotype"/>
              </a:rPr>
              <a:t> od reguły są </a:t>
            </a:r>
            <a:r>
              <a:rPr lang="pl-PL" sz="2200" b="1" i="1" dirty="0">
                <a:solidFill>
                  <a:schemeClr val="tx1"/>
                </a:solidFill>
                <a:latin typeface="Palatino Linotype"/>
                <a:ea typeface="ＭＳ Ｐゴシック" charset="0"/>
                <a:cs typeface="Palatino Linotype"/>
              </a:rPr>
              <a:t>zryczałtowane formy opodatkowania</a:t>
            </a:r>
            <a:r>
              <a:rPr lang="pl-PL" sz="2200" i="1" dirty="0">
                <a:solidFill>
                  <a:schemeClr val="tx1"/>
                </a:solidFill>
                <a:latin typeface="Palatino Linotype"/>
                <a:ea typeface="ＭＳ Ｐゴシック" charset="0"/>
                <a:cs typeface="Palatino Linotype"/>
              </a:rPr>
              <a:t>, gdzie podstawą obliczania podatku jest </a:t>
            </a:r>
            <a:r>
              <a:rPr lang="pl-PL" sz="2200" b="1" i="1" dirty="0">
                <a:solidFill>
                  <a:schemeClr val="tx1"/>
                </a:solidFill>
                <a:latin typeface="Palatino Linotype"/>
                <a:ea typeface="ＭＳ Ｐゴシック" charset="0"/>
                <a:cs typeface="Palatino Linotype"/>
              </a:rPr>
              <a:t>przychód</a:t>
            </a:r>
            <a:r>
              <a:rPr lang="pl-PL" sz="2200" i="1" dirty="0">
                <a:solidFill>
                  <a:schemeClr val="tx1"/>
                </a:solidFill>
                <a:latin typeface="Palatino Linotype"/>
                <a:ea typeface="ＭＳ Ｐゴシック" charset="0"/>
                <a:cs typeface="Palatino Linotype"/>
              </a:rPr>
              <a:t>.</a:t>
            </a:r>
          </a:p>
          <a:p>
            <a:pPr algn="ctr" eaLnBrk="1" hangingPunct="1">
              <a:defRPr/>
            </a:pPr>
            <a:endParaRPr lang="pl-PL" sz="2200" i="1" dirty="0">
              <a:solidFill>
                <a:schemeClr val="tx1"/>
              </a:solidFill>
              <a:latin typeface="Palatino Linotype"/>
              <a:ea typeface="ＭＳ Ｐゴシック" charset="0"/>
              <a:cs typeface="Palatino Linotype"/>
            </a:endParaRPr>
          </a:p>
          <a:p>
            <a:pPr algn="ctr" eaLnBrk="1" hangingPunct="1">
              <a:defRPr/>
            </a:pPr>
            <a:r>
              <a:rPr lang="pl-PL" sz="2200" i="1" dirty="0">
                <a:solidFill>
                  <a:schemeClr val="tx1"/>
                </a:solidFill>
                <a:latin typeface="Palatino Linotype"/>
                <a:ea typeface="ＭＳ Ｐゴシック" charset="0"/>
                <a:cs typeface="Palatino Linotype"/>
              </a:rPr>
              <a:t>PRZYCHÓD-KOSZTY = DOCHÓD X STAWKA = PODATEK</a:t>
            </a:r>
          </a:p>
          <a:p>
            <a:pPr algn="ctr" eaLnBrk="1" hangingPunct="1">
              <a:defRPr/>
            </a:pPr>
            <a:endParaRPr lang="pl-PL" sz="2200" i="1" dirty="0">
              <a:solidFill>
                <a:schemeClr val="tx1"/>
              </a:solidFill>
              <a:latin typeface="Palatino Linotype"/>
              <a:ea typeface="ＭＳ Ｐゴシック" charset="0"/>
              <a:cs typeface="Palatino Linotype"/>
            </a:endParaRPr>
          </a:p>
          <a:p>
            <a:pPr algn="ctr" eaLnBrk="1" hangingPunct="1">
              <a:defRPr/>
            </a:pPr>
            <a:endParaRPr lang="pl-PL" sz="2200" i="1" dirty="0">
              <a:solidFill>
                <a:schemeClr val="tx1"/>
              </a:solidFill>
              <a:latin typeface="Palatino Linotype"/>
              <a:ea typeface="ＭＳ Ｐゴシック" charset="0"/>
              <a:cs typeface="Palatino Linotype"/>
            </a:endParaRPr>
          </a:p>
        </p:txBody>
      </p:sp>
    </p:spTree>
    <p:extLst>
      <p:ext uri="{BB962C8B-B14F-4D97-AF65-F5344CB8AC3E}">
        <p14:creationId xmlns:p14="http://schemas.microsoft.com/office/powerpoint/2010/main" val="38263095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latin typeface="Palatino Linotype"/>
                <a:cs typeface="Palatino Linotype"/>
              </a:rPr>
              <a:t>Podstawa</a:t>
            </a:r>
            <a:r>
              <a:rPr lang="en-US" sz="3200" dirty="0">
                <a:latin typeface="Palatino Linotype"/>
                <a:cs typeface="Palatino Linotype"/>
              </a:rPr>
              <a:t> </a:t>
            </a:r>
            <a:r>
              <a:rPr lang="en-US" sz="3200" dirty="0" err="1">
                <a:latin typeface="Palatino Linotype"/>
                <a:cs typeface="Palatino Linotype"/>
              </a:rPr>
              <a:t>opodatkowania</a:t>
            </a:r>
            <a:r>
              <a:rPr lang="en-US" sz="3200" dirty="0">
                <a:latin typeface="Palatino Linotype"/>
                <a:cs typeface="Palatino Linotype"/>
              </a:rPr>
              <a:t> - </a:t>
            </a:r>
            <a:r>
              <a:rPr lang="en-US" sz="3200" dirty="0" err="1">
                <a:latin typeface="Palatino Linotype"/>
                <a:cs typeface="Palatino Linotype"/>
              </a:rPr>
              <a:t>odliczenia</a:t>
            </a:r>
            <a:endParaRPr lang="en-US" sz="3200"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192</a:t>
            </a:fld>
            <a:endParaRPr lang="pl-PL"/>
          </a:p>
        </p:txBody>
      </p:sp>
      <p:sp>
        <p:nvSpPr>
          <p:cNvPr id="6" name="Rectangle 1"/>
          <p:cNvSpPr>
            <a:spLocks noChangeArrowheads="1"/>
          </p:cNvSpPr>
          <p:nvPr/>
        </p:nvSpPr>
        <p:spPr bwMode="auto">
          <a:xfrm>
            <a:off x="251520" y="1309191"/>
            <a:ext cx="8892480" cy="5109091"/>
          </a:xfrm>
          <a:prstGeom prst="rect">
            <a:avLst/>
          </a:prstGeom>
          <a:solidFill>
            <a:schemeClr val="accent4">
              <a:lumMod val="40000"/>
              <a:lumOff val="60000"/>
            </a:schemeClr>
          </a:solidFill>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indent="179388" eaLnBrk="1" hangingPunct="1">
              <a:tabLst>
                <a:tab pos="179388" algn="l"/>
              </a:tabLst>
              <a:defRPr/>
            </a:pPr>
            <a:r>
              <a:rPr lang="pl-PL" sz="1800" b="1" dirty="0">
                <a:solidFill>
                  <a:srgbClr val="000000"/>
                </a:solidFill>
                <a:cs typeface="Arial" charset="0"/>
              </a:rPr>
              <a:t>          P – K = D (odliczenia) x Stawka = Podatek (odliczenia)</a:t>
            </a:r>
          </a:p>
          <a:p>
            <a:pPr indent="179388" algn="just" eaLnBrk="1" hangingPunct="1">
              <a:tabLst>
                <a:tab pos="179388" algn="l"/>
              </a:tabLst>
              <a:defRPr/>
            </a:pPr>
            <a:endParaRPr lang="pl-PL" sz="1700" b="1" dirty="0">
              <a:solidFill>
                <a:srgbClr val="000000"/>
              </a:solidFill>
              <a:cs typeface="Times New Roman" charset="0"/>
            </a:endParaRPr>
          </a:p>
          <a:p>
            <a:pPr indent="179388" algn="just" eaLnBrk="1" hangingPunct="1">
              <a:tabLst>
                <a:tab pos="179388" algn="l"/>
              </a:tabLst>
              <a:defRPr/>
            </a:pPr>
            <a:r>
              <a:rPr lang="pl-PL" sz="1700" b="1" dirty="0">
                <a:solidFill>
                  <a:srgbClr val="000000"/>
                </a:solidFill>
                <a:cs typeface="Times New Roman" charset="0"/>
              </a:rPr>
              <a:t>Dochód</a:t>
            </a:r>
            <a:r>
              <a:rPr lang="pl-PL" sz="1700" dirty="0">
                <a:solidFill>
                  <a:srgbClr val="000000"/>
                </a:solidFill>
                <a:cs typeface="Times New Roman" charset="0"/>
              </a:rPr>
              <a:t> stanowiący podstawę opodatkowania </a:t>
            </a:r>
            <a:r>
              <a:rPr lang="pl-PL" sz="1700" b="1" dirty="0">
                <a:solidFill>
                  <a:srgbClr val="000000"/>
                </a:solidFill>
                <a:cs typeface="Times New Roman" charset="0"/>
              </a:rPr>
              <a:t>może być pomniejszony</a:t>
            </a:r>
            <a:r>
              <a:rPr lang="pl-PL" sz="1700" dirty="0">
                <a:solidFill>
                  <a:srgbClr val="000000"/>
                </a:solidFill>
                <a:cs typeface="Times New Roman" charset="0"/>
              </a:rPr>
              <a:t> o określone w art. 26 i 26b </a:t>
            </a:r>
            <a:r>
              <a:rPr lang="pl-PL" sz="1700" dirty="0" err="1">
                <a:solidFill>
                  <a:srgbClr val="000000"/>
                </a:solidFill>
                <a:cs typeface="Times New Roman" charset="0"/>
              </a:rPr>
              <a:t>u.p.d.o.f</a:t>
            </a:r>
            <a:r>
              <a:rPr lang="pl-PL" sz="1700" dirty="0">
                <a:solidFill>
                  <a:srgbClr val="000000"/>
                </a:solidFill>
                <a:cs typeface="Times New Roman" charset="0"/>
              </a:rPr>
              <a:t>. </a:t>
            </a:r>
            <a:r>
              <a:rPr lang="pl-PL" sz="1700" b="1" dirty="0">
                <a:solidFill>
                  <a:srgbClr val="000000"/>
                </a:solidFill>
                <a:cs typeface="Times New Roman" charset="0"/>
              </a:rPr>
              <a:t>odliczenia</a:t>
            </a:r>
            <a:r>
              <a:rPr lang="pl-PL" sz="1700" dirty="0">
                <a:solidFill>
                  <a:srgbClr val="000000"/>
                </a:solidFill>
                <a:cs typeface="Times New Roman" charset="0"/>
              </a:rPr>
              <a:t>. Dotyczą one:</a:t>
            </a:r>
          </a:p>
          <a:p>
            <a:pPr indent="179388" algn="just" eaLnBrk="1" hangingPunct="1">
              <a:tabLst>
                <a:tab pos="179388" algn="l"/>
              </a:tabLst>
              <a:defRPr/>
            </a:pPr>
            <a:endParaRPr lang="pl-PL" sz="1700" dirty="0">
              <a:solidFill>
                <a:srgbClr val="000000"/>
              </a:solidFill>
              <a:cs typeface="Times New Roman" charset="0"/>
            </a:endParaRPr>
          </a:p>
          <a:p>
            <a:pPr indent="179388" algn="just">
              <a:buFont typeface="Wingdings" charset="0"/>
              <a:buChar char="n"/>
              <a:tabLst>
                <a:tab pos="179388" algn="l"/>
              </a:tabLst>
              <a:defRPr/>
            </a:pPr>
            <a:r>
              <a:rPr lang="pl-PL" sz="1700" dirty="0">
                <a:solidFill>
                  <a:srgbClr val="000000"/>
                </a:solidFill>
                <a:cs typeface="Times New Roman" charset="0"/>
              </a:rPr>
              <a:t>  zapłaconych przez podatnika lub potrąconych przez płatnika składek na   ubezpieczenie emerytalne, rentowe, chorobowe oraz wypadkowe, jeżeli nie zostały zaliczone do kosztów uzyskania przychodów, </a:t>
            </a:r>
            <a:endParaRPr lang="pl-PL" sz="1700" dirty="0">
              <a:solidFill>
                <a:srgbClr val="000000"/>
              </a:solidFill>
              <a:cs typeface="Arial" charset="0"/>
            </a:endParaRPr>
          </a:p>
          <a:p>
            <a:pPr indent="179388" algn="just">
              <a:buFont typeface="Wingdings" charset="0"/>
              <a:buChar char="n"/>
              <a:tabLst>
                <a:tab pos="179388" algn="l"/>
              </a:tabLst>
              <a:defRPr/>
            </a:pPr>
            <a:r>
              <a:rPr lang="pl-PL" sz="1700" dirty="0">
                <a:solidFill>
                  <a:srgbClr val="000000"/>
                </a:solidFill>
                <a:cs typeface="Times New Roman" charset="0"/>
              </a:rPr>
              <a:t>  wydatków ponoszonych przez podatnika z tytułu użytkowania </a:t>
            </a:r>
            <a:r>
              <a:rPr lang="pl-PL" sz="1700" dirty="0" smtClean="0">
                <a:solidFill>
                  <a:srgbClr val="000000"/>
                </a:solidFill>
                <a:cs typeface="Times New Roman" charset="0"/>
              </a:rPr>
              <a:t>Internetu ( przez 2 lata po 760 zł),</a:t>
            </a:r>
            <a:endParaRPr lang="pl-PL" sz="1700" dirty="0">
              <a:solidFill>
                <a:srgbClr val="000000"/>
              </a:solidFill>
              <a:cs typeface="Arial" charset="0"/>
            </a:endParaRPr>
          </a:p>
          <a:p>
            <a:pPr indent="179388" algn="just">
              <a:buFont typeface="Wingdings" charset="0"/>
              <a:buChar char="n"/>
              <a:tabLst>
                <a:tab pos="179388" algn="l"/>
              </a:tabLst>
              <a:defRPr/>
            </a:pPr>
            <a:r>
              <a:rPr lang="pl-PL" sz="1700" dirty="0">
                <a:solidFill>
                  <a:srgbClr val="000000"/>
                </a:solidFill>
                <a:cs typeface="Times New Roman" charset="0"/>
              </a:rPr>
              <a:t> darowizn na cele z zakresu działalności pożytku </a:t>
            </a:r>
            <a:r>
              <a:rPr lang="pl-PL" sz="1700" dirty="0" smtClean="0">
                <a:solidFill>
                  <a:srgbClr val="000000"/>
                </a:solidFill>
                <a:cs typeface="Times New Roman" charset="0"/>
              </a:rPr>
              <a:t>publicznego, krwiodawstwa, szkolnictwa zawodowego </a:t>
            </a:r>
            <a:r>
              <a:rPr lang="pl-PL" sz="1700" dirty="0">
                <a:solidFill>
                  <a:srgbClr val="000000"/>
                </a:solidFill>
                <a:cs typeface="Times New Roman" charset="0"/>
              </a:rPr>
              <a:t>i kultu religijnego w wysokości dokonanej darowizny, nie więcej jednak niż kwotę stanowiącą 6% dochodu,</a:t>
            </a:r>
            <a:r>
              <a:rPr lang="pl-PL" sz="1700" dirty="0">
                <a:solidFill>
                  <a:srgbClr val="000000"/>
                </a:solidFill>
                <a:cs typeface="Arial" charset="0"/>
              </a:rPr>
              <a:t> </a:t>
            </a:r>
          </a:p>
          <a:p>
            <a:pPr indent="179388" algn="just">
              <a:buFont typeface="Wingdings" charset="0"/>
              <a:buChar char="n"/>
              <a:tabLst>
                <a:tab pos="179388" algn="l"/>
              </a:tabLst>
              <a:defRPr/>
            </a:pPr>
            <a:r>
              <a:rPr lang="pl-PL" sz="1700" dirty="0">
                <a:solidFill>
                  <a:srgbClr val="000000"/>
                </a:solidFill>
                <a:cs typeface="Times New Roman" charset="0"/>
              </a:rPr>
              <a:t>wydatków na cele rehabilitacyjne ponoszonych przez podatnika będącego osobą niepełnosprawną lub podatnika, na którego utrzymaniu są osoby niepełnosprawne,</a:t>
            </a:r>
            <a:endParaRPr lang="pl-PL" sz="1700" dirty="0">
              <a:solidFill>
                <a:srgbClr val="000000"/>
              </a:solidFill>
              <a:cs typeface="Arial" charset="0"/>
            </a:endParaRPr>
          </a:p>
          <a:p>
            <a:pPr indent="179388" algn="just">
              <a:buFont typeface="Wingdings" charset="0"/>
              <a:buChar char="n"/>
              <a:tabLst>
                <a:tab pos="179388" algn="l"/>
              </a:tabLst>
              <a:defRPr/>
            </a:pPr>
            <a:r>
              <a:rPr lang="pl-PL" sz="1700" dirty="0">
                <a:solidFill>
                  <a:srgbClr val="000000"/>
                </a:solidFill>
                <a:cs typeface="Times New Roman" charset="0"/>
              </a:rPr>
              <a:t> </a:t>
            </a:r>
            <a:r>
              <a:rPr lang="pl-PL" sz="1700" dirty="0" smtClean="0">
                <a:solidFill>
                  <a:srgbClr val="000000"/>
                </a:solidFill>
                <a:cs typeface="Times New Roman" charset="0"/>
              </a:rPr>
              <a:t>o</a:t>
            </a:r>
            <a:r>
              <a:rPr lang="pl-PL" sz="1800" dirty="0" smtClean="0"/>
              <a:t>dliczenie </a:t>
            </a:r>
            <a:r>
              <a:rPr lang="pl-PL" sz="1800" dirty="0"/>
              <a:t>od podstawy opodatkowania kosztów kwalifikowanych w ramach ulgi B+R, </a:t>
            </a:r>
            <a:r>
              <a:rPr lang="pl-PL" sz="1800" dirty="0" smtClean="0"/>
              <a:t>w tym ulga na innowacyjnych pracowników</a:t>
            </a:r>
          </a:p>
          <a:p>
            <a:pPr indent="179388" algn="just">
              <a:buFont typeface="Wingdings" charset="0"/>
              <a:buChar char="n"/>
              <a:tabLst>
                <a:tab pos="179388" algn="l"/>
              </a:tabLst>
              <a:defRPr/>
            </a:pPr>
            <a:r>
              <a:rPr lang="pl-PL" sz="1700" dirty="0" smtClean="0">
                <a:solidFill>
                  <a:srgbClr val="000000"/>
                </a:solidFill>
                <a:cs typeface="Times New Roman" charset="0"/>
              </a:rPr>
              <a:t>ulga termoizolacyjna</a:t>
            </a:r>
          </a:p>
          <a:p>
            <a:pPr indent="179388" algn="just">
              <a:buFont typeface="Wingdings" charset="0"/>
              <a:buChar char="n"/>
              <a:tabLst>
                <a:tab pos="179388" algn="l"/>
              </a:tabLst>
              <a:defRPr/>
            </a:pPr>
            <a:endParaRPr lang="pl-PL" sz="1700" dirty="0">
              <a:solidFill>
                <a:srgbClr val="000000"/>
              </a:solidFill>
              <a:cs typeface="Times New Roman" charset="0"/>
            </a:endParaRPr>
          </a:p>
        </p:txBody>
      </p:sp>
    </p:spTree>
    <p:extLst>
      <p:ext uri="{BB962C8B-B14F-4D97-AF65-F5344CB8AC3E}">
        <p14:creationId xmlns:p14="http://schemas.microsoft.com/office/powerpoint/2010/main" val="203484271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Odliczenia od dochodu wprowadzone w ramach Polskiego Ładu</a:t>
            </a:r>
            <a:endParaRPr lang="pl-PL" sz="3200" dirty="0"/>
          </a:p>
        </p:txBody>
      </p:sp>
      <p:sp>
        <p:nvSpPr>
          <p:cNvPr id="3" name="Symbol zastępczy zawartości 2"/>
          <p:cNvSpPr>
            <a:spLocks noGrp="1"/>
          </p:cNvSpPr>
          <p:nvPr>
            <p:ph idx="1"/>
          </p:nvPr>
        </p:nvSpPr>
        <p:spPr>
          <a:xfrm>
            <a:off x="498474" y="1981200"/>
            <a:ext cx="8361364" cy="4544144"/>
          </a:xfrm>
          <a:solidFill>
            <a:schemeClr val="bg2">
              <a:lumMod val="40000"/>
              <a:lumOff val="60000"/>
            </a:schemeClr>
          </a:solidFill>
        </p:spPr>
        <p:txBody>
          <a:bodyPr>
            <a:normAutofit fontScale="92500" lnSpcReduction="10000"/>
          </a:bodyPr>
          <a:lstStyle/>
          <a:p>
            <a:r>
              <a:rPr lang="pl-PL" dirty="0" smtClean="0"/>
              <a:t>Odliczenie od dochodu składek </a:t>
            </a:r>
            <a:r>
              <a:rPr lang="pl-PL" dirty="0"/>
              <a:t>członkowskich zapłaconych na rzecz związków zawodowych, w wysokości nieprzekraczającej w roku podatkowym kwoty 300 zł</a:t>
            </a:r>
            <a:r>
              <a:rPr lang="pl-PL" dirty="0" smtClean="0"/>
              <a:t>;</a:t>
            </a:r>
          </a:p>
          <a:p>
            <a:r>
              <a:rPr lang="pl-PL" b="1" dirty="0" smtClean="0"/>
              <a:t>Ulga na prototyp</a:t>
            </a:r>
            <a:r>
              <a:rPr lang="pl-PL" dirty="0" smtClean="0"/>
              <a:t>. Podatnik </a:t>
            </a:r>
            <a:r>
              <a:rPr lang="pl-PL" dirty="0"/>
              <a:t>prowadzący pozarolniczą działalność gospodarczą może odliczyć od podstawy obliczenia podatku, </a:t>
            </a:r>
            <a:r>
              <a:rPr lang="pl-PL" dirty="0" smtClean="0"/>
              <a:t>kwotę </a:t>
            </a:r>
            <a:r>
              <a:rPr lang="pl-PL" dirty="0"/>
              <a:t>stanowiącą 30% sumy kosztów produkcji próbnej nowego produktu i wprowadzenia na rynek nowego </a:t>
            </a:r>
            <a:r>
              <a:rPr lang="pl-PL" dirty="0" smtClean="0"/>
              <a:t>produktu</a:t>
            </a:r>
          </a:p>
          <a:p>
            <a:r>
              <a:rPr lang="pl-PL" b="1" dirty="0" smtClean="0"/>
              <a:t>Ulga na ekspansję</a:t>
            </a:r>
            <a:r>
              <a:rPr lang="pl-PL" dirty="0" smtClean="0"/>
              <a:t>. Podatnik </a:t>
            </a:r>
            <a:r>
              <a:rPr lang="pl-PL" dirty="0"/>
              <a:t>uzyskujący przychody z pozarolniczej działalności gospodarczej odlicza od podstawy obliczenia podatku, </a:t>
            </a:r>
            <a:r>
              <a:rPr lang="pl-PL" dirty="0" smtClean="0"/>
              <a:t>koszty </a:t>
            </a:r>
            <a:r>
              <a:rPr lang="pl-PL" dirty="0"/>
              <a:t>uzyskania przychodów poniesione w celu zwiększenia przychodów ze sprzedaży produktów do wysokości dochodu uzyskanego przez podatnika w roku podatkowym z pozarolniczej działalności gospodarczej, nie więcej jednak niż 1 000 000 zł w roku </a:t>
            </a:r>
            <a:r>
              <a:rPr lang="pl-PL" dirty="0" smtClean="0"/>
              <a:t>podatkowym (targi, promocje)</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193</a:t>
            </a:fld>
            <a:endParaRPr lang="pl-PL"/>
          </a:p>
        </p:txBody>
      </p:sp>
    </p:spTree>
    <p:extLst>
      <p:ext uri="{BB962C8B-B14F-4D97-AF65-F5344CB8AC3E}">
        <p14:creationId xmlns:p14="http://schemas.microsoft.com/office/powerpoint/2010/main" val="176458593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a:t>Odliczenia od dochodu wprowadzone w ramach Polskiego Ładu</a:t>
            </a:r>
          </a:p>
        </p:txBody>
      </p:sp>
      <p:sp>
        <p:nvSpPr>
          <p:cNvPr id="3" name="Symbol zastępczy zawartości 2"/>
          <p:cNvSpPr>
            <a:spLocks noGrp="1"/>
          </p:cNvSpPr>
          <p:nvPr>
            <p:ph idx="1"/>
          </p:nvPr>
        </p:nvSpPr>
        <p:spPr>
          <a:xfrm>
            <a:off x="-108520" y="1988840"/>
            <a:ext cx="9217024" cy="4869160"/>
          </a:xfrm>
        </p:spPr>
        <p:txBody>
          <a:bodyPr>
            <a:normAutofit/>
          </a:bodyPr>
          <a:lstStyle/>
          <a:p>
            <a:r>
              <a:rPr lang="pl-PL" sz="1600" dirty="0"/>
              <a:t>Podatnik prowadzący pozarolniczą działalność gospodarczą może odliczyć od podstawy obliczenia podatku, kwotę stanowiącą 50% kosztów uzyskania przychodów poniesionych </a:t>
            </a:r>
            <a:r>
              <a:rPr lang="pl-PL" sz="1600" b="1" dirty="0"/>
              <a:t>na działalność: sportową</a:t>
            </a:r>
            <a:r>
              <a:rPr lang="pl-PL" sz="1600" b="1" dirty="0" smtClean="0"/>
              <a:t>, kulturalną, </a:t>
            </a:r>
            <a:r>
              <a:rPr lang="pl-PL" sz="1600" dirty="0" smtClean="0"/>
              <a:t> </a:t>
            </a:r>
            <a:r>
              <a:rPr lang="pl-PL" sz="1600" b="1" dirty="0"/>
              <a:t>wspierającą szkolnictwo wyższe i naukę </a:t>
            </a:r>
            <a:r>
              <a:rPr lang="pl-PL" sz="1600" dirty="0"/>
              <a:t>– przy czym kwota odliczenia nie może przekroczyć kwoty dochodu uzyskanego przez podatnika w roku podatkowym z pozarolniczej działalności gospodarczej. </a:t>
            </a:r>
            <a:r>
              <a:rPr lang="pl-PL" sz="1600" dirty="0" smtClean="0"/>
              <a:t>(sponsoring, stypendia)</a:t>
            </a:r>
          </a:p>
          <a:p>
            <a:r>
              <a:rPr lang="pl-PL" sz="1600" dirty="0" smtClean="0"/>
              <a:t>Podatnik </a:t>
            </a:r>
            <a:r>
              <a:rPr lang="pl-PL" sz="1600" dirty="0"/>
              <a:t>uzyskujący przychody z pozarolniczej działalności </a:t>
            </a:r>
            <a:r>
              <a:rPr lang="pl-PL" sz="1600" dirty="0" smtClean="0"/>
              <a:t> gospodarczej </a:t>
            </a:r>
            <a:r>
              <a:rPr lang="pl-PL" sz="1600" dirty="0"/>
              <a:t>może odliczyć od podstawy obliczenia </a:t>
            </a:r>
            <a:r>
              <a:rPr lang="pl-PL" sz="1600" dirty="0" smtClean="0"/>
              <a:t>podatku, </a:t>
            </a:r>
            <a:r>
              <a:rPr lang="pl-PL" sz="1600" b="1" dirty="0"/>
              <a:t>wydatki na nabycie terminala płatniczego </a:t>
            </a:r>
            <a:r>
              <a:rPr lang="pl-PL" sz="1600" dirty="0" smtClean="0"/>
              <a:t>w </a:t>
            </a:r>
            <a:r>
              <a:rPr lang="pl-PL" sz="1600" dirty="0"/>
              <a:t>roku podatkowym, w którym rozpoczął przyjmowanie </a:t>
            </a:r>
            <a:r>
              <a:rPr lang="pl-PL" sz="1600" dirty="0" smtClean="0"/>
              <a:t>płatności </a:t>
            </a:r>
            <a:r>
              <a:rPr lang="pl-PL" sz="1600" dirty="0"/>
              <a:t>przy użyciu terminala płatniczego, i w roku następującym po tym roku</a:t>
            </a:r>
            <a:r>
              <a:rPr lang="pl-PL" sz="1600" dirty="0" smtClean="0"/>
              <a:t>,</a:t>
            </a:r>
          </a:p>
          <a:p>
            <a:r>
              <a:rPr lang="pl-PL" sz="1600" b="1" dirty="0" smtClean="0"/>
              <a:t>odliczenia </a:t>
            </a:r>
            <a:r>
              <a:rPr lang="pl-PL" sz="1600" b="1" dirty="0"/>
              <a:t>z tytułu wydatków ponoszonych na ochronę i konserwację </a:t>
            </a:r>
            <a:r>
              <a:rPr lang="pl-PL" sz="1600" b="1" dirty="0" smtClean="0"/>
              <a:t>zabytków. </a:t>
            </a:r>
            <a:r>
              <a:rPr lang="pl-PL" sz="1600" dirty="0"/>
              <a:t>Odliczenia w ramach ulgi na zabytki nie będą mogły przekroczyć 50% </a:t>
            </a:r>
            <a:r>
              <a:rPr lang="pl-PL" sz="1600" dirty="0" smtClean="0"/>
              <a:t>wydatków na remonty i konserwację zabytków. </a:t>
            </a:r>
            <a:endParaRPr lang="pl-PL" sz="1600" b="1" dirty="0" smtClean="0"/>
          </a:p>
          <a:p>
            <a:r>
              <a:rPr lang="pl-PL" sz="1600" dirty="0" smtClean="0"/>
              <a:t>Wprowadzono odliczenie </a:t>
            </a:r>
            <a:r>
              <a:rPr lang="pl-PL" sz="1600" dirty="0"/>
              <a:t>od podstawy obliczenia podatku dodatkowych 50% kosztów uzyskania przychodów poniesionych na robotyzację, </a:t>
            </a:r>
            <a:r>
              <a:rPr lang="pl-PL" sz="1600" b="1" dirty="0"/>
              <a:t>tzw. ulga na robotyzację</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194</a:t>
            </a:fld>
            <a:endParaRPr lang="pl-PL"/>
          </a:p>
        </p:txBody>
      </p:sp>
    </p:spTree>
    <p:extLst>
      <p:ext uri="{BB962C8B-B14F-4D97-AF65-F5344CB8AC3E}">
        <p14:creationId xmlns:p14="http://schemas.microsoft.com/office/powerpoint/2010/main" val="44628091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smtClean="0"/>
              <a:t>Ulga dla pracowników (ulga dla klasy średniej) – całe szczęście, że nie obowiązuje!</a:t>
            </a:r>
            <a:endParaRPr lang="pl-PL" sz="2800" dirty="0"/>
          </a:p>
        </p:txBody>
      </p:sp>
      <p:sp>
        <p:nvSpPr>
          <p:cNvPr id="3" name="Symbol zastępczy zawartości 2"/>
          <p:cNvSpPr>
            <a:spLocks noGrp="1"/>
          </p:cNvSpPr>
          <p:nvPr>
            <p:ph idx="1"/>
          </p:nvPr>
        </p:nvSpPr>
        <p:spPr>
          <a:xfrm>
            <a:off x="-38501" y="1658253"/>
            <a:ext cx="9144000" cy="4941168"/>
          </a:xfrm>
        </p:spPr>
        <p:txBody>
          <a:bodyPr>
            <a:normAutofit fontScale="92500" lnSpcReduction="20000"/>
          </a:bodyPr>
          <a:lstStyle/>
          <a:p>
            <a:r>
              <a:rPr lang="pl-PL" sz="1700" dirty="0"/>
              <a:t>Adresatami tego rozwiązania są podatnicy zatrudniani na podstawie stosunku służbowego, stosunku pracy, pracy nakładczej lub spółdzielczego stosunku </a:t>
            </a:r>
            <a:r>
              <a:rPr lang="pl-PL" sz="1700" dirty="0" smtClean="0"/>
              <a:t>pracy w</a:t>
            </a:r>
            <a:r>
              <a:rPr lang="pl-PL" sz="1700" dirty="0"/>
              <a:t> wysokości mieszącej się w przedziale od 68 412 zł do 133 </a:t>
            </a:r>
            <a:r>
              <a:rPr lang="pl-PL" sz="1700" dirty="0" smtClean="0"/>
              <a:t>692 zł . </a:t>
            </a:r>
          </a:p>
          <a:p>
            <a:r>
              <a:rPr lang="pl-PL" sz="1700" dirty="0" smtClean="0"/>
              <a:t>Celem jest ograniczenie tej grupie podatników wzrostu podatku związanego m.in. ze skasowaniem odliczenia od podatku składki zdrowotnej. </a:t>
            </a:r>
          </a:p>
          <a:p>
            <a:r>
              <a:rPr lang="pl-PL" sz="1700" dirty="0" smtClean="0"/>
              <a:t>Skomplikowana konstrukcja dla podatnika i płatnika!!!</a:t>
            </a:r>
          </a:p>
          <a:p>
            <a:pPr marL="0" indent="0">
              <a:buNone/>
            </a:pPr>
            <a:r>
              <a:rPr lang="pl-PL" sz="1700" dirty="0" smtClean="0"/>
              <a:t> </a:t>
            </a:r>
            <a:r>
              <a:rPr lang="pl-PL" sz="1700" dirty="0"/>
              <a:t>Kwota ulgi dla pracowników, </a:t>
            </a:r>
            <a:r>
              <a:rPr lang="pl-PL" sz="1700" dirty="0" smtClean="0"/>
              <a:t>wynosi</a:t>
            </a:r>
            <a:r>
              <a:rPr lang="pl-PL" sz="1700" dirty="0"/>
              <a:t>:</a:t>
            </a:r>
          </a:p>
          <a:p>
            <a:pPr marL="0" indent="0">
              <a:buNone/>
            </a:pPr>
            <a:r>
              <a:rPr lang="pl-PL" sz="1700" dirty="0"/>
              <a:t>1)	(A x 6,68% – 4566 zł) ÷ 0,17, dla A wynoszącego co najmniej 68 412 zł i nieprzekraczającego kwoty 102 588 zł,</a:t>
            </a:r>
          </a:p>
          <a:p>
            <a:pPr marL="0" indent="0">
              <a:buNone/>
            </a:pPr>
            <a:r>
              <a:rPr lang="pl-PL" sz="1700" dirty="0"/>
              <a:t>2)	(A x (-7,35%) + 9829 zł) ÷ 0,17, dla A wyższego od 102 588 zł i nieprzekraczającego kwoty 133 692 zł</a:t>
            </a:r>
          </a:p>
          <a:p>
            <a:pPr marL="0" indent="0">
              <a:buNone/>
            </a:pPr>
            <a:r>
              <a:rPr lang="pl-PL" sz="1700" dirty="0"/>
              <a:t>– gdzie A oznacza uzyskane przez podatnika w roku podatkowym przychody ze stosunku służbowego, stosunku pracy, pracy nakładczej i spółdzielczego stosunku pracy, które podlegają opodatkowaniu zgodnie z art. 27 ustawy</a:t>
            </a:r>
            <a:r>
              <a:rPr lang="pl-PL" sz="1700" dirty="0" smtClean="0"/>
              <a:t>.</a:t>
            </a:r>
          </a:p>
          <a:p>
            <a:pPr marL="0" indent="0">
              <a:buNone/>
            </a:pPr>
            <a:r>
              <a:rPr lang="pl-PL" sz="2600" dirty="0" smtClean="0">
                <a:solidFill>
                  <a:srgbClr val="FF0000"/>
                </a:solidFill>
              </a:rPr>
              <a:t>Prawda, że proste! Ha-ha-ha…</a:t>
            </a:r>
            <a:endParaRPr lang="pl-PL" sz="2600" dirty="0">
              <a:solidFill>
                <a:srgbClr val="FF0000"/>
              </a:solidFill>
            </a:endParaRP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195</a:t>
            </a:fld>
            <a:endParaRPr lang="pl-PL"/>
          </a:p>
        </p:txBody>
      </p:sp>
    </p:spTree>
    <p:extLst>
      <p:ext uri="{BB962C8B-B14F-4D97-AF65-F5344CB8AC3E}">
        <p14:creationId xmlns:p14="http://schemas.microsoft.com/office/powerpoint/2010/main" val="210828563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Ulga termoizolacyjna</a:t>
            </a:r>
            <a:endParaRPr lang="pl-PL" dirty="0"/>
          </a:p>
        </p:txBody>
      </p:sp>
      <p:sp>
        <p:nvSpPr>
          <p:cNvPr id="3" name="Symbol zastępczy zawartości 2"/>
          <p:cNvSpPr>
            <a:spLocks noGrp="1"/>
          </p:cNvSpPr>
          <p:nvPr>
            <p:ph idx="1"/>
          </p:nvPr>
        </p:nvSpPr>
        <p:spPr>
          <a:xfrm>
            <a:off x="0" y="1981200"/>
            <a:ext cx="9144000" cy="4807510"/>
          </a:xfrm>
        </p:spPr>
        <p:txBody>
          <a:bodyPr>
            <a:normAutofit/>
          </a:bodyPr>
          <a:lstStyle/>
          <a:p>
            <a:r>
              <a:rPr lang="pl-PL" dirty="0" smtClean="0"/>
              <a:t>Mogą z niej skorzystać podatnicy  od 1 stycznia 2019 r. "będący </a:t>
            </a:r>
            <a:r>
              <a:rPr lang="pl-PL" dirty="0"/>
              <a:t>właścicielami lub współwłaścicielami jednorodzinnych budynków mieszkalnych, ponoszący wydatki na realizację przedsięwzięć termomodernizacyjnych”</a:t>
            </a:r>
          </a:p>
          <a:p>
            <a:r>
              <a:rPr lang="pl-PL" dirty="0" smtClean="0"/>
              <a:t>odliczeniu </a:t>
            </a:r>
            <a:r>
              <a:rPr lang="pl-PL" dirty="0"/>
              <a:t>od dochodu (przychodu) będą podlegały wydatki w okresie realizacji przedsięwzięcia, nie więcej jednak niż 53 tys. zł. Przy czym czas realizacji przedsięwzięcia premiowanego ulgą termomodernizacyjną nie </a:t>
            </a:r>
            <a:r>
              <a:rPr lang="pl-PL" dirty="0" smtClean="0"/>
              <a:t>może </a:t>
            </a:r>
            <a:r>
              <a:rPr lang="pl-PL" dirty="0"/>
              <a:t>przekraczać 3 lat. </a:t>
            </a:r>
            <a:r>
              <a:rPr lang="pl-PL" dirty="0" smtClean="0"/>
              <a:t>Gdy </a:t>
            </a:r>
            <a:r>
              <a:rPr lang="pl-PL" dirty="0"/>
              <a:t>kwota odliczenia nie </a:t>
            </a:r>
            <a:r>
              <a:rPr lang="pl-PL" dirty="0" smtClean="0"/>
              <a:t>ma </a:t>
            </a:r>
            <a:r>
              <a:rPr lang="pl-PL" dirty="0"/>
              <a:t>pokrycia w rocznym dochodzie podatnika, </a:t>
            </a:r>
            <a:r>
              <a:rPr lang="pl-PL" dirty="0" smtClean="0"/>
              <a:t>może on </a:t>
            </a:r>
            <a:r>
              <a:rPr lang="pl-PL" dirty="0"/>
              <a:t>dokonywać odliczeń w kolejnych </a:t>
            </a:r>
            <a:r>
              <a:rPr lang="pl-PL" dirty="0" smtClean="0"/>
              <a:t>latach, </a:t>
            </a:r>
            <a:r>
              <a:rPr lang="pl-PL" dirty="0"/>
              <a:t>Jednak nie dłużej niż przez 6 lat, licząc od końca roku podatkowego, w którym poniesiono pierwszy wydatek</a:t>
            </a:r>
            <a:r>
              <a:rPr lang="pl-PL" dirty="0" smtClean="0"/>
              <a:t>. </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196</a:t>
            </a:fld>
            <a:endParaRPr lang="pl-PL"/>
          </a:p>
        </p:txBody>
      </p:sp>
      <p:pic>
        <p:nvPicPr>
          <p:cNvPr id="6" name="Obraz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55804" y="5387327"/>
            <a:ext cx="2327015" cy="1470673"/>
          </a:xfrm>
          <a:prstGeom prst="rect">
            <a:avLst/>
          </a:prstGeom>
        </p:spPr>
      </p:pic>
    </p:spTree>
    <p:extLst>
      <p:ext uri="{BB962C8B-B14F-4D97-AF65-F5344CB8AC3E}">
        <p14:creationId xmlns:p14="http://schemas.microsoft.com/office/powerpoint/2010/main" val="338362821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2021r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197</a:t>
            </a:fld>
            <a:endParaRPr lang="pl-PL">
              <a:latin typeface="Palatino Linotype"/>
              <a:cs typeface="Palatino Linotype"/>
            </a:endParaRPr>
          </a:p>
        </p:txBody>
      </p:sp>
      <p:graphicFrame>
        <p:nvGraphicFramePr>
          <p:cNvPr id="6" name="Tabela 5"/>
          <p:cNvGraphicFramePr>
            <a:graphicFrameLocks noGrp="1"/>
          </p:cNvGraphicFramePr>
          <p:nvPr>
            <p:extLst>
              <p:ext uri="{D42A27DB-BD31-4B8C-83A1-F6EECF244321}">
                <p14:modId xmlns:p14="http://schemas.microsoft.com/office/powerpoint/2010/main" val="3066177637"/>
              </p:ext>
            </p:extLst>
          </p:nvPr>
        </p:nvGraphicFramePr>
        <p:xfrm>
          <a:off x="467544" y="2637630"/>
          <a:ext cx="7848600" cy="3455666"/>
        </p:xfrm>
        <a:graphic>
          <a:graphicData uri="http://schemas.openxmlformats.org/drawingml/2006/table">
            <a:tbl>
              <a:tblPr>
                <a:tableStyleId>{BC89EF96-8CEA-46FF-86C4-4CE0E7609802}</a:tableStyleId>
              </a:tblPr>
              <a:tblGrid>
                <a:gridCol w="2616200">
                  <a:extLst>
                    <a:ext uri="{9D8B030D-6E8A-4147-A177-3AD203B41FA5}">
                      <a16:colId xmlns:a16="http://schemas.microsoft.com/office/drawing/2014/main" xmlns="" val="20000"/>
                    </a:ext>
                  </a:extLst>
                </a:gridCol>
                <a:gridCol w="2616200">
                  <a:extLst>
                    <a:ext uri="{9D8B030D-6E8A-4147-A177-3AD203B41FA5}">
                      <a16:colId xmlns:a16="http://schemas.microsoft.com/office/drawing/2014/main" xmlns="" val="20001"/>
                    </a:ext>
                  </a:extLst>
                </a:gridCol>
                <a:gridCol w="2616200">
                  <a:extLst>
                    <a:ext uri="{9D8B030D-6E8A-4147-A177-3AD203B41FA5}">
                      <a16:colId xmlns:a16="http://schemas.microsoft.com/office/drawing/2014/main" xmlns="" val="20002"/>
                    </a:ext>
                  </a:extLst>
                </a:gridCol>
              </a:tblGrid>
              <a:tr h="69645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b="1" u="none" strike="noStrike" cap="none" normalizeH="0" baseline="0" dirty="0">
                          <a:ln>
                            <a:noFill/>
                          </a:ln>
                          <a:effectLst/>
                          <a:latin typeface="Palatino Linotype"/>
                          <a:cs typeface="Palatino Linotype"/>
                        </a:rPr>
                        <a:t>Podstawa obliczenia podatku w złotych</a:t>
                      </a:r>
                      <a:endParaRPr kumimoji="0" lang="pl-PL" sz="1800" b="1"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b="1" u="none" strike="noStrike" cap="none" normalizeH="0" baseline="0" dirty="0">
                          <a:ln>
                            <a:noFill/>
                          </a:ln>
                          <a:effectLst/>
                          <a:latin typeface="Palatino Linotype"/>
                          <a:cs typeface="Palatino Linotype"/>
                        </a:rPr>
                        <a:t>Podatek wynosi</a:t>
                      </a:r>
                      <a:endParaRPr kumimoji="0" lang="pl-PL" sz="1800" b="1"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extLst>
                  <a:ext uri="{0D108BD9-81ED-4DB2-BD59-A6C34878D82A}">
                    <a16:rowId xmlns:a16="http://schemas.microsoft.com/office/drawing/2014/main" xmlns="" val="10000"/>
                  </a:ext>
                </a:extLst>
              </a:tr>
              <a:tr h="418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a:ln>
                            <a:noFill/>
                          </a:ln>
                          <a:effectLst/>
                          <a:latin typeface="Palatino Linotype"/>
                          <a:cs typeface="Palatino Linotype"/>
                        </a:rPr>
                        <a:t>ponad</a:t>
                      </a:r>
                      <a:endParaRPr kumimoji="0" lang="pl-PL" sz="1800" b="0" i="0" u="none" strike="noStrike" cap="none" normalizeH="0" baseline="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do</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 </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extLst>
                  <a:ext uri="{0D108BD9-81ED-4DB2-BD59-A6C34878D82A}">
                    <a16:rowId xmlns:a16="http://schemas.microsoft.com/office/drawing/2014/main" xmlns="" val="10001"/>
                  </a:ext>
                </a:extLst>
              </a:tr>
              <a:tr h="12936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 </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chemeClr val="tx1"/>
                          </a:solidFill>
                          <a:effectLst/>
                          <a:latin typeface="Palatino Linotype"/>
                          <a:ea typeface="ＭＳ Ｐゴシック" charset="0"/>
                          <a:cs typeface="Palatino Linotype"/>
                        </a:rPr>
                        <a:t>120.000</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smtClean="0">
                          <a:ln>
                            <a:noFill/>
                          </a:ln>
                          <a:effectLst/>
                          <a:latin typeface="Palatino Linotype"/>
                          <a:cs typeface="Palatino Linotype"/>
                        </a:rPr>
                        <a:t>12 </a:t>
                      </a:r>
                      <a:r>
                        <a:rPr kumimoji="0" lang="pl-PL" sz="1800" u="none" strike="noStrike" cap="none" normalizeH="0" baseline="0" dirty="0">
                          <a:ln>
                            <a:noFill/>
                          </a:ln>
                          <a:effectLst/>
                          <a:latin typeface="Palatino Linotype"/>
                          <a:cs typeface="Palatino Linotype"/>
                        </a:rPr>
                        <a:t>% minus kwota zmniejszająca </a:t>
                      </a:r>
                      <a:r>
                        <a:rPr kumimoji="0" lang="pl-PL" sz="1800" u="none" strike="noStrike" cap="none" normalizeH="0" baseline="0" dirty="0" smtClean="0">
                          <a:ln>
                            <a:noFill/>
                          </a:ln>
                          <a:effectLst/>
                          <a:latin typeface="Palatino Linotype"/>
                          <a:cs typeface="Palatino Linotype"/>
                        </a:rPr>
                        <a:t>podatek 3600 zł </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extLst>
                  <a:ext uri="{0D108BD9-81ED-4DB2-BD59-A6C34878D82A}">
                    <a16:rowId xmlns:a16="http://schemas.microsoft.com/office/drawing/2014/main" xmlns="" val="10002"/>
                  </a:ext>
                </a:extLst>
              </a:tr>
              <a:tr h="10473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chemeClr val="tx1"/>
                          </a:solidFill>
                          <a:effectLst/>
                          <a:latin typeface="Palatino Linotype"/>
                          <a:ea typeface="ＭＳ Ｐゴシック" charset="0"/>
                          <a:cs typeface="Palatino Linotype"/>
                        </a:rPr>
                        <a:t>120.000</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 </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smtClean="0">
                          <a:ln>
                            <a:noFill/>
                          </a:ln>
                          <a:effectLst/>
                          <a:latin typeface="Palatino Linotype"/>
                          <a:cs typeface="Palatino Linotype"/>
                        </a:rPr>
                        <a:t>10800 </a:t>
                      </a:r>
                      <a:r>
                        <a:rPr kumimoji="0" lang="pl-PL" sz="1800" u="none" strike="noStrike" cap="none" normalizeH="0" baseline="0" dirty="0">
                          <a:ln>
                            <a:noFill/>
                          </a:ln>
                          <a:effectLst/>
                          <a:latin typeface="Palatino Linotype"/>
                          <a:cs typeface="Palatino Linotype"/>
                        </a:rPr>
                        <a:t>zł </a:t>
                      </a:r>
                      <a:r>
                        <a:rPr kumimoji="0" lang="pl-PL" sz="1800" u="none" strike="noStrike" cap="none" normalizeH="0" baseline="0" dirty="0" smtClean="0">
                          <a:ln>
                            <a:noFill/>
                          </a:ln>
                          <a:effectLst/>
                          <a:latin typeface="Palatino Linotype"/>
                          <a:cs typeface="Palatino Linotype"/>
                        </a:rPr>
                        <a:t> </a:t>
                      </a:r>
                      <a:r>
                        <a:rPr kumimoji="0" lang="pl-PL" sz="1800" u="none" strike="noStrike" cap="none" normalizeH="0" baseline="0" dirty="0">
                          <a:ln>
                            <a:noFill/>
                          </a:ln>
                          <a:effectLst/>
                          <a:latin typeface="Palatino Linotype"/>
                          <a:cs typeface="Palatino Linotype"/>
                        </a:rPr>
                        <a:t>+ 32 % nadwyżki ponad </a:t>
                      </a:r>
                      <a:r>
                        <a:rPr kumimoji="0" lang="pl-PL" sz="1800" u="none" strike="noStrike" cap="none" normalizeH="0" baseline="0" dirty="0" smtClean="0">
                          <a:ln>
                            <a:noFill/>
                          </a:ln>
                          <a:effectLst/>
                          <a:latin typeface="Palatino Linotype"/>
                          <a:cs typeface="Palatino Linotype"/>
                        </a:rPr>
                        <a:t>120.000 </a:t>
                      </a:r>
                      <a:r>
                        <a:rPr kumimoji="0" lang="pl-PL" sz="1800" u="none" strike="noStrike" cap="none" normalizeH="0" baseline="0" dirty="0">
                          <a:ln>
                            <a:noFill/>
                          </a:ln>
                          <a:effectLst/>
                          <a:latin typeface="Palatino Linotype"/>
                          <a:cs typeface="Palatino Linotype"/>
                        </a:rPr>
                        <a:t>zł </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extLst>
                  <a:ext uri="{0D108BD9-81ED-4DB2-BD59-A6C34878D82A}">
                    <a16:rowId xmlns:a16="http://schemas.microsoft.com/office/drawing/2014/main" xmlns="" val="10003"/>
                  </a:ext>
                </a:extLst>
              </a:tr>
            </a:tbl>
          </a:graphicData>
        </a:graphic>
      </p:graphicFrame>
      <p:sp>
        <p:nvSpPr>
          <p:cNvPr id="7" name="pole tekstowe 15"/>
          <p:cNvSpPr txBox="1">
            <a:spLocks noChangeArrowheads="1"/>
          </p:cNvSpPr>
          <p:nvPr/>
        </p:nvSpPr>
        <p:spPr bwMode="auto">
          <a:xfrm>
            <a:off x="179512" y="1628800"/>
            <a:ext cx="81724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endParaRPr lang="pl-PL" sz="2000" dirty="0">
              <a:latin typeface="Palatino Linotype"/>
              <a:cs typeface="Palatino Linotype"/>
            </a:endParaRPr>
          </a:p>
          <a:p>
            <a:pPr algn="ctr" eaLnBrk="1" hangingPunct="1"/>
            <a:r>
              <a:rPr lang="pl-PL" sz="2000" b="1" dirty="0">
                <a:latin typeface="Palatino Linotype"/>
                <a:cs typeface="Palatino Linotype"/>
              </a:rPr>
              <a:t>Skala podatkowa </a:t>
            </a:r>
            <a:r>
              <a:rPr lang="pl-PL" sz="2000" b="1" dirty="0" smtClean="0">
                <a:latin typeface="Palatino Linotype"/>
                <a:cs typeface="Palatino Linotype"/>
              </a:rPr>
              <a:t>w 2022 r</a:t>
            </a:r>
            <a:r>
              <a:rPr lang="pl-PL" sz="2000" b="1" dirty="0">
                <a:latin typeface="Palatino Linotype"/>
                <a:cs typeface="Palatino Linotype"/>
              </a:rPr>
              <a:t>.</a:t>
            </a:r>
          </a:p>
        </p:txBody>
      </p:sp>
    </p:spTree>
    <p:extLst>
      <p:ext uri="{BB962C8B-B14F-4D97-AF65-F5344CB8AC3E}">
        <p14:creationId xmlns:p14="http://schemas.microsoft.com/office/powerpoint/2010/main" val="376536687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Kwota wolna od podatku a kwota zmniejszająca podatek</a:t>
            </a:r>
            <a:endParaRPr lang="pl-PL" dirty="0"/>
          </a:p>
        </p:txBody>
      </p:sp>
      <p:sp>
        <p:nvSpPr>
          <p:cNvPr id="3" name="Symbol zastępczy zawartości 2"/>
          <p:cNvSpPr>
            <a:spLocks noGrp="1"/>
          </p:cNvSpPr>
          <p:nvPr>
            <p:ph idx="1"/>
          </p:nvPr>
        </p:nvSpPr>
        <p:spPr/>
        <p:txBody>
          <a:bodyPr>
            <a:normAutofit/>
          </a:bodyPr>
          <a:lstStyle/>
          <a:p>
            <a:r>
              <a:rPr lang="pl-PL" dirty="0" smtClean="0"/>
              <a:t>Kwoty wolna od podatku dochodowego - 30.000 </a:t>
            </a:r>
            <a:r>
              <a:rPr lang="pl-PL" dirty="0"/>
              <a:t>zł </a:t>
            </a:r>
            <a:endParaRPr lang="pl-PL" dirty="0" smtClean="0"/>
          </a:p>
          <a:p>
            <a:r>
              <a:rPr lang="pl-PL" dirty="0" smtClean="0"/>
              <a:t> </a:t>
            </a:r>
            <a:r>
              <a:rPr lang="pl-PL" dirty="0"/>
              <a:t>Nowa kwota zmniejszająca podatek (przekładająca się na kwotę wolną od podatku w wysokości 30.000 zł) wynosi 3.600 zł (30.000 zł x 12</a:t>
            </a:r>
            <a:r>
              <a:rPr lang="pl-PL" dirty="0" smtClean="0"/>
              <a:t>% stawka).</a:t>
            </a:r>
            <a:endParaRPr lang="pl-PL" dirty="0"/>
          </a:p>
          <a:p>
            <a:r>
              <a:rPr lang="pl-PL" dirty="0"/>
              <a:t>Konsekwencją nowej kwoty zmniejszającej podatek wynoszącej 3.600 zł jest także zmiana wynikającej z niej kwoty zmniejszającej miesięczne zaliczki na podatek, która od 1 lipca 2022 r. wynosi:</a:t>
            </a:r>
          </a:p>
          <a:p>
            <a:pPr marL="0" indent="0">
              <a:buNone/>
            </a:pPr>
            <a:r>
              <a:rPr lang="pl-PL" b="1" dirty="0" smtClean="0"/>
              <a:t>      300 </a:t>
            </a:r>
            <a:r>
              <a:rPr lang="pl-PL" b="1" dirty="0"/>
              <a:t>zł</a:t>
            </a:r>
            <a:r>
              <a:rPr lang="pl-PL" dirty="0"/>
              <a:t> (1/12 z kwoty zmniejszającej podatek 3.600 zł = 300 zł).</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2022r.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198</a:t>
            </a:fld>
            <a:endParaRPr lang="pl-PL"/>
          </a:p>
        </p:txBody>
      </p:sp>
    </p:spTree>
    <p:extLst>
      <p:ext uri="{BB962C8B-B14F-4D97-AF65-F5344CB8AC3E}">
        <p14:creationId xmlns:p14="http://schemas.microsoft.com/office/powerpoint/2010/main" val="374151503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 4 proc. od nadwyżki ponad 1 mln </a:t>
            </a:r>
            <a:r>
              <a:rPr lang="pl-PL" sz="3200" dirty="0"/>
              <a:t>dochodu </a:t>
            </a:r>
            <a:r>
              <a:rPr lang="pl-PL" sz="3200" dirty="0" smtClean="0"/>
              <a:t>(danina solidarnościowa) </a:t>
            </a:r>
            <a:endParaRPr lang="pl-PL" sz="3200" dirty="0"/>
          </a:p>
        </p:txBody>
      </p:sp>
      <p:sp>
        <p:nvSpPr>
          <p:cNvPr id="3" name="Symbol zastępczy zawartości 2"/>
          <p:cNvSpPr>
            <a:spLocks noGrp="1"/>
          </p:cNvSpPr>
          <p:nvPr>
            <p:ph idx="1"/>
          </p:nvPr>
        </p:nvSpPr>
        <p:spPr>
          <a:xfrm>
            <a:off x="107504" y="1916832"/>
            <a:ext cx="9036496" cy="4871878"/>
          </a:xfrm>
        </p:spPr>
        <p:txBody>
          <a:bodyPr>
            <a:normAutofit/>
          </a:bodyPr>
          <a:lstStyle/>
          <a:p>
            <a:r>
              <a:rPr lang="pl-PL" dirty="0" smtClean="0"/>
              <a:t>Płacona jest od 2020 </a:t>
            </a:r>
            <a:r>
              <a:rPr lang="pl-PL" dirty="0"/>
              <a:t>roku. </a:t>
            </a:r>
            <a:endParaRPr lang="pl-PL" dirty="0" smtClean="0"/>
          </a:p>
          <a:p>
            <a:r>
              <a:rPr lang="pl-PL" dirty="0" smtClean="0"/>
              <a:t>Czy </a:t>
            </a:r>
            <a:r>
              <a:rPr lang="pl-PL" dirty="0"/>
              <a:t>to jest podatek?</a:t>
            </a:r>
            <a:endParaRPr lang="pl-PL" dirty="0" smtClean="0"/>
          </a:p>
          <a:p>
            <a:r>
              <a:rPr lang="pl-PL" dirty="0" smtClean="0"/>
              <a:t> </a:t>
            </a:r>
            <a:r>
              <a:rPr lang="pl-PL" dirty="0"/>
              <a:t>Daninę solidarnościową odprowadzą podatnicy, których roczny dochód przekroczy 1 mln zł. Ich miesięczny dochód przekroczy zatem 86 tys. złotych. Podstawę opodatkowania będzie stanowiła suma </a:t>
            </a:r>
            <a:r>
              <a:rPr lang="pl-PL" dirty="0" smtClean="0"/>
              <a:t>dochodów. </a:t>
            </a:r>
            <a:r>
              <a:rPr lang="pl-PL" dirty="0"/>
              <a:t>Nadwyżka powyżej progu równego miliona zł opodatkowana </a:t>
            </a:r>
            <a:r>
              <a:rPr lang="pl-PL" dirty="0" smtClean="0"/>
              <a:t>jest </a:t>
            </a:r>
            <a:r>
              <a:rPr lang="pl-PL" dirty="0"/>
              <a:t>stawką 4 proc. daniny. Resort finansów szacuje, że roczna kwota zasilenia funduszu to nawet 2 mld zł. </a:t>
            </a:r>
            <a:endParaRPr lang="pl-PL" dirty="0" smtClean="0"/>
          </a:p>
          <a:p>
            <a:r>
              <a:rPr lang="pl-PL" dirty="0"/>
              <a:t>Część dochodów podatników utworzy fundusz wsparcia osób niepełnosprawnych, zasilany  z dwóch źródeł: 0,15 proc. to składki na Fundusz Pracy i 4 procentowy wpłatę od podatników o dochodzie przekraczającym 1 mln zł.</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199</a:t>
            </a:fld>
            <a:endParaRPr lang="pl-PL"/>
          </a:p>
        </p:txBody>
      </p:sp>
    </p:spTree>
    <p:extLst>
      <p:ext uri="{BB962C8B-B14F-4D97-AF65-F5344CB8AC3E}">
        <p14:creationId xmlns:p14="http://schemas.microsoft.com/office/powerpoint/2010/main" val="4174594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ytuł 1"/>
          <p:cNvSpPr>
            <a:spLocks noGrp="1"/>
          </p:cNvSpPr>
          <p:nvPr>
            <p:ph type="title"/>
          </p:nvPr>
        </p:nvSpPr>
        <p:spPr/>
        <p:txBody>
          <a:bodyPr/>
          <a:lstStyle/>
          <a:p>
            <a:r>
              <a:rPr lang="pl-PL" altLang="pl-PL" sz="3200" b="1" smtClean="0">
                <a:ea typeface="ＭＳ Ｐゴシック" panose="020B0600070205080204" pitchFamily="34" charset="-128"/>
              </a:rPr>
              <a:t>Jak uzyskiwać wiarygodną i bezpieczną informację podatkową?</a:t>
            </a:r>
            <a:r>
              <a:rPr lang="pl-PL" altLang="pl-PL" smtClean="0">
                <a:ea typeface="ＭＳ Ｐゴシック" panose="020B0600070205080204" pitchFamily="34" charset="-128"/>
              </a:rPr>
              <a:t/>
            </a:r>
            <a:br>
              <a:rPr lang="pl-PL" altLang="pl-PL" smtClean="0">
                <a:ea typeface="ＭＳ Ｐゴシック" panose="020B0600070205080204" pitchFamily="34" charset="-128"/>
              </a:rPr>
            </a:br>
            <a:endParaRPr lang="pl-PL" altLang="pl-PL" smtClean="0">
              <a:ea typeface="ＭＳ Ｐゴシック" panose="020B0600070205080204" pitchFamily="34" charset="-128"/>
            </a:endParaRPr>
          </a:p>
        </p:txBody>
      </p:sp>
      <p:sp>
        <p:nvSpPr>
          <p:cNvPr id="3" name="Symbol zastępczy zawartości 2"/>
          <p:cNvSpPr>
            <a:spLocks noGrp="1"/>
          </p:cNvSpPr>
          <p:nvPr>
            <p:ph idx="1"/>
          </p:nvPr>
        </p:nvSpPr>
        <p:spPr>
          <a:xfrm>
            <a:off x="107950" y="1773238"/>
            <a:ext cx="9036050" cy="4352925"/>
          </a:xfrm>
        </p:spPr>
        <p:txBody>
          <a:bodyPr>
            <a:normAutofit fontScale="85000" lnSpcReduction="10000"/>
          </a:bodyPr>
          <a:lstStyle/>
          <a:p>
            <a:pPr marL="0" indent="0">
              <a:buFont typeface="Wingdings" panose="05000000000000000000" pitchFamily="2" charset="2"/>
              <a:buNone/>
              <a:defRPr/>
            </a:pPr>
            <a:endParaRPr lang="pl-PL" b="1" dirty="0" smtClean="0"/>
          </a:p>
          <a:p>
            <a:pPr marL="0" indent="0">
              <a:buFont typeface="Wingdings" panose="05000000000000000000" pitchFamily="2" charset="2"/>
              <a:buNone/>
              <a:defRPr/>
            </a:pPr>
            <a:r>
              <a:rPr lang="pl-PL" b="1" dirty="0" smtClean="0"/>
              <a:t>- Ustawa podatkowa  </a:t>
            </a:r>
          </a:p>
          <a:p>
            <a:pPr marL="0" indent="0">
              <a:buFont typeface="Wingdings" panose="05000000000000000000" pitchFamily="2" charset="2"/>
              <a:buNone/>
              <a:defRPr/>
            </a:pPr>
            <a:r>
              <a:rPr lang="pl-PL" b="1" dirty="0" smtClean="0"/>
              <a:t>-  </a:t>
            </a:r>
            <a:r>
              <a:rPr lang="pl-PL" b="1" dirty="0"/>
              <a:t>Pracownik organu podatkowego (najlepiej koleżanka z urzędu skarbowego)</a:t>
            </a:r>
            <a:endParaRPr lang="pl-PL" dirty="0"/>
          </a:p>
          <a:p>
            <a:pPr marL="0" indent="0">
              <a:buFont typeface="Wingdings" panose="05000000000000000000" pitchFamily="2" charset="2"/>
              <a:buNone/>
              <a:defRPr/>
            </a:pPr>
            <a:r>
              <a:rPr lang="pl-PL" b="1" dirty="0" smtClean="0"/>
              <a:t>- Internet </a:t>
            </a:r>
            <a:r>
              <a:rPr lang="pl-PL" b="1" dirty="0"/>
              <a:t>– tam jest wszystko o </a:t>
            </a:r>
            <a:r>
              <a:rPr lang="pl-PL" b="1" dirty="0" smtClean="0"/>
              <a:t>podatkach!</a:t>
            </a:r>
          </a:p>
          <a:p>
            <a:pPr marL="0" indent="0">
              <a:buFont typeface="Wingdings" panose="05000000000000000000" pitchFamily="2" charset="2"/>
              <a:buNone/>
              <a:defRPr/>
            </a:pPr>
            <a:r>
              <a:rPr lang="pl-PL" b="1" dirty="0" smtClean="0"/>
              <a:t>- Literatura </a:t>
            </a:r>
            <a:r>
              <a:rPr lang="pl-PL" b="1" dirty="0"/>
              <a:t>fachowa dla </a:t>
            </a:r>
            <a:r>
              <a:rPr lang="pl-PL" b="1" dirty="0" smtClean="0"/>
              <a:t>fachowców</a:t>
            </a:r>
          </a:p>
          <a:p>
            <a:pPr marL="0" indent="0">
              <a:buFont typeface="Wingdings" panose="05000000000000000000" pitchFamily="2" charset="2"/>
              <a:buNone/>
              <a:defRPr/>
            </a:pPr>
            <a:r>
              <a:rPr lang="pl-PL" b="1" dirty="0" smtClean="0"/>
              <a:t>- Orzeczenia </a:t>
            </a:r>
            <a:r>
              <a:rPr lang="pl-PL" b="1" dirty="0"/>
              <a:t>sądowe – dwa różne w takiej samej </a:t>
            </a:r>
            <a:r>
              <a:rPr lang="pl-PL" b="1" dirty="0" smtClean="0"/>
              <a:t>sprawie</a:t>
            </a:r>
          </a:p>
          <a:p>
            <a:pPr>
              <a:buFontTx/>
              <a:buChar char="-"/>
              <a:defRPr/>
            </a:pPr>
            <a:r>
              <a:rPr lang="pl-PL" b="1" dirty="0" smtClean="0"/>
              <a:t>Interpretacje </a:t>
            </a:r>
            <a:r>
              <a:rPr lang="pl-PL" b="1" dirty="0"/>
              <a:t>ogólne Ministra Finansów – dlaczego ich jest tak mało</a:t>
            </a:r>
            <a:r>
              <a:rPr lang="pl-PL" b="1" dirty="0" smtClean="0"/>
              <a:t>?</a:t>
            </a:r>
          </a:p>
          <a:p>
            <a:pPr>
              <a:buFontTx/>
              <a:buChar char="-"/>
              <a:defRPr/>
            </a:pPr>
            <a:endParaRPr lang="pl-PL" dirty="0" smtClean="0"/>
          </a:p>
          <a:p>
            <a:pPr marL="0" indent="0">
              <a:buFont typeface="Wingdings" panose="05000000000000000000" pitchFamily="2" charset="2"/>
              <a:buNone/>
              <a:defRPr/>
            </a:pPr>
            <a:r>
              <a:rPr lang="pl-PL" b="1" dirty="0" smtClean="0"/>
              <a:t>             </a:t>
            </a:r>
          </a:p>
          <a:p>
            <a:pPr>
              <a:defRPr/>
            </a:pPr>
            <a:endParaRPr lang="pl-PL" sz="4000" dirty="0"/>
          </a:p>
        </p:txBody>
      </p:sp>
      <p:sp>
        <p:nvSpPr>
          <p:cNvPr id="4" name="Symbol zastępczy stopki 3"/>
          <p:cNvSpPr>
            <a:spLocks noGrp="1"/>
          </p:cNvSpPr>
          <p:nvPr>
            <p:ph type="ftr" sz="quarter" idx="11"/>
          </p:nvPr>
        </p:nvSpPr>
        <p:spPr/>
        <p:txBody>
          <a:bodyPr/>
          <a:lstStyle/>
          <a:p>
            <a:pPr>
              <a:defRPr/>
            </a:pPr>
            <a:r>
              <a:rPr lang="pl-PL" altLang="pl-PL" dirty="0" smtClean="0"/>
              <a:t>Copyright by Katedra Prawa Podatkowego W.P. </a:t>
            </a:r>
            <a:r>
              <a:rPr lang="pl-PL" altLang="pl-PL" dirty="0" err="1" smtClean="0"/>
              <a:t>UwB</a:t>
            </a:r>
            <a:r>
              <a:rPr lang="pl-PL" altLang="pl-PL" dirty="0" smtClean="0"/>
              <a:t> 2022 r.</a:t>
            </a:r>
            <a:endParaRPr lang="pl-PL" altLang="pl-PL" dirty="0"/>
          </a:p>
        </p:txBody>
      </p:sp>
      <p:sp>
        <p:nvSpPr>
          <p:cNvPr id="81925"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8E57C71-8F3A-4654-89DA-2DAAC0C3BD85}" type="slidenum">
              <a:rPr lang="pl-PL" altLang="pl-PL" smtClean="0">
                <a:solidFill>
                  <a:schemeClr val="bg1"/>
                </a:solidFill>
              </a:rPr>
              <a:pPr/>
              <a:t>2</a:t>
            </a:fld>
            <a:endParaRPr lang="pl-PL" altLang="pl-PL" smtClean="0">
              <a:solidFill>
                <a:schemeClr val="bg1"/>
              </a:solidFill>
            </a:endParaRPr>
          </a:p>
        </p:txBody>
      </p:sp>
    </p:spTree>
    <p:extLst>
      <p:ext uri="{BB962C8B-B14F-4D97-AF65-F5344CB8AC3E}">
        <p14:creationId xmlns:p14="http://schemas.microsoft.com/office/powerpoint/2010/main" val="527952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Import samochodu z USA </a:t>
            </a:r>
            <a:endParaRPr lang="pl-PL" dirty="0"/>
          </a:p>
        </p:txBody>
      </p:sp>
      <p:sp>
        <p:nvSpPr>
          <p:cNvPr id="3" name="Symbol zastępczy zawartości 2"/>
          <p:cNvSpPr>
            <a:spLocks noGrp="1"/>
          </p:cNvSpPr>
          <p:nvPr>
            <p:ph idx="1"/>
          </p:nvPr>
        </p:nvSpPr>
        <p:spPr>
          <a:xfrm>
            <a:off x="107504" y="1844824"/>
            <a:ext cx="8928992" cy="4943886"/>
          </a:xfrm>
        </p:spPr>
        <p:txBody>
          <a:bodyPr>
            <a:normAutofit fontScale="92500" lnSpcReduction="10000"/>
          </a:bodyPr>
          <a:lstStyle/>
          <a:p>
            <a:r>
              <a:rPr lang="pl-PL" dirty="0"/>
              <a:t> Nabywca auta z np.  USA zobowiązany jest do uiszczenia cła, kiedy pojazd przekracza granicę UE. Od wartości celnej samochodu powiększonej o cło należy naliczyć podatek akcyzowy i następnie – podatek od towarów i usług. Sprowadzenie samochodu ze USA jest traktowane na gruncie VAT jako import towarów i podlega opodatkowaniu wg stawki 23 %. Stawki podatku akcyzowego zależą od pojemności silnika. Stawka dla aut o pojemości silnika do 2000 cm3 wynosi 3,1% wartości pojazdu, a dla pozostałych - 18,7%. </a:t>
            </a:r>
            <a:endParaRPr lang="pl-PL" dirty="0" smtClean="0"/>
          </a:p>
          <a:p>
            <a:r>
              <a:rPr lang="pl-PL" dirty="0"/>
              <a:t>W przypadku kupna samochodu w państwach </a:t>
            </a:r>
            <a:r>
              <a:rPr lang="pl-PL" dirty="0" smtClean="0"/>
              <a:t>UE jedynym obciążeniem podatkowym </a:t>
            </a:r>
            <a:r>
              <a:rPr lang="pl-PL" dirty="0"/>
              <a:t>jest podatek </a:t>
            </a:r>
            <a:r>
              <a:rPr lang="pl-PL" dirty="0" smtClean="0"/>
              <a:t>akcyzowy. Jeżeli </a:t>
            </a:r>
            <a:r>
              <a:rPr lang="pl-PL" dirty="0"/>
              <a:t>kupno samochodu miało miejsce poza procedurą wewnątrzwspólnotowego nabycia towarów (WNT), nie występuje podatek od towarów i usług. </a:t>
            </a:r>
            <a:r>
              <a:rPr lang="pl-PL" dirty="0" smtClean="0"/>
              <a:t>Procedura </a:t>
            </a:r>
            <a:r>
              <a:rPr lang="pl-PL" dirty="0"/>
              <a:t>ta to transakcje pomiędzy podatnikami VAT. Nabycie samochodu przez osobę fizyczną np. na podstawie umowy sprzedaży lub komisu nie jest traktowane jako WNT, co skutkuje tym, że nie jest to czynność opodatkowana podatkiem VAT. </a:t>
            </a:r>
            <a:r>
              <a:rPr lang="pl-PL" dirty="0" smtClean="0"/>
              <a:t> Podatek VAT jest zawsze, gdy wówczas</a:t>
            </a:r>
            <a:r>
              <a:rPr lang="pl-PL" dirty="0"/>
              <a:t>, gdy mamy do czynienia z samochodami, które w rozumieniu ustawy o VAT zaliczane są do nowych środków transportu</a:t>
            </a:r>
            <a:r>
              <a:rPr lang="pl-PL" dirty="0" smtClean="0"/>
              <a:t>. </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2022r.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20</a:t>
            </a:fld>
            <a:endParaRPr lang="pl-PL"/>
          </a:p>
        </p:txBody>
      </p:sp>
    </p:spTree>
    <p:extLst>
      <p:ext uri="{BB962C8B-B14F-4D97-AF65-F5344CB8AC3E}">
        <p14:creationId xmlns:p14="http://schemas.microsoft.com/office/powerpoint/2010/main" val="428460033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r>
              <a:rPr lang="en-US" dirty="0">
                <a:latin typeface="Palatino Linotype"/>
                <a:cs typeface="Palatino Linotype"/>
              </a:rPr>
              <a:t> - </a:t>
            </a:r>
            <a:r>
              <a:rPr lang="en-US" dirty="0" err="1">
                <a:latin typeface="Palatino Linotype"/>
                <a:cs typeface="Palatino Linotype"/>
              </a:rPr>
              <a:t>rodzaje</a:t>
            </a:r>
            <a:endParaRPr lang="en-US" dirty="0">
              <a:latin typeface="Palatino Linotype"/>
              <a:cs typeface="Palatino Linotype"/>
            </a:endParaRPr>
          </a:p>
        </p:txBody>
      </p:sp>
      <p:sp>
        <p:nvSpPr>
          <p:cNvPr id="3" name="Content Placeholder 2"/>
          <p:cNvSpPr>
            <a:spLocks noGrp="1"/>
          </p:cNvSpPr>
          <p:nvPr>
            <p:ph idx="1"/>
          </p:nvPr>
        </p:nvSpPr>
        <p:spPr>
          <a:xfrm>
            <a:off x="498474" y="2293384"/>
            <a:ext cx="7381367" cy="1567664"/>
          </a:xfrm>
          <a:solidFill>
            <a:schemeClr val="accent1">
              <a:lumMod val="20000"/>
              <a:lumOff val="80000"/>
            </a:schemeClr>
          </a:solidFill>
        </p:spPr>
        <p:txBody>
          <a:bodyPr>
            <a:noAutofit/>
          </a:bodyPr>
          <a:lstStyle/>
          <a:p>
            <a:r>
              <a:rPr lang="pl-PL" sz="2400" dirty="0">
                <a:solidFill>
                  <a:srgbClr val="000000"/>
                </a:solidFill>
                <a:latin typeface="Palatino Linotype"/>
                <a:cs typeface="Palatino Linotype"/>
              </a:rPr>
              <a:t>Stawki zawarte w tej skali mają charakter </a:t>
            </a:r>
            <a:r>
              <a:rPr lang="pl-PL" sz="2400" b="1" dirty="0">
                <a:solidFill>
                  <a:srgbClr val="000000"/>
                </a:solidFill>
                <a:latin typeface="Palatino Linotype"/>
                <a:cs typeface="Palatino Linotype"/>
              </a:rPr>
              <a:t>progresywny, kwotowo-procentowy</a:t>
            </a:r>
            <a:r>
              <a:rPr lang="pl-PL" sz="2400" dirty="0">
                <a:solidFill>
                  <a:srgbClr val="000000"/>
                </a:solidFill>
                <a:latin typeface="Palatino Linotype"/>
                <a:cs typeface="Palatino Linotype"/>
              </a:rPr>
              <a:t>. Nie są to wszakże jedyne stawki występujące w podatku dochodowym od osób fizycznych. </a:t>
            </a:r>
          </a:p>
          <a:p>
            <a:r>
              <a:rPr lang="pl-PL" sz="2400" b="1" dirty="0">
                <a:solidFill>
                  <a:srgbClr val="000000"/>
                </a:solidFill>
                <a:latin typeface="Palatino Linotype"/>
                <a:cs typeface="Palatino Linotype"/>
              </a:rPr>
              <a:t>Odmienny rodzaj stawek</a:t>
            </a:r>
            <a:r>
              <a:rPr lang="pl-PL" sz="2400" dirty="0">
                <a:solidFill>
                  <a:srgbClr val="000000"/>
                </a:solidFill>
                <a:latin typeface="Palatino Linotype"/>
                <a:cs typeface="Palatino Linotype"/>
              </a:rPr>
              <a:t> występuje </a:t>
            </a:r>
            <a:r>
              <a:rPr lang="pl-PL" sz="2400" b="1" dirty="0">
                <a:solidFill>
                  <a:srgbClr val="000000"/>
                </a:solidFill>
                <a:latin typeface="Palatino Linotype"/>
                <a:cs typeface="Palatino Linotype"/>
              </a:rPr>
              <a:t>w zryczałtowanych formach opodatkowania</a:t>
            </a:r>
            <a:r>
              <a:rPr lang="pl-PL" sz="2400" dirty="0">
                <a:solidFill>
                  <a:srgbClr val="000000"/>
                </a:solidFill>
                <a:latin typeface="Palatino Linotype"/>
                <a:cs typeface="Palatino Linotype"/>
              </a:rPr>
              <a:t>. Są to stawki </a:t>
            </a:r>
            <a:r>
              <a:rPr lang="pl-PL" sz="2400" b="1" dirty="0">
                <a:solidFill>
                  <a:srgbClr val="000000"/>
                </a:solidFill>
                <a:latin typeface="Palatino Linotype"/>
                <a:cs typeface="Palatino Linotype"/>
              </a:rPr>
              <a:t>procentowe, proporcjonalne</a:t>
            </a:r>
            <a:r>
              <a:rPr lang="pl-PL" sz="2400" dirty="0">
                <a:solidFill>
                  <a:srgbClr val="000000"/>
                </a:solidFill>
                <a:latin typeface="Palatino Linotype"/>
                <a:cs typeface="Palatino Linotype"/>
              </a:rPr>
              <a:t>. W zależności od źródła przychodu stawki te wynoszą od 10% do 75% przychodu.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200</a:t>
            </a:fld>
            <a:endParaRPr lang="pl-PL">
              <a:latin typeface="Palatino Linotype"/>
              <a:cs typeface="Palatino Linotype"/>
            </a:endParaRPr>
          </a:p>
        </p:txBody>
      </p:sp>
    </p:spTree>
    <p:extLst>
      <p:ext uri="{BB962C8B-B14F-4D97-AF65-F5344CB8AC3E}">
        <p14:creationId xmlns:p14="http://schemas.microsoft.com/office/powerpoint/2010/main" val="265787608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Inne</a:t>
            </a:r>
            <a:r>
              <a:rPr lang="en-US" dirty="0">
                <a:latin typeface="Palatino Linotype"/>
                <a:cs typeface="Palatino Linotype"/>
              </a:rPr>
              <a:t> </a:t>
            </a:r>
            <a:r>
              <a:rPr lang="en-US" dirty="0" err="1">
                <a:latin typeface="Palatino Linotype"/>
                <a:cs typeface="Palatino Linotype"/>
              </a:rPr>
              <a:t>stawki</a:t>
            </a:r>
            <a:endParaRPr lang="en-US" dirty="0">
              <a:latin typeface="Palatino Linotype"/>
              <a:cs typeface="Palatino Linotype"/>
            </a:endParaRPr>
          </a:p>
        </p:txBody>
      </p:sp>
      <p:sp>
        <p:nvSpPr>
          <p:cNvPr id="3" name="Content Placeholder 2"/>
          <p:cNvSpPr>
            <a:spLocks noGrp="1"/>
          </p:cNvSpPr>
          <p:nvPr>
            <p:ph idx="1"/>
          </p:nvPr>
        </p:nvSpPr>
        <p:spPr>
          <a:xfrm>
            <a:off x="107504" y="1772816"/>
            <a:ext cx="8640960" cy="4752528"/>
          </a:xfrm>
        </p:spPr>
        <p:txBody>
          <a:bodyPr>
            <a:noAutofit/>
          </a:bodyPr>
          <a:lstStyle/>
          <a:p>
            <a:pPr algn="just"/>
            <a:r>
              <a:rPr lang="pl-PL" b="1" dirty="0">
                <a:solidFill>
                  <a:srgbClr val="663366"/>
                </a:solidFill>
                <a:latin typeface="Palatino Linotype"/>
                <a:cs typeface="Palatino Linotype"/>
              </a:rPr>
              <a:t>10% </a:t>
            </a:r>
            <a:r>
              <a:rPr lang="pl-PL" dirty="0">
                <a:latin typeface="Palatino Linotype"/>
                <a:cs typeface="Palatino Linotype"/>
              </a:rPr>
              <a:t>stawka jest stosowana przy opodatkowaniu wygranych w grach i </a:t>
            </a:r>
            <a:r>
              <a:rPr lang="pl-PL" dirty="0" smtClean="0">
                <a:latin typeface="Palatino Linotype"/>
                <a:cs typeface="Palatino Linotype"/>
              </a:rPr>
              <a:t>zakładach. </a:t>
            </a:r>
            <a:r>
              <a:rPr lang="pl-PL" sz="1400" dirty="0" smtClean="0"/>
              <a:t>Zwolnienie </a:t>
            </a:r>
            <a:r>
              <a:rPr lang="pl-PL" sz="1400" dirty="0"/>
              <a:t>z konieczności zapłaty podatku od wygranej dotyczy m.in. </a:t>
            </a:r>
            <a:r>
              <a:rPr lang="pl-PL" sz="1400" b="1" dirty="0"/>
              <a:t>wygranych do kwoty 2280 złotych </a:t>
            </a:r>
            <a:r>
              <a:rPr lang="pl-PL" sz="1400" dirty="0"/>
              <a:t>we wszelkich losowych grach liczbowych i loteriach pieniężnych. Wygrana w prasie, radiu czy telewizji (środki masowego </a:t>
            </a:r>
            <a:r>
              <a:rPr lang="pl-PL" sz="1400" dirty="0" smtClean="0"/>
              <a:t>przekazu) </a:t>
            </a:r>
            <a:r>
              <a:rPr lang="pl-PL" sz="1400" b="1" dirty="0"/>
              <a:t>podlegają zwolnieniu od podatku</a:t>
            </a:r>
            <a:r>
              <a:rPr lang="pl-PL" sz="1400" dirty="0"/>
              <a:t>, jeżeli jednorazowa wartość wygranej </a:t>
            </a:r>
            <a:r>
              <a:rPr lang="pl-PL" sz="1400" b="1" dirty="0"/>
              <a:t>nie przekracza 2000 złotych.</a:t>
            </a:r>
            <a:r>
              <a:rPr lang="pl-PL" sz="1400" dirty="0"/>
              <a:t> Gdy wygrana przekroczy tę wartość, to należy zapłacić podatek w wysokości </a:t>
            </a:r>
            <a:r>
              <a:rPr lang="pl-PL" sz="1400" b="1" dirty="0"/>
              <a:t>10% całej wygranej</a:t>
            </a:r>
            <a:r>
              <a:rPr lang="pl-PL" sz="1400" dirty="0"/>
              <a:t>. </a:t>
            </a:r>
          </a:p>
          <a:p>
            <a:pPr algn="just"/>
            <a:r>
              <a:rPr lang="pl-PL" b="1" dirty="0" smtClean="0"/>
              <a:t>12%</a:t>
            </a:r>
            <a:r>
              <a:rPr lang="pl-PL" dirty="0" smtClean="0"/>
              <a:t> </a:t>
            </a:r>
            <a:r>
              <a:rPr lang="pl-PL" dirty="0"/>
              <a:t>- jeżeli umowa zlecenia zawarta z osobą fizyczną niebędącą pracownikiem zleceniodawcy określa kwotę wynagrodzenia na poziomie nieprzekraczającym 200 zł</a:t>
            </a:r>
          </a:p>
          <a:p>
            <a:pPr algn="just"/>
            <a:r>
              <a:rPr lang="pl-PL" dirty="0">
                <a:latin typeface="Palatino Linotype"/>
                <a:cs typeface="Palatino Linotype"/>
              </a:rPr>
              <a:t>19% - jest stosowana m.in. przy opodatkowaniu </a:t>
            </a:r>
            <a:r>
              <a:rPr lang="pl-PL" b="1" dirty="0">
                <a:latin typeface="Palatino Linotype"/>
                <a:cs typeface="Palatino Linotype"/>
              </a:rPr>
              <a:t>przychodów</a:t>
            </a:r>
            <a:r>
              <a:rPr lang="pl-PL" dirty="0">
                <a:latin typeface="Palatino Linotype"/>
                <a:cs typeface="Palatino Linotype"/>
              </a:rPr>
              <a:t> kapitałowych (odsetki od lokat, dywidendy) i </a:t>
            </a:r>
            <a:r>
              <a:rPr lang="pl-PL" b="1" dirty="0">
                <a:latin typeface="Palatino Linotype"/>
                <a:cs typeface="Palatino Linotype"/>
              </a:rPr>
              <a:t>dochodów</a:t>
            </a:r>
            <a:r>
              <a:rPr lang="pl-PL" dirty="0">
                <a:latin typeface="Palatino Linotype"/>
                <a:cs typeface="Palatino Linotype"/>
              </a:rPr>
              <a:t> kapitałowych (sprzedaż papierów wartościowych)</a:t>
            </a:r>
          </a:p>
          <a:p>
            <a:pPr marL="0" indent="0">
              <a:buNone/>
            </a:pPr>
            <a:endParaRPr lang="en-US" sz="24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201</a:t>
            </a:fld>
            <a:endParaRPr lang="pl-PL">
              <a:latin typeface="Palatino Linotype"/>
              <a:cs typeface="Palatino Linotype"/>
            </a:endParaRPr>
          </a:p>
        </p:txBody>
      </p:sp>
    </p:spTree>
    <p:extLst>
      <p:ext uri="{BB962C8B-B14F-4D97-AF65-F5344CB8AC3E}">
        <p14:creationId xmlns:p14="http://schemas.microsoft.com/office/powerpoint/2010/main" val="107412308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a:t>Wybór stawki podatkowej dla podatników prowadzących działalność gospodarczą</a:t>
            </a:r>
          </a:p>
        </p:txBody>
      </p:sp>
      <p:sp>
        <p:nvSpPr>
          <p:cNvPr id="3" name="Symbol zastępczy zawartości 2"/>
          <p:cNvSpPr>
            <a:spLocks noGrp="1"/>
          </p:cNvSpPr>
          <p:nvPr>
            <p:ph idx="1"/>
          </p:nvPr>
        </p:nvSpPr>
        <p:spPr/>
        <p:txBody>
          <a:bodyPr>
            <a:normAutofit lnSpcReduction="10000"/>
          </a:bodyPr>
          <a:lstStyle/>
          <a:p>
            <a:pPr algn="just"/>
            <a:r>
              <a:rPr lang="pl-PL" dirty="0">
                <a:latin typeface="Palatino Linotype"/>
                <a:cs typeface="Palatino Linotype"/>
              </a:rPr>
              <a:t>Podatnik uzyskujący dochody z działalności gospodarczej może wybrać stawkę 19% zamiast opłacania podatku wg stawek wynikających ze skali podatkowej  </a:t>
            </a:r>
          </a:p>
          <a:p>
            <a:pPr algn="just"/>
            <a:r>
              <a:rPr lang="pl-PL" dirty="0">
                <a:latin typeface="Palatino Linotype"/>
                <a:cs typeface="Palatino Linotype"/>
              </a:rPr>
              <a:t>Stawka </a:t>
            </a:r>
            <a:r>
              <a:rPr lang="pl-PL" b="1" dirty="0">
                <a:solidFill>
                  <a:srgbClr val="663366"/>
                </a:solidFill>
                <a:latin typeface="Palatino Linotype"/>
                <a:cs typeface="Palatino Linotype"/>
              </a:rPr>
              <a:t>19 %</a:t>
            </a:r>
            <a:r>
              <a:rPr lang="pl-PL" dirty="0">
                <a:solidFill>
                  <a:srgbClr val="663366"/>
                </a:solidFill>
                <a:latin typeface="Palatino Linotype"/>
                <a:cs typeface="Palatino Linotype"/>
              </a:rPr>
              <a:t> </a:t>
            </a:r>
            <a:r>
              <a:rPr lang="pl-PL" dirty="0">
                <a:latin typeface="Palatino Linotype"/>
                <a:cs typeface="Palatino Linotype"/>
              </a:rPr>
              <a:t>podatkowa znalazła, poczynając od początku 2004 r., szerokie zastosowanie w stosunku do podatników prowadzących działalność gospodarczą. Stawka ta jest odnoszona do dochodu wynikającego z ksiąg podatkowych. O zastosowanie tej stawki należy wnioskować do organu podatkowego. Podatnicy tak opodatkowani tracą prawo do korzystania z większości ulg podatkowych (nie mogą rozliczać się łącznie z małżonkiem). </a:t>
            </a:r>
          </a:p>
          <a:p>
            <a:pPr algn="just"/>
            <a:r>
              <a:rPr lang="pl-PL" dirty="0">
                <a:latin typeface="Palatino Linotype"/>
                <a:cs typeface="Palatino Linotype"/>
              </a:rPr>
              <a:t>Kiedy opłaca się wybór stawki 19%?</a:t>
            </a:r>
          </a:p>
        </p:txBody>
      </p:sp>
      <p:sp>
        <p:nvSpPr>
          <p:cNvPr id="4" name="Symbol zastępczy stopki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202</a:t>
            </a:fld>
            <a:endParaRPr lang="pl-PL"/>
          </a:p>
        </p:txBody>
      </p:sp>
    </p:spTree>
    <p:extLst>
      <p:ext uri="{BB962C8B-B14F-4D97-AF65-F5344CB8AC3E}">
        <p14:creationId xmlns:p14="http://schemas.microsoft.com/office/powerpoint/2010/main" val="128542322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Inne</a:t>
            </a:r>
            <a:r>
              <a:rPr lang="en-US" dirty="0">
                <a:latin typeface="Palatino Linotype"/>
                <a:cs typeface="Palatino Linotype"/>
              </a:rPr>
              <a:t> </a:t>
            </a:r>
            <a:r>
              <a:rPr lang="en-US" dirty="0" err="1">
                <a:latin typeface="Palatino Linotype"/>
                <a:cs typeface="Palatino Linotype"/>
              </a:rPr>
              <a:t>stawki</a:t>
            </a:r>
            <a:endParaRPr lang="en-US" dirty="0">
              <a:latin typeface="Palatino Linotype"/>
              <a:cs typeface="Palatino Linotype"/>
            </a:endParaRPr>
          </a:p>
        </p:txBody>
      </p:sp>
      <p:sp>
        <p:nvSpPr>
          <p:cNvPr id="3" name="Content Placeholder 2"/>
          <p:cNvSpPr>
            <a:spLocks noGrp="1"/>
          </p:cNvSpPr>
          <p:nvPr>
            <p:ph idx="1"/>
          </p:nvPr>
        </p:nvSpPr>
        <p:spPr>
          <a:xfrm>
            <a:off x="498474" y="1628800"/>
            <a:ext cx="8177982" cy="4896544"/>
          </a:xfrm>
        </p:spPr>
        <p:txBody>
          <a:bodyPr>
            <a:normAutofit/>
          </a:bodyPr>
          <a:lstStyle/>
          <a:p>
            <a:pPr algn="just">
              <a:lnSpc>
                <a:spcPct val="90000"/>
              </a:lnSpc>
            </a:pPr>
            <a:r>
              <a:rPr lang="pl-PL" sz="2400" dirty="0">
                <a:latin typeface="Palatino Linotype"/>
                <a:cs typeface="Palatino Linotype"/>
              </a:rPr>
              <a:t>Stawka </a:t>
            </a:r>
            <a:r>
              <a:rPr lang="pl-PL" sz="2400" b="1" dirty="0">
                <a:solidFill>
                  <a:srgbClr val="663366"/>
                </a:solidFill>
                <a:latin typeface="Palatino Linotype"/>
                <a:cs typeface="Palatino Linotype"/>
              </a:rPr>
              <a:t>20%</a:t>
            </a:r>
            <a:r>
              <a:rPr lang="pl-PL" sz="2400" dirty="0">
                <a:solidFill>
                  <a:srgbClr val="663366"/>
                </a:solidFill>
                <a:latin typeface="Palatino Linotype"/>
                <a:cs typeface="Palatino Linotype"/>
              </a:rPr>
              <a:t> </a:t>
            </a:r>
            <a:r>
              <a:rPr lang="pl-PL" sz="2400" dirty="0">
                <a:latin typeface="Palatino Linotype"/>
                <a:cs typeface="Palatino Linotype"/>
              </a:rPr>
              <a:t>w odniesieniu do przychodu nierezydentów z działalności m.in.. naukowej, artystycznej, sportowej.  </a:t>
            </a:r>
          </a:p>
          <a:p>
            <a:pPr algn="just">
              <a:lnSpc>
                <a:spcPct val="90000"/>
              </a:lnSpc>
            </a:pPr>
            <a:r>
              <a:rPr lang="pl-PL" sz="2400" dirty="0" smtClean="0">
                <a:latin typeface="Palatino Linotype"/>
                <a:cs typeface="Palatino Linotype"/>
              </a:rPr>
              <a:t>Najwyższa </a:t>
            </a:r>
            <a:r>
              <a:rPr lang="pl-PL" sz="2400" dirty="0">
                <a:latin typeface="Palatino Linotype"/>
                <a:cs typeface="Palatino Linotype"/>
              </a:rPr>
              <a:t>stawka podatku jest stosowana do dochodów z nieujawnionych źródeł przychodów lub nieznajdujących pokrycia w ujawnionych źródłach przychodu. Wynosi ona </a:t>
            </a:r>
            <a:r>
              <a:rPr lang="pl-PL" sz="2400" b="1" dirty="0">
                <a:solidFill>
                  <a:srgbClr val="663366"/>
                </a:solidFill>
                <a:latin typeface="Palatino Linotype"/>
                <a:cs typeface="Palatino Linotype"/>
              </a:rPr>
              <a:t>75% </a:t>
            </a:r>
            <a:r>
              <a:rPr lang="pl-PL" sz="2400" dirty="0">
                <a:latin typeface="Palatino Linotype"/>
                <a:cs typeface="Palatino Linotype"/>
              </a:rPr>
              <a:t>dochodu</a:t>
            </a:r>
            <a:r>
              <a:rPr lang="pl-PL" sz="2400" dirty="0" smtClean="0">
                <a:latin typeface="Palatino Linotype"/>
                <a:cs typeface="Palatino Linotype"/>
              </a:rPr>
              <a:t>.</a:t>
            </a:r>
          </a:p>
          <a:p>
            <a:pPr marL="0" indent="0">
              <a:buNone/>
            </a:pPr>
            <a:r>
              <a:rPr lang="pl-PL" sz="2400" b="1" dirty="0" smtClean="0"/>
              <a:t>       Różnica </a:t>
            </a:r>
            <a:r>
              <a:rPr lang="pl-PL" sz="2400" b="1" dirty="0"/>
              <a:t>między preparatorem zwierząt, a poborcą podatkowym? Preparator zdziera tylko </a:t>
            </a:r>
            <a:r>
              <a:rPr lang="pl-PL" sz="2400" b="1" dirty="0" smtClean="0"/>
              <a:t>skórę</a:t>
            </a:r>
            <a:endParaRPr lang="pl-PL" sz="2400" b="1" dirty="0"/>
          </a:p>
          <a:p>
            <a:pPr marL="0" indent="0">
              <a:buNone/>
            </a:pPr>
            <a:r>
              <a:rPr lang="pl-PL" sz="2400" dirty="0" smtClean="0"/>
              <a:t>                                                                             Mark </a:t>
            </a:r>
            <a:r>
              <a:rPr lang="pl-PL" sz="2400" dirty="0"/>
              <a:t>Twain </a:t>
            </a:r>
          </a:p>
          <a:p>
            <a:pPr algn="just">
              <a:lnSpc>
                <a:spcPct val="90000"/>
              </a:lnSpc>
            </a:pPr>
            <a:endParaRPr lang="pl-PL" sz="2400" dirty="0">
              <a:latin typeface="Palatino Linotype"/>
              <a:cs typeface="Palatino Linotype"/>
            </a:endParaRP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203</a:t>
            </a:fld>
            <a:endParaRPr lang="pl-PL">
              <a:latin typeface="Palatino Linotype"/>
              <a:cs typeface="Palatino Linotype"/>
            </a:endParaRPr>
          </a:p>
        </p:txBody>
      </p:sp>
    </p:spTree>
    <p:extLst>
      <p:ext uri="{BB962C8B-B14F-4D97-AF65-F5344CB8AC3E}">
        <p14:creationId xmlns:p14="http://schemas.microsoft.com/office/powerpoint/2010/main" val="29821866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smtClean="0"/>
              <a:t>5 proc. stawka podatku od dochodów z praw własności intelektualnej (IP Box)</a:t>
            </a:r>
            <a:endParaRPr lang="pl-PL" sz="2800" dirty="0"/>
          </a:p>
        </p:txBody>
      </p:sp>
      <p:sp>
        <p:nvSpPr>
          <p:cNvPr id="3" name="Symbol zastępczy zawartości 2"/>
          <p:cNvSpPr>
            <a:spLocks noGrp="1"/>
          </p:cNvSpPr>
          <p:nvPr>
            <p:ph idx="1"/>
          </p:nvPr>
        </p:nvSpPr>
        <p:spPr>
          <a:xfrm>
            <a:off x="498474" y="2020341"/>
            <a:ext cx="7556313" cy="4144963"/>
          </a:xfrm>
        </p:spPr>
        <p:txBody>
          <a:bodyPr/>
          <a:lstStyle/>
          <a:p>
            <a:pPr marL="0" indent="0">
              <a:buNone/>
            </a:pPr>
            <a:r>
              <a:rPr lang="pl-PL" dirty="0" smtClean="0"/>
              <a:t>Art</a:t>
            </a:r>
            <a:r>
              <a:rPr lang="pl-PL" dirty="0"/>
              <a:t>. 30ca. 1. Podatek od osiągniętego przez podatnika w ramach pozarolniczej działalności gospodarczej kwalifikowanego dochodu z kwalifikowanych praw własności intelektualnej wynosi 5% podstawy opodatkowania.</a:t>
            </a:r>
          </a:p>
          <a:p>
            <a:pPr marL="0" indent="0">
              <a:buNone/>
            </a:pPr>
            <a:r>
              <a:rPr lang="pl-PL" dirty="0"/>
              <a:t>2. Kwalifikowanymi prawami własności intelektualnej są:</a:t>
            </a:r>
          </a:p>
          <a:p>
            <a:pPr marL="0" indent="0">
              <a:buNone/>
            </a:pPr>
            <a:r>
              <a:rPr lang="pl-PL" dirty="0" smtClean="0"/>
              <a:t> 1</a:t>
            </a:r>
            <a:r>
              <a:rPr lang="pl-PL" dirty="0"/>
              <a:t>)	prawo do wynalazku (patent), </a:t>
            </a:r>
          </a:p>
          <a:p>
            <a:pPr marL="0" indent="0">
              <a:buNone/>
            </a:pPr>
            <a:r>
              <a:rPr lang="pl-PL" dirty="0" smtClean="0"/>
              <a:t> 2</a:t>
            </a:r>
            <a:r>
              <a:rPr lang="pl-PL" dirty="0"/>
              <a:t>)	prawo ochronne na wzór użytkowy,</a:t>
            </a:r>
          </a:p>
          <a:p>
            <a:pPr marL="0" indent="0">
              <a:buNone/>
            </a:pPr>
            <a:r>
              <a:rPr lang="pl-PL" dirty="0" smtClean="0"/>
              <a:t> 3</a:t>
            </a:r>
            <a:r>
              <a:rPr lang="pl-PL" dirty="0"/>
              <a:t>)	prawo z rejestracji wzoru </a:t>
            </a:r>
            <a:r>
              <a:rPr lang="pl-PL" dirty="0" smtClean="0"/>
              <a:t>przemysłowego itp. </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204</a:t>
            </a:fld>
            <a:endParaRPr lang="pl-PL"/>
          </a:p>
        </p:txBody>
      </p:sp>
    </p:spTree>
    <p:extLst>
      <p:ext uri="{BB962C8B-B14F-4D97-AF65-F5344CB8AC3E}">
        <p14:creationId xmlns:p14="http://schemas.microsoft.com/office/powerpoint/2010/main" val="333640403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smtClean="0"/>
              <a:t>19 i 3 proc. </a:t>
            </a:r>
            <a:r>
              <a:rPr lang="pl-PL" sz="2800" dirty="0"/>
              <a:t>s</a:t>
            </a:r>
            <a:r>
              <a:rPr lang="pl-PL" sz="2800" dirty="0" smtClean="0"/>
              <a:t>tawka podatku od </a:t>
            </a:r>
            <a:r>
              <a:rPr lang="pl-PL" sz="2800" dirty="0"/>
              <a:t>dochodów z niezrealizowanych zysków (</a:t>
            </a:r>
            <a:r>
              <a:rPr lang="pl-PL" sz="2800" dirty="0" err="1"/>
              <a:t>exit</a:t>
            </a:r>
            <a:r>
              <a:rPr lang="pl-PL" sz="2800" dirty="0"/>
              <a:t> </a:t>
            </a:r>
            <a:r>
              <a:rPr lang="pl-PL" sz="2800" dirty="0" err="1" smtClean="0"/>
              <a:t>tax</a:t>
            </a:r>
            <a:r>
              <a:rPr lang="pl-PL" sz="2800" dirty="0" smtClean="0"/>
              <a:t>)</a:t>
            </a:r>
            <a:endParaRPr lang="pl-PL" sz="2800" dirty="0"/>
          </a:p>
        </p:txBody>
      </p:sp>
      <p:sp>
        <p:nvSpPr>
          <p:cNvPr id="3" name="Symbol zastępczy zawartości 2"/>
          <p:cNvSpPr>
            <a:spLocks noGrp="1"/>
          </p:cNvSpPr>
          <p:nvPr>
            <p:ph idx="1"/>
          </p:nvPr>
        </p:nvSpPr>
        <p:spPr>
          <a:xfrm>
            <a:off x="0" y="1600200"/>
            <a:ext cx="9036496" cy="5257800"/>
          </a:xfrm>
        </p:spPr>
        <p:txBody>
          <a:bodyPr>
            <a:normAutofit/>
          </a:bodyPr>
          <a:lstStyle/>
          <a:p>
            <a:pPr marL="0" indent="0">
              <a:buNone/>
            </a:pPr>
            <a:r>
              <a:rPr lang="pl-PL" dirty="0" smtClean="0"/>
              <a:t>Opodatkowaniu </a:t>
            </a:r>
            <a:r>
              <a:rPr lang="pl-PL" dirty="0"/>
              <a:t>podatkiem od dochodów z niezrealizowanych zysków podlega: </a:t>
            </a:r>
          </a:p>
          <a:p>
            <a:pPr marL="0" indent="0">
              <a:buNone/>
            </a:pPr>
            <a:r>
              <a:rPr lang="pl-PL" dirty="0" smtClean="0"/>
              <a:t> 1</a:t>
            </a:r>
            <a:r>
              <a:rPr lang="pl-PL" dirty="0"/>
              <a:t>)	przeniesienie składnika majątku poza terytorium Rzeczypospolitej Polskiej, w wyniku którego Rzeczpospolita Polska w całości lub części traci prawo do opodatkowania dochodów ze zbycia tego składnika majątku, przy czym przenoszony składnik majątku pozostaje własnością tego samego podmiotu;</a:t>
            </a:r>
          </a:p>
          <a:p>
            <a:pPr marL="0" indent="0">
              <a:buNone/>
            </a:pPr>
            <a:r>
              <a:rPr lang="pl-PL" dirty="0" smtClean="0"/>
              <a:t> 2</a:t>
            </a:r>
            <a:r>
              <a:rPr lang="pl-PL" dirty="0"/>
              <a:t>)	zmiana rezydencji podatkowej przez podatnika podlegającego w Rzeczypospolitej Polskiej obowiązkowi podatkowemu od całości swoich dochodów (nieograniczonemu obowiązkowi podatkowemu) w wyniku której Rzeczpospolita Polska w całości lub części traci prawo do opodatkowania dochodów ze zbycia składnika majątku będącego własnością tego podatnika, w związku z przeniesieniem jego miejsca zamieszkania do innego państwa.</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2018r.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205</a:t>
            </a:fld>
            <a:endParaRPr lang="pl-PL"/>
          </a:p>
        </p:txBody>
      </p:sp>
    </p:spTree>
    <p:extLst>
      <p:ext uri="{BB962C8B-B14F-4D97-AF65-F5344CB8AC3E}">
        <p14:creationId xmlns:p14="http://schemas.microsoft.com/office/powerpoint/2010/main" val="116220152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Opodatkowanie dochodów z niezrealizowanych zysków (</a:t>
            </a:r>
            <a:r>
              <a:rPr lang="pl-PL" sz="3200" dirty="0" err="1" smtClean="0"/>
              <a:t>exit</a:t>
            </a:r>
            <a:r>
              <a:rPr lang="pl-PL" sz="3200" dirty="0" smtClean="0"/>
              <a:t> </a:t>
            </a:r>
            <a:r>
              <a:rPr lang="pl-PL" sz="3200" dirty="0" err="1" smtClean="0"/>
              <a:t>tax</a:t>
            </a:r>
            <a:r>
              <a:rPr lang="pl-PL" sz="3200" dirty="0" smtClean="0"/>
              <a:t>)</a:t>
            </a:r>
            <a:endParaRPr lang="pl-PL" sz="3200" dirty="0"/>
          </a:p>
        </p:txBody>
      </p:sp>
      <p:sp>
        <p:nvSpPr>
          <p:cNvPr id="3" name="Symbol zastępczy zawartości 2"/>
          <p:cNvSpPr>
            <a:spLocks noGrp="1"/>
          </p:cNvSpPr>
          <p:nvPr>
            <p:ph idx="1"/>
          </p:nvPr>
        </p:nvSpPr>
        <p:spPr/>
        <p:txBody>
          <a:bodyPr>
            <a:normAutofit/>
          </a:bodyPr>
          <a:lstStyle/>
          <a:p>
            <a:pPr marL="0" indent="0">
              <a:buNone/>
            </a:pPr>
            <a:r>
              <a:rPr lang="pl-PL" dirty="0" smtClean="0"/>
              <a:t>Firma </a:t>
            </a:r>
            <a:r>
              <a:rPr lang="pl-PL" dirty="0"/>
              <a:t>zamierzająca przenieść się za granicę </a:t>
            </a:r>
            <a:r>
              <a:rPr lang="pl-PL" dirty="0" smtClean="0"/>
              <a:t>zapłaci </a:t>
            </a:r>
            <a:r>
              <a:rPr lang="pl-PL" dirty="0"/>
              <a:t>19 proc. wartości, a osoba </a:t>
            </a:r>
            <a:r>
              <a:rPr lang="pl-PL" dirty="0" smtClean="0"/>
              <a:t>fizyczna - 3 </a:t>
            </a:r>
            <a:r>
              <a:rPr lang="pl-PL" dirty="0"/>
              <a:t>proc. (gdy nie ustala się wartości </a:t>
            </a:r>
            <a:r>
              <a:rPr lang="pl-PL" dirty="0" smtClean="0"/>
              <a:t>amortyzacyjnej </a:t>
            </a:r>
            <a:r>
              <a:rPr lang="pl-PL" dirty="0"/>
              <a:t>składnika majątku) lub 19 proc. aktywów finansowych powyżej </a:t>
            </a:r>
            <a:r>
              <a:rPr lang="pl-PL" dirty="0" smtClean="0"/>
              <a:t>4 </a:t>
            </a:r>
            <a:r>
              <a:rPr lang="pl-PL" dirty="0"/>
              <a:t>mln zł</a:t>
            </a:r>
            <a:r>
              <a:rPr lang="pl-PL" dirty="0" smtClean="0"/>
              <a:t>.</a:t>
            </a:r>
            <a:endParaRPr lang="pl-PL" dirty="0"/>
          </a:p>
          <a:p>
            <a:r>
              <a:rPr lang="pl-PL" dirty="0" smtClean="0"/>
              <a:t>Art</a:t>
            </a:r>
            <a:r>
              <a:rPr lang="pl-PL" dirty="0"/>
              <a:t>. 30da. 1. Podatek od dochodów z niezrealizowanych zysków wynosi:</a:t>
            </a:r>
          </a:p>
          <a:p>
            <a:pPr marL="0" indent="0">
              <a:buNone/>
            </a:pPr>
            <a:r>
              <a:rPr lang="pl-PL" dirty="0" smtClean="0"/>
              <a:t> 1</a:t>
            </a:r>
            <a:r>
              <a:rPr lang="pl-PL" dirty="0"/>
              <a:t>)	19% podstawy opodatkowania – gdy ustalana jest wartość </a:t>
            </a:r>
            <a:r>
              <a:rPr lang="pl-PL" dirty="0" smtClean="0"/>
              <a:t>amortyzacyjna </a:t>
            </a:r>
            <a:r>
              <a:rPr lang="pl-PL" dirty="0"/>
              <a:t>składnika majątku;</a:t>
            </a:r>
          </a:p>
          <a:p>
            <a:pPr marL="0" indent="0">
              <a:buNone/>
            </a:pPr>
            <a:r>
              <a:rPr lang="pl-PL" dirty="0" smtClean="0"/>
              <a:t> 2</a:t>
            </a:r>
            <a:r>
              <a:rPr lang="pl-PL" dirty="0"/>
              <a:t>)	3% podstawy opodatkowania – gdy nie ustala się wartości </a:t>
            </a:r>
            <a:r>
              <a:rPr lang="pl-PL" dirty="0" smtClean="0"/>
              <a:t>amortyzacyjnej </a:t>
            </a:r>
            <a:r>
              <a:rPr lang="pl-PL" dirty="0"/>
              <a:t>składnika majątku.</a:t>
            </a:r>
          </a:p>
          <a:p>
            <a:pPr marL="0" indent="0">
              <a:buNone/>
            </a:pP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2018r.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206</a:t>
            </a:fld>
            <a:endParaRPr lang="pl-PL"/>
          </a:p>
        </p:txBody>
      </p:sp>
    </p:spTree>
    <p:extLst>
      <p:ext uri="{BB962C8B-B14F-4D97-AF65-F5344CB8AC3E}">
        <p14:creationId xmlns:p14="http://schemas.microsoft.com/office/powerpoint/2010/main" val="8293991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smtClean="0"/>
              <a:t>Opodatkowanie przychodów z wynajmowanych  budynków </a:t>
            </a:r>
            <a:endParaRPr lang="pl-PL" sz="2800" dirty="0"/>
          </a:p>
        </p:txBody>
      </p:sp>
      <p:sp>
        <p:nvSpPr>
          <p:cNvPr id="3" name="Symbol zastępczy zawartości 2"/>
          <p:cNvSpPr>
            <a:spLocks noGrp="1"/>
          </p:cNvSpPr>
          <p:nvPr>
            <p:ph idx="1"/>
          </p:nvPr>
        </p:nvSpPr>
        <p:spPr>
          <a:xfrm>
            <a:off x="0" y="1981200"/>
            <a:ext cx="8054787" cy="4876800"/>
          </a:xfrm>
        </p:spPr>
        <p:txBody>
          <a:bodyPr>
            <a:normAutofit fontScale="92500" lnSpcReduction="20000"/>
          </a:bodyPr>
          <a:lstStyle/>
          <a:p>
            <a:r>
              <a:rPr lang="pl-PL" dirty="0"/>
              <a:t>Od 1 stycznia 2019 r. do </a:t>
            </a:r>
            <a:r>
              <a:rPr lang="pl-PL" dirty="0" smtClean="0"/>
              <a:t>ustawy o podatku dochodowym od  osób fizycznych i podatku dochodowym od osób prawnych wprowadzono „podatek </a:t>
            </a:r>
            <a:r>
              <a:rPr lang="pl-PL" dirty="0"/>
              <a:t>dochodowy od przychodu ze środka trwałego będącego </a:t>
            </a:r>
            <a:r>
              <a:rPr lang="pl-PL" dirty="0" smtClean="0"/>
              <a:t>budynkiem</a:t>
            </a:r>
            <a:r>
              <a:rPr lang="pl-PL" dirty="0"/>
              <a:t>” – zob. ustawa z 15 czerwca 2018 r. </a:t>
            </a:r>
            <a:r>
              <a:rPr lang="pl-PL" dirty="0" smtClean="0"/>
              <a:t>(</a:t>
            </a:r>
            <a:r>
              <a:rPr lang="pl-PL" dirty="0"/>
              <a:t>Dz.U. poz. 1291).</a:t>
            </a:r>
            <a:endParaRPr lang="pl-PL" dirty="0" smtClean="0"/>
          </a:p>
          <a:p>
            <a:pPr marL="0" indent="0">
              <a:buNone/>
            </a:pPr>
            <a:r>
              <a:rPr lang="pl-PL" dirty="0" smtClean="0"/>
              <a:t>Podatkiem tym są </a:t>
            </a:r>
            <a:r>
              <a:rPr lang="pl-PL" dirty="0"/>
              <a:t>objęte środki trwałe będące budynkiem, które:</a:t>
            </a:r>
          </a:p>
          <a:p>
            <a:r>
              <a:rPr lang="pl-PL" dirty="0"/>
              <a:t>stanowią własność albo współwłasność podatnika, </a:t>
            </a:r>
          </a:p>
          <a:p>
            <a:r>
              <a:rPr lang="pl-PL" dirty="0"/>
              <a:t>są składnikiem majątku związanym z działalnością gospodarczą,</a:t>
            </a:r>
          </a:p>
          <a:p>
            <a:r>
              <a:rPr lang="pl-PL" dirty="0"/>
              <a:t>zostały oddane w całości albo w części do używania na podstawie umowy najmu, dzierżawy lub innej umowy o podobnym charakterze,</a:t>
            </a:r>
          </a:p>
          <a:p>
            <a:r>
              <a:rPr lang="pl-PL" dirty="0"/>
              <a:t>znajdują się na terytorium Polski</a:t>
            </a:r>
            <a:r>
              <a:rPr lang="pl-PL" dirty="0" smtClean="0"/>
              <a:t>.</a:t>
            </a:r>
          </a:p>
          <a:p>
            <a:endParaRPr lang="pl-PL" dirty="0"/>
          </a:p>
          <a:p>
            <a:pPr marL="0" indent="0">
              <a:buNone/>
            </a:pPr>
            <a:r>
              <a:rPr lang="pl-PL" dirty="0" smtClean="0"/>
              <a:t> </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207</a:t>
            </a:fld>
            <a:endParaRPr lang="pl-PL"/>
          </a:p>
        </p:txBody>
      </p:sp>
    </p:spTree>
    <p:extLst>
      <p:ext uri="{BB962C8B-B14F-4D97-AF65-F5344CB8AC3E}">
        <p14:creationId xmlns:p14="http://schemas.microsoft.com/office/powerpoint/2010/main" val="115694498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Podatek dochodowy od budynków</a:t>
            </a:r>
            <a:endParaRPr lang="pl-PL" dirty="0"/>
          </a:p>
        </p:txBody>
      </p:sp>
      <p:sp>
        <p:nvSpPr>
          <p:cNvPr id="3" name="Symbol zastępczy zawartości 2"/>
          <p:cNvSpPr>
            <a:spLocks noGrp="1"/>
          </p:cNvSpPr>
          <p:nvPr>
            <p:ph idx="1"/>
          </p:nvPr>
        </p:nvSpPr>
        <p:spPr>
          <a:xfrm>
            <a:off x="201706" y="1412776"/>
            <a:ext cx="8762782" cy="5184576"/>
          </a:xfrm>
        </p:spPr>
        <p:txBody>
          <a:bodyPr>
            <a:normAutofit/>
          </a:bodyPr>
          <a:lstStyle/>
          <a:p>
            <a:r>
              <a:rPr lang="pl-PL" dirty="0"/>
              <a:t>Budynki o łącznej wartości przekraczającej 10 mln zł</a:t>
            </a:r>
          </a:p>
          <a:p>
            <a:r>
              <a:rPr lang="pl-PL" dirty="0"/>
              <a:t>Podstawa opodatkowania – </a:t>
            </a:r>
            <a:r>
              <a:rPr lang="pl-PL" dirty="0" smtClean="0"/>
              <a:t>początkowa wartość </a:t>
            </a:r>
            <a:r>
              <a:rPr lang="pl-PL" dirty="0"/>
              <a:t>amortyzacyjna </a:t>
            </a:r>
            <a:r>
              <a:rPr lang="pl-PL" dirty="0" smtClean="0"/>
              <a:t>w </a:t>
            </a:r>
            <a:r>
              <a:rPr lang="pl-PL" dirty="0"/>
              <a:t>danym miesiącu</a:t>
            </a:r>
          </a:p>
          <a:p>
            <a:r>
              <a:rPr lang="pl-PL" dirty="0"/>
              <a:t>Stawka – </a:t>
            </a:r>
            <a:r>
              <a:rPr lang="pl-PL" dirty="0" smtClean="0"/>
              <a:t>0,035 proc. </a:t>
            </a:r>
            <a:r>
              <a:rPr lang="pl-PL" dirty="0"/>
              <a:t>wartości </a:t>
            </a:r>
            <a:r>
              <a:rPr lang="pl-PL" dirty="0" smtClean="0"/>
              <a:t>amortyzacyjnej miesięcznie</a:t>
            </a:r>
          </a:p>
          <a:p>
            <a:r>
              <a:rPr lang="pl-PL" dirty="0"/>
              <a:t>Kwoty należnego podatku od przychodów z budynków podatnicy będą musieli obliczać co miesiąc i wpłacać go na rachunek urzędu skarbowego w terminie do 20. dnia miesiąca następującego po miesiącu, w którym powstał obowiązek podatkowy. Jednak kwotę zapłaconego za dany miesiąc podatku od przychodów z budynków podatnicy będą mieli prawo odliczyć od należnej za dany miesiąc zaliczki na podatek (CIT i PIT</a:t>
            </a:r>
            <a:r>
              <a:rPr lang="pl-PL" dirty="0" smtClean="0"/>
              <a:t>).</a:t>
            </a:r>
            <a:r>
              <a:rPr lang="pl-PL" dirty="0"/>
              <a:t> </a:t>
            </a:r>
            <a:endParaRPr lang="pl-PL" dirty="0" smtClean="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208</a:t>
            </a:fld>
            <a:endParaRPr lang="pl-PL"/>
          </a:p>
        </p:txBody>
      </p:sp>
    </p:spTree>
    <p:extLst>
      <p:ext uri="{BB962C8B-B14F-4D97-AF65-F5344CB8AC3E}">
        <p14:creationId xmlns:p14="http://schemas.microsoft.com/office/powerpoint/2010/main" val="279928307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Egzamin z prawa podatkowego</a:t>
            </a:r>
            <a:endParaRPr lang="pl-PL" dirty="0"/>
          </a:p>
        </p:txBody>
      </p:sp>
      <p:sp>
        <p:nvSpPr>
          <p:cNvPr id="3" name="Symbol zastępczy zawartości 2"/>
          <p:cNvSpPr>
            <a:spLocks noGrp="1"/>
          </p:cNvSpPr>
          <p:nvPr>
            <p:ph idx="1"/>
          </p:nvPr>
        </p:nvSpPr>
        <p:spPr>
          <a:xfrm>
            <a:off x="498474" y="1412776"/>
            <a:ext cx="7556313" cy="4713387"/>
          </a:xfrm>
        </p:spPr>
        <p:txBody>
          <a:bodyPr>
            <a:normAutofit/>
          </a:bodyPr>
          <a:lstStyle/>
          <a:p>
            <a:r>
              <a:rPr lang="pl-PL" dirty="0" smtClean="0"/>
              <a:t>Orientacyjny termin – 29 czerwca , test 40 pytań</a:t>
            </a:r>
          </a:p>
          <a:p>
            <a:r>
              <a:rPr lang="pl-PL" dirty="0" smtClean="0"/>
              <a:t>Przedmiotem egzaminu będą tylko zagadnienia omówione na wykładzie</a:t>
            </a:r>
          </a:p>
          <a:p>
            <a:r>
              <a:rPr lang="pl-PL" dirty="0"/>
              <a:t> </a:t>
            </a:r>
            <a:r>
              <a:rPr lang="pl-PL" dirty="0" smtClean="0"/>
              <a:t>Z czego się uczyć? </a:t>
            </a:r>
          </a:p>
          <a:p>
            <a:pPr marL="0" indent="0">
              <a:buNone/>
            </a:pPr>
            <a:r>
              <a:rPr lang="pl-PL" dirty="0" smtClean="0"/>
              <a:t>Same slajdy nie wystarczą, trzeba korzystać z podręcznika: </a:t>
            </a:r>
          </a:p>
          <a:p>
            <a:pPr marL="0" indent="0">
              <a:buNone/>
            </a:pPr>
            <a:r>
              <a:rPr lang="pl-PL" dirty="0" smtClean="0"/>
              <a:t>Leonard </a:t>
            </a:r>
            <a:r>
              <a:rPr lang="pl-PL" dirty="0" err="1" smtClean="0"/>
              <a:t>Etel</a:t>
            </a:r>
            <a:r>
              <a:rPr lang="pl-PL" dirty="0" smtClean="0"/>
              <a:t>, Prawe podatkowe dla każdego, Temida 2, Białystok 2022, rozdziały wskazane na wykładzie</a:t>
            </a:r>
          </a:p>
          <a:p>
            <a:pPr marL="0" indent="0">
              <a:buNone/>
            </a:pPr>
            <a:r>
              <a:rPr lang="pl-PL" dirty="0" smtClean="0"/>
              <a:t>Książką można wypożyczyć lub kupić  (45 zł) – w wydawnictwie Temida 2 – parter budynku Wydziału Prawa, ul. Mickiewicza 1 </a:t>
            </a:r>
            <a:r>
              <a:rPr lang="pl-PL" smtClean="0"/>
              <a:t>lub internetowo -  </a:t>
            </a:r>
            <a:r>
              <a:rPr lang="pl-PL"/>
              <a:t>http://temida2.uwb.edu.pl/</a:t>
            </a:r>
            <a:endParaRPr lang="pl-PL" dirty="0" smtClean="0"/>
          </a:p>
          <a:p>
            <a:pPr marL="0" indent="0">
              <a:buNone/>
            </a:pP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2023r.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209</a:t>
            </a:fld>
            <a:endParaRPr lang="pl-PL"/>
          </a:p>
        </p:txBody>
      </p:sp>
    </p:spTree>
    <p:extLst>
      <p:ext uri="{BB962C8B-B14F-4D97-AF65-F5344CB8AC3E}">
        <p14:creationId xmlns:p14="http://schemas.microsoft.com/office/powerpoint/2010/main" val="2456413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Sprzedażna na Allegro a VAT</a:t>
            </a:r>
            <a:endParaRPr lang="pl-PL" dirty="0"/>
          </a:p>
        </p:txBody>
      </p:sp>
      <p:sp>
        <p:nvSpPr>
          <p:cNvPr id="3" name="Symbol zastępczy zawartości 2"/>
          <p:cNvSpPr>
            <a:spLocks noGrp="1"/>
          </p:cNvSpPr>
          <p:nvPr>
            <p:ph idx="1"/>
          </p:nvPr>
        </p:nvSpPr>
        <p:spPr>
          <a:xfrm>
            <a:off x="35496" y="1916832"/>
            <a:ext cx="9000999" cy="4689315"/>
          </a:xfrm>
        </p:spPr>
        <p:txBody>
          <a:bodyPr>
            <a:normAutofit/>
          </a:bodyPr>
          <a:lstStyle/>
          <a:p>
            <a:r>
              <a:rPr lang="pl-PL" dirty="0"/>
              <a:t>Jeżeli sprzedaje na Allegro osoba fizyczna, która nie ma zgłoszonej działalności gospodarczej, ale zajmuje się regularną sprzedażą, z której czerpie stałe  dochody, to powinna być opodatkowana tak jak typowy przedsiębiorca. </a:t>
            </a:r>
            <a:r>
              <a:rPr lang="pl-PL" dirty="0" smtClean="0"/>
              <a:t>A zatem nie zwalnia </a:t>
            </a:r>
            <a:r>
              <a:rPr lang="pl-PL" dirty="0"/>
              <a:t>to sprzedającego od płacenia podatku dochodowego i VAT- u na ogólnych zasadach (z uwzględnieniem kwot wolnych od tych </a:t>
            </a:r>
            <a:r>
              <a:rPr lang="pl-PL" dirty="0" smtClean="0"/>
              <a:t>podatku.</a:t>
            </a:r>
          </a:p>
          <a:p>
            <a:r>
              <a:rPr lang="pl-PL" dirty="0" smtClean="0"/>
              <a:t>A jak nie ma VAT, to może pojawić się obowiązek zapłacenia przez kupującego 2% podatku od czynności cywilnoprawnych ( kwota sprzedaży powyżej 1000 zł)</a:t>
            </a:r>
          </a:p>
          <a:p>
            <a:r>
              <a:rPr lang="pl-PL" dirty="0" smtClean="0"/>
              <a:t>A co z podatkiem dochodowym?</a:t>
            </a:r>
          </a:p>
          <a:p>
            <a:r>
              <a:rPr lang="pl-PL" dirty="0" smtClean="0"/>
              <a:t>Sprzedaż psa przez sąsiada – podatki atakują w stadzie!!!! </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21</a:t>
            </a:fld>
            <a:endParaRPr lang="pl-PL"/>
          </a:p>
        </p:txBody>
      </p:sp>
    </p:spTree>
    <p:extLst>
      <p:ext uri="{BB962C8B-B14F-4D97-AF65-F5344CB8AC3E}">
        <p14:creationId xmlns:p14="http://schemas.microsoft.com/office/powerpoint/2010/main" val="389436945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err="1">
                <a:latin typeface="Palatino Linotype"/>
                <a:cs typeface="Palatino Linotype"/>
              </a:rPr>
              <a:t>Ulgi</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zwolnienia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210</a:t>
            </a:fld>
            <a:endParaRPr lang="pl-PL">
              <a:latin typeface="Palatino Linotype"/>
              <a:cs typeface="Palatino Linotype"/>
            </a:endParaRPr>
          </a:p>
        </p:txBody>
      </p:sp>
      <p:sp>
        <p:nvSpPr>
          <p:cNvPr id="6" name="Rectangle 5"/>
          <p:cNvSpPr/>
          <p:nvPr/>
        </p:nvSpPr>
        <p:spPr>
          <a:xfrm>
            <a:off x="467544" y="1052736"/>
            <a:ext cx="7128792" cy="707886"/>
          </a:xfrm>
          <a:prstGeom prst="rect">
            <a:avLst/>
          </a:prstGeom>
        </p:spPr>
        <p:txBody>
          <a:bodyPr wrap="square">
            <a:spAutoFit/>
          </a:bodyPr>
          <a:lstStyle/>
          <a:p>
            <a:pPr algn="ctr" eaLnBrk="1" hangingPunct="1"/>
            <a:r>
              <a:rPr lang="pl-PL" sz="2000" b="1" i="1" dirty="0">
                <a:latin typeface="Palatino Linotype"/>
                <a:cs typeface="Palatino Linotype"/>
              </a:rPr>
              <a:t>Zwolnienia</a:t>
            </a:r>
            <a:r>
              <a:rPr lang="pl-PL" sz="2000" i="1" dirty="0">
                <a:latin typeface="Palatino Linotype"/>
                <a:cs typeface="Palatino Linotype"/>
              </a:rPr>
              <a:t> w omawianym podatku mają w zasadzie </a:t>
            </a:r>
            <a:r>
              <a:rPr lang="pl-PL" sz="2000" b="1" i="1" dirty="0">
                <a:latin typeface="Palatino Linotype"/>
                <a:cs typeface="Palatino Linotype"/>
              </a:rPr>
              <a:t>charakter przedmiotowy</a:t>
            </a:r>
            <a:r>
              <a:rPr lang="pl-PL" sz="2000" i="1" dirty="0">
                <a:latin typeface="Palatino Linotype"/>
                <a:cs typeface="Palatino Linotype"/>
              </a:rPr>
              <a:t>. Są one zawarte w art. 21 </a:t>
            </a:r>
            <a:r>
              <a:rPr lang="pl-PL" sz="2000" i="1" dirty="0" err="1">
                <a:latin typeface="Palatino Linotype"/>
                <a:cs typeface="Palatino Linotype"/>
              </a:rPr>
              <a:t>u.p.d.o.f</a:t>
            </a:r>
            <a:r>
              <a:rPr lang="pl-PL" sz="2000" i="1" dirty="0">
                <a:latin typeface="Palatino Linotype"/>
                <a:cs typeface="Palatino Linotype"/>
              </a:rPr>
              <a:t>. – </a:t>
            </a:r>
            <a:r>
              <a:rPr lang="pl-PL" sz="2000" i="1" dirty="0" smtClean="0">
                <a:latin typeface="Palatino Linotype"/>
                <a:cs typeface="Palatino Linotype"/>
              </a:rPr>
              <a:t>ponad 150!</a:t>
            </a:r>
            <a:endParaRPr lang="pl-PL" sz="2000" i="1" dirty="0">
              <a:latin typeface="Palatino Linotype"/>
              <a:cs typeface="Palatino Linotype"/>
            </a:endParaRPr>
          </a:p>
        </p:txBody>
      </p:sp>
      <p:sp>
        <p:nvSpPr>
          <p:cNvPr id="8" name="Rectangle 1"/>
          <p:cNvSpPr>
            <a:spLocks noChangeArrowheads="1"/>
          </p:cNvSpPr>
          <p:nvPr/>
        </p:nvSpPr>
        <p:spPr bwMode="auto">
          <a:xfrm>
            <a:off x="0" y="2637933"/>
            <a:ext cx="9144000" cy="378565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nchor="ctr">
            <a:spAutoFit/>
          </a:bodyPr>
          <a:lstStyle/>
          <a:p>
            <a:pPr marL="285750" indent="-285750" algn="just">
              <a:buFont typeface="Arial"/>
              <a:buChar char="•"/>
              <a:tabLst>
                <a:tab pos="179388" algn="l"/>
              </a:tabLst>
              <a:defRPr/>
            </a:pPr>
            <a:r>
              <a:rPr lang="pl-PL" dirty="0">
                <a:solidFill>
                  <a:srgbClr val="000000"/>
                </a:solidFill>
                <a:latin typeface="Palatino Linotype"/>
                <a:ea typeface="Times New Roman" charset="0"/>
                <a:cs typeface="Palatino Linotype"/>
              </a:rPr>
              <a:t>kwoty otrzymane z tytułu ubezpieczeń majątkowych i osobowych,</a:t>
            </a:r>
          </a:p>
          <a:p>
            <a:pPr marL="285750" indent="-285750" algn="just">
              <a:buFont typeface="Arial"/>
              <a:buChar char="•"/>
              <a:tabLst>
                <a:tab pos="179388" algn="l"/>
              </a:tabLst>
              <a:defRPr/>
            </a:pPr>
            <a:r>
              <a:rPr lang="pl-PL" dirty="0">
                <a:solidFill>
                  <a:srgbClr val="000000"/>
                </a:solidFill>
                <a:latin typeface="Palatino Linotype"/>
                <a:ea typeface="Times New Roman" charset="0"/>
                <a:cs typeface="Palatino Linotype"/>
              </a:rPr>
              <a:t>alimenty i stypendia </a:t>
            </a:r>
            <a:endParaRPr lang="pl-PL" dirty="0">
              <a:latin typeface="Palatino Linotype"/>
              <a:ea typeface="Times New Roman" charset="0"/>
              <a:cs typeface="Palatino Linotype"/>
            </a:endParaRPr>
          </a:p>
          <a:p>
            <a:pPr marL="285750" indent="-285750" algn="just">
              <a:buFont typeface="Arial"/>
              <a:buChar char="•"/>
              <a:tabLst>
                <a:tab pos="179388" algn="l"/>
              </a:tabLst>
              <a:defRPr/>
            </a:pPr>
            <a:r>
              <a:rPr lang="pl-PL" dirty="0">
                <a:solidFill>
                  <a:srgbClr val="000000"/>
                </a:solidFill>
                <a:latin typeface="Palatino Linotype"/>
                <a:ea typeface="Times New Roman" charset="0"/>
                <a:cs typeface="Palatino Linotype"/>
              </a:rPr>
              <a:t>przychody ze sprzedaży nieruchomości przeznaczone w ciągu </a:t>
            </a:r>
            <a:r>
              <a:rPr lang="pl-PL" dirty="0" smtClean="0">
                <a:solidFill>
                  <a:srgbClr val="000000"/>
                </a:solidFill>
                <a:latin typeface="Palatino Linotype"/>
                <a:ea typeface="Times New Roman" charset="0"/>
                <a:cs typeface="Palatino Linotype"/>
              </a:rPr>
              <a:t>3 </a:t>
            </a:r>
            <a:r>
              <a:rPr lang="pl-PL" dirty="0">
                <a:solidFill>
                  <a:srgbClr val="000000"/>
                </a:solidFill>
                <a:latin typeface="Palatino Linotype"/>
                <a:ea typeface="Times New Roman" charset="0"/>
                <a:cs typeface="Palatino Linotype"/>
              </a:rPr>
              <a:t>lat na cele </a:t>
            </a:r>
            <a:r>
              <a:rPr lang="pl-PL" dirty="0" smtClean="0">
                <a:solidFill>
                  <a:srgbClr val="000000"/>
                </a:solidFill>
                <a:latin typeface="Palatino Linotype"/>
                <a:ea typeface="Times New Roman" charset="0"/>
                <a:cs typeface="Palatino Linotype"/>
              </a:rPr>
              <a:t>mieszkaniowe,</a:t>
            </a:r>
          </a:p>
          <a:p>
            <a:pPr marL="285750" indent="-285750" algn="just">
              <a:buFont typeface="Arial"/>
              <a:buChar char="•"/>
              <a:tabLst>
                <a:tab pos="179388" algn="l"/>
              </a:tabLst>
              <a:defRPr/>
            </a:pPr>
            <a:r>
              <a:rPr lang="pl-PL" dirty="0" smtClean="0">
                <a:solidFill>
                  <a:srgbClr val="000000"/>
                </a:solidFill>
                <a:latin typeface="Palatino Linotype"/>
                <a:ea typeface="Times New Roman" charset="0"/>
                <a:cs typeface="Palatino Linotype"/>
              </a:rPr>
              <a:t>wygrane w konkursach organizowanych przez telewizję -  do 2000 zł,  </a:t>
            </a:r>
            <a:endParaRPr lang="pl-PL" dirty="0">
              <a:latin typeface="Palatino Linotype"/>
              <a:ea typeface="Times New Roman" charset="0"/>
              <a:cs typeface="Palatino Linotype"/>
            </a:endParaRPr>
          </a:p>
          <a:p>
            <a:pPr marL="285750" indent="-285750" algn="just">
              <a:buFont typeface="Arial"/>
              <a:buChar char="•"/>
              <a:tabLst>
                <a:tab pos="179388" algn="l"/>
              </a:tabLst>
              <a:defRPr/>
            </a:pPr>
            <a:r>
              <a:rPr lang="pl-PL" dirty="0">
                <a:solidFill>
                  <a:srgbClr val="000000"/>
                </a:solidFill>
                <a:latin typeface="Palatino Linotype"/>
                <a:ea typeface="Times New Roman" charset="0"/>
                <a:cs typeface="Palatino Linotype"/>
              </a:rPr>
              <a:t>wartość świadczeń rzeczowych wynikających z przepisów dotyczących    bezpieczeństwa i higieny pracy, </a:t>
            </a:r>
            <a:endParaRPr lang="pl-PL" dirty="0">
              <a:latin typeface="Palatino Linotype"/>
              <a:ea typeface="Times New Roman" charset="0"/>
              <a:cs typeface="Palatino Linotype"/>
            </a:endParaRPr>
          </a:p>
          <a:p>
            <a:pPr marL="285750" indent="-285750" algn="just">
              <a:buFont typeface="Arial"/>
              <a:buChar char="•"/>
              <a:tabLst>
                <a:tab pos="179388" algn="l"/>
              </a:tabLst>
              <a:defRPr/>
            </a:pPr>
            <a:r>
              <a:rPr lang="pl-PL" dirty="0">
                <a:solidFill>
                  <a:srgbClr val="000000"/>
                </a:solidFill>
                <a:latin typeface="Palatino Linotype"/>
                <a:ea typeface="Times New Roman" charset="0"/>
                <a:cs typeface="Palatino Linotype"/>
              </a:rPr>
              <a:t>ekwiwalenty pieniężne za używane przez pracowników przy wykonywaniu pracy narzędzia, materiały lub sprzęt, stanowiące ich własność, </a:t>
            </a:r>
            <a:endParaRPr lang="pl-PL" dirty="0">
              <a:latin typeface="Palatino Linotype"/>
              <a:ea typeface="Times New Roman" charset="0"/>
              <a:cs typeface="Palatino Linotype"/>
            </a:endParaRPr>
          </a:p>
          <a:p>
            <a:pPr marL="285750" indent="-285750" algn="just">
              <a:buFont typeface="Arial"/>
              <a:buChar char="•"/>
              <a:tabLst>
                <a:tab pos="179388" algn="l"/>
              </a:tabLst>
              <a:defRPr/>
            </a:pPr>
            <a:r>
              <a:rPr lang="pl-PL" dirty="0">
                <a:solidFill>
                  <a:srgbClr val="000000"/>
                </a:solidFill>
                <a:latin typeface="Palatino Linotype"/>
                <a:ea typeface="Times New Roman" charset="0"/>
                <a:cs typeface="Palatino Linotype"/>
              </a:rPr>
              <a:t>diety i inne należności za czas podróży służbowej pracowników – do wysokości określonej w odrębnych przepisach,</a:t>
            </a:r>
            <a:endParaRPr lang="pl-PL" dirty="0">
              <a:latin typeface="Palatino Linotype"/>
              <a:ea typeface="Times New Roman" charset="0"/>
              <a:cs typeface="Palatino Linotype"/>
            </a:endParaRPr>
          </a:p>
          <a:p>
            <a:pPr marL="285750" indent="-285750" algn="just">
              <a:buFont typeface="Arial"/>
              <a:buChar char="•"/>
              <a:tabLst>
                <a:tab pos="179388" algn="l"/>
              </a:tabLst>
              <a:defRPr/>
            </a:pPr>
            <a:r>
              <a:rPr lang="pl-PL" dirty="0">
                <a:solidFill>
                  <a:srgbClr val="000000"/>
                </a:solidFill>
                <a:latin typeface="Palatino Linotype"/>
                <a:ea typeface="Times New Roman" charset="0"/>
                <a:cs typeface="Palatino Linotype"/>
              </a:rPr>
              <a:t>diety oraz kwoty stanowiące zwrot kosztów, otrzymywane przez osoby wykonujące czynności związane z pełnieniem obowiązków społecznych i obywatelskich – do wysokości nie przekraczającej 2280 zł,</a:t>
            </a:r>
            <a:endParaRPr lang="pl-PL" dirty="0">
              <a:latin typeface="Palatino Linotype"/>
              <a:ea typeface="Times New Roman" charset="0"/>
              <a:cs typeface="Palatino Linotype"/>
            </a:endParaRPr>
          </a:p>
          <a:p>
            <a:pPr marL="285750" indent="-285750" algn="just">
              <a:buFont typeface="Arial"/>
              <a:buChar char="•"/>
              <a:tabLst>
                <a:tab pos="179388" algn="l"/>
              </a:tabLst>
              <a:defRPr/>
            </a:pPr>
            <a:r>
              <a:rPr lang="pl-PL" dirty="0">
                <a:solidFill>
                  <a:srgbClr val="000000"/>
                </a:solidFill>
                <a:latin typeface="Palatino Linotype"/>
                <a:ea typeface="Times New Roman" charset="0"/>
                <a:cs typeface="Palatino Linotype"/>
              </a:rPr>
              <a:t>przychody uzyskane z tytułu sprzedaży całości lub części nieruchomości wchodzących w skład gospodarstwa rolnego.</a:t>
            </a:r>
            <a:endParaRPr lang="pl-PL" dirty="0">
              <a:latin typeface="Palatino Linotype"/>
              <a:ea typeface="Times New Roman" charset="0"/>
              <a:cs typeface="Palatino Linotype"/>
            </a:endParaRPr>
          </a:p>
        </p:txBody>
      </p:sp>
      <p:sp>
        <p:nvSpPr>
          <p:cNvPr id="10" name="Rectangle 9"/>
          <p:cNvSpPr/>
          <p:nvPr/>
        </p:nvSpPr>
        <p:spPr>
          <a:xfrm>
            <a:off x="323528" y="1844824"/>
            <a:ext cx="7848872" cy="923330"/>
          </a:xfrm>
          <a:prstGeom prst="rect">
            <a:avLst/>
          </a:prstGeom>
        </p:spPr>
        <p:txBody>
          <a:bodyPr wrap="square">
            <a:spAutoFit/>
          </a:bodyPr>
          <a:lstStyle/>
          <a:p>
            <a:pPr algn="ctr" eaLnBrk="1" hangingPunct="1">
              <a:defRPr/>
            </a:pPr>
            <a:r>
              <a:rPr lang="pl-PL" sz="1800" b="1" dirty="0">
                <a:solidFill>
                  <a:srgbClr val="000000"/>
                </a:solidFill>
                <a:latin typeface="Palatino Linotype"/>
                <a:cs typeface="Palatino Linotype"/>
              </a:rPr>
              <a:t>Przykładowo</a:t>
            </a:r>
            <a:r>
              <a:rPr lang="pl-PL" sz="1800" dirty="0">
                <a:solidFill>
                  <a:srgbClr val="000000"/>
                </a:solidFill>
                <a:latin typeface="Palatino Linotype"/>
                <a:cs typeface="Palatino Linotype"/>
              </a:rPr>
              <a:t> można wskazać na </a:t>
            </a:r>
            <a:r>
              <a:rPr lang="pl-PL" sz="1800" b="1" dirty="0">
                <a:solidFill>
                  <a:srgbClr val="000000"/>
                </a:solidFill>
                <a:latin typeface="Palatino Linotype"/>
                <a:cs typeface="Palatino Linotype"/>
              </a:rPr>
              <a:t>następujące rodzaje zwolnień</a:t>
            </a:r>
            <a:r>
              <a:rPr lang="pl-PL" sz="1800" dirty="0">
                <a:solidFill>
                  <a:srgbClr val="000000"/>
                </a:solidFill>
                <a:latin typeface="Palatino Linotype"/>
                <a:cs typeface="Palatino Linotype"/>
              </a:rPr>
              <a:t>:</a:t>
            </a:r>
          </a:p>
          <a:p>
            <a:pPr algn="ctr" eaLnBrk="1" hangingPunct="1">
              <a:defRPr/>
            </a:pPr>
            <a:r>
              <a:rPr lang="pl-PL" sz="1800" dirty="0">
                <a:solidFill>
                  <a:srgbClr val="000000"/>
                </a:solidFill>
                <a:latin typeface="Palatino Linotype"/>
                <a:cs typeface="Palatino Linotype"/>
              </a:rPr>
              <a:t> </a:t>
            </a:r>
            <a:endParaRPr lang="pl-PL" sz="1800" dirty="0">
              <a:latin typeface="Palatino Linotype"/>
              <a:cs typeface="Palatino Linotype"/>
            </a:endParaRPr>
          </a:p>
          <a:p>
            <a:pPr algn="ctr" eaLnBrk="1" hangingPunct="1">
              <a:defRPr/>
            </a:pPr>
            <a:endParaRPr lang="pl-PL" sz="1800" dirty="0">
              <a:solidFill>
                <a:srgbClr val="000000"/>
              </a:solidFill>
              <a:latin typeface="Palatino Linotype"/>
              <a:cs typeface="Palatino Linotype"/>
            </a:endParaRPr>
          </a:p>
        </p:txBody>
      </p:sp>
    </p:spTree>
    <p:extLst>
      <p:ext uri="{BB962C8B-B14F-4D97-AF65-F5344CB8AC3E}">
        <p14:creationId xmlns:p14="http://schemas.microsoft.com/office/powerpoint/2010/main" val="33348616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Zwolnienie dochodów osób do 26 roku życia</a:t>
            </a:r>
            <a:endParaRPr lang="pl-PL" dirty="0"/>
          </a:p>
        </p:txBody>
      </p:sp>
      <p:sp>
        <p:nvSpPr>
          <p:cNvPr id="3" name="Symbol zastępczy zawartości 2"/>
          <p:cNvSpPr>
            <a:spLocks noGrp="1"/>
          </p:cNvSpPr>
          <p:nvPr>
            <p:ph idx="1"/>
          </p:nvPr>
        </p:nvSpPr>
        <p:spPr>
          <a:xfrm>
            <a:off x="0" y="1844824"/>
            <a:ext cx="9036496" cy="4943886"/>
          </a:xfrm>
        </p:spPr>
        <p:txBody>
          <a:bodyPr/>
          <a:lstStyle/>
          <a:p>
            <a:pPr marL="0" indent="0">
              <a:buNone/>
            </a:pPr>
            <a:r>
              <a:rPr lang="pl-PL" dirty="0" smtClean="0"/>
              <a:t>Na </a:t>
            </a:r>
            <a:r>
              <a:rPr lang="pl-PL" dirty="0"/>
              <a:t>podstawie art. 21 ust. 1 pkt 148 ustawy o PIT wolne od podatku dochodowego są przychody ze stosunku służbowego, stosunku pracy, pracy nakładczej, spółdzielczego stosunku pracy oraz umów </a:t>
            </a:r>
            <a:r>
              <a:rPr lang="pl-PL" dirty="0" smtClean="0"/>
              <a:t>zlecenia </a:t>
            </a:r>
            <a:r>
              <a:rPr lang="pl-PL" dirty="0"/>
              <a:t>otrzymane przez podatnika do ukończenia 26. roku życia. Limit zwolnienia od 1 stycznia 2020 r. wynosi 85 528 </a:t>
            </a:r>
            <a:r>
              <a:rPr lang="pl-PL" dirty="0" smtClean="0"/>
              <a:t>zł -  zob.  nowelizacja </a:t>
            </a:r>
            <a:r>
              <a:rPr lang="pl-PL" dirty="0"/>
              <a:t>ustawy o PIT z 4 lipca 2019 r. (Dz.U. poz. 1394), </a:t>
            </a:r>
            <a:endParaRPr lang="pl-PL" dirty="0" smtClean="0"/>
          </a:p>
          <a:p>
            <a:pPr marL="0" indent="0">
              <a:buNone/>
            </a:pPr>
            <a:r>
              <a:rPr lang="pl-PL" dirty="0" smtClean="0"/>
              <a:t>Osoby otrzymujący </a:t>
            </a:r>
            <a:r>
              <a:rPr lang="pl-PL" dirty="0"/>
              <a:t>wynagrodzenie z innego tytułu np. z </a:t>
            </a:r>
            <a:r>
              <a:rPr lang="pl-PL" dirty="0" smtClean="0"/>
              <a:t>własnej </a:t>
            </a:r>
            <a:r>
              <a:rPr lang="pl-PL" dirty="0"/>
              <a:t>działalności </a:t>
            </a:r>
            <a:r>
              <a:rPr lang="pl-PL" dirty="0" smtClean="0"/>
              <a:t>gospodarczej, z umów o dzieło, z ryczałtu </a:t>
            </a:r>
            <a:r>
              <a:rPr lang="pl-PL" dirty="0"/>
              <a:t>nie </a:t>
            </a:r>
            <a:r>
              <a:rPr lang="pl-PL" dirty="0" smtClean="0"/>
              <a:t>mogą </a:t>
            </a:r>
            <a:r>
              <a:rPr lang="pl-PL" dirty="0"/>
              <a:t>skorzystać z tego zwolnienia.</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2020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211</a:t>
            </a:fld>
            <a:endParaRPr lang="pl-PL"/>
          </a:p>
        </p:txBody>
      </p:sp>
    </p:spTree>
    <p:extLst>
      <p:ext uri="{BB962C8B-B14F-4D97-AF65-F5344CB8AC3E}">
        <p14:creationId xmlns:p14="http://schemas.microsoft.com/office/powerpoint/2010/main" val="399394161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Zwolnienia z Polskiego Ładu – od 1 stycznia 2022 roku</a:t>
            </a:r>
            <a:endParaRPr lang="pl-PL" dirty="0"/>
          </a:p>
        </p:txBody>
      </p:sp>
      <p:sp>
        <p:nvSpPr>
          <p:cNvPr id="3" name="Symbol zastępczy zawartości 2"/>
          <p:cNvSpPr>
            <a:spLocks noGrp="1"/>
          </p:cNvSpPr>
          <p:nvPr>
            <p:ph idx="1"/>
          </p:nvPr>
        </p:nvSpPr>
        <p:spPr>
          <a:xfrm>
            <a:off x="107504" y="1981200"/>
            <a:ext cx="8928992" cy="4807510"/>
          </a:xfrm>
        </p:spPr>
        <p:txBody>
          <a:bodyPr/>
          <a:lstStyle/>
          <a:p>
            <a:r>
              <a:rPr lang="pl-PL" dirty="0"/>
              <a:t>O</a:t>
            </a:r>
            <a:r>
              <a:rPr lang="pl-PL" dirty="0" smtClean="0"/>
              <a:t>soba</a:t>
            </a:r>
            <a:r>
              <a:rPr lang="pl-PL" dirty="0"/>
              <a:t>, która wykonuje władzę rodzicielską w stosunku do co najmniej czwórki dzieci, będzie zwolniona </a:t>
            </a:r>
            <a:r>
              <a:rPr lang="pl-PL" dirty="0" smtClean="0"/>
              <a:t>do </a:t>
            </a:r>
            <a:r>
              <a:rPr lang="pl-PL" dirty="0"/>
              <a:t>kwoty przychodu nieprzekraczającej rocznie 85 528 zł. Ze zwolnienia </a:t>
            </a:r>
            <a:r>
              <a:rPr lang="pl-PL" dirty="0" smtClean="0"/>
              <a:t>skorzystają  oboje rodzice. </a:t>
            </a:r>
          </a:p>
          <a:p>
            <a:r>
              <a:rPr lang="pl-PL" dirty="0"/>
              <a:t>Nowe przepisy przewidują </a:t>
            </a:r>
            <a:r>
              <a:rPr lang="pl-PL" dirty="0" smtClean="0"/>
              <a:t>dla emerytów, </a:t>
            </a:r>
            <a:r>
              <a:rPr lang="pl-PL" dirty="0"/>
              <a:t>którzy </a:t>
            </a:r>
            <a:r>
              <a:rPr lang="pl-PL" dirty="0" smtClean="0"/>
              <a:t>zrezygnują </a:t>
            </a:r>
            <a:r>
              <a:rPr lang="pl-PL" dirty="0"/>
              <a:t>ze świadczeń i pozostaną na rynku pracy lub będą kontynuować prowadzenie działalności gospodarczej. Zgodnie z nowym art. 21 ust. pkt 154 mężczyźni powyżej 65. roku życia i kobiety powyżej 60. roku życia będą zwolnieni z PIT do kwoty rocznie 85 528 zł. </a:t>
            </a:r>
            <a:r>
              <a:rPr lang="pl-PL" dirty="0" smtClean="0"/>
              <a:t> </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2022r.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212</a:t>
            </a:fld>
            <a:endParaRPr lang="pl-PL"/>
          </a:p>
        </p:txBody>
      </p:sp>
    </p:spTree>
    <p:extLst>
      <p:ext uri="{BB962C8B-B14F-4D97-AF65-F5344CB8AC3E}">
        <p14:creationId xmlns:p14="http://schemas.microsoft.com/office/powerpoint/2010/main" val="110228194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Ulga na powrót w ramach Polskiego </a:t>
            </a:r>
            <a:br>
              <a:rPr lang="pl-PL" sz="3200" dirty="0" smtClean="0"/>
            </a:br>
            <a:r>
              <a:rPr lang="pl-PL" sz="3200" dirty="0" smtClean="0"/>
              <a:t>Ładu</a:t>
            </a:r>
            <a:endParaRPr lang="pl-PL" sz="3200" dirty="0"/>
          </a:p>
        </p:txBody>
      </p:sp>
      <p:sp>
        <p:nvSpPr>
          <p:cNvPr id="3" name="Symbol zastępczy zawartości 2"/>
          <p:cNvSpPr>
            <a:spLocks noGrp="1"/>
          </p:cNvSpPr>
          <p:nvPr>
            <p:ph idx="1"/>
          </p:nvPr>
        </p:nvSpPr>
        <p:spPr>
          <a:xfrm>
            <a:off x="498474" y="1916832"/>
            <a:ext cx="8361364" cy="4608512"/>
          </a:xfrm>
        </p:spPr>
        <p:txBody>
          <a:bodyPr>
            <a:normAutofit/>
          </a:bodyPr>
          <a:lstStyle/>
          <a:p>
            <a:r>
              <a:rPr lang="pl-PL" dirty="0"/>
              <a:t>Na podstawie dodawanego art. 21 ust. 1 pkt 152 ustawy PIT wolne od podatku </a:t>
            </a:r>
            <a:r>
              <a:rPr lang="pl-PL" dirty="0" smtClean="0"/>
              <a:t>będą </a:t>
            </a:r>
            <a:r>
              <a:rPr lang="pl-PL" dirty="0"/>
              <a:t>uzyskane przez podatnika, który przeniósł miejsce zamieszkania na terytorium Rzeczypospolitej Polskiej, w wyniku czego podlega w Polsce nieograniczonemu obowiązkowi </a:t>
            </a:r>
            <a:r>
              <a:rPr lang="pl-PL" dirty="0" smtClean="0"/>
              <a:t>podatkowemu. </a:t>
            </a:r>
          </a:p>
          <a:p>
            <a:r>
              <a:rPr lang="pl-PL" dirty="0"/>
              <a:t>Prawo do stosowania zwolnienia będzie przysługiwać podatnikowi przez 4 kolejno po sobie następujące lata </a:t>
            </a:r>
            <a:r>
              <a:rPr lang="pl-PL" dirty="0" smtClean="0"/>
              <a:t>podatkowe. </a:t>
            </a:r>
            <a:r>
              <a:rPr lang="pl-PL" dirty="0"/>
              <a:t>Podatnik sam wybierze korzystniejsze dla niego rozwiązanie, tj. rok, od którego będzie korzystał z ulgi</a:t>
            </a:r>
            <a:r>
              <a:rPr lang="pl-PL" dirty="0" smtClean="0"/>
              <a:t>.</a:t>
            </a:r>
          </a:p>
          <a:p>
            <a:r>
              <a:rPr lang="pl-PL" dirty="0"/>
              <a:t>Zwolnienie będzie ograniczone limitem rocznym, który dla sumy ww. przychodów wynosił będzie 85 528 zł. </a:t>
            </a:r>
          </a:p>
          <a:p>
            <a:endParaRPr lang="pl-PL" dirty="0"/>
          </a:p>
          <a:p>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213</a:t>
            </a:fld>
            <a:endParaRPr lang="pl-PL"/>
          </a:p>
        </p:txBody>
      </p:sp>
    </p:spTree>
    <p:extLst>
      <p:ext uri="{BB962C8B-B14F-4D97-AF65-F5344CB8AC3E}">
        <p14:creationId xmlns:p14="http://schemas.microsoft.com/office/powerpoint/2010/main" val="104663510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Ulgi</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zwolnienia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2022r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214</a:t>
            </a:fld>
            <a:endParaRPr lang="pl-PL">
              <a:latin typeface="Palatino Linotype"/>
              <a:cs typeface="Palatino Linotype"/>
            </a:endParaRPr>
          </a:p>
        </p:txBody>
      </p:sp>
      <p:sp>
        <p:nvSpPr>
          <p:cNvPr id="6" name="Rectangle 5"/>
          <p:cNvSpPr/>
          <p:nvPr/>
        </p:nvSpPr>
        <p:spPr>
          <a:xfrm>
            <a:off x="395536" y="1268760"/>
            <a:ext cx="7632848" cy="1323439"/>
          </a:xfrm>
          <a:prstGeom prst="rect">
            <a:avLst/>
          </a:prstGeom>
        </p:spPr>
        <p:txBody>
          <a:bodyPr wrap="square">
            <a:spAutoFit/>
          </a:bodyPr>
          <a:lstStyle/>
          <a:p>
            <a:pPr algn="ctr" eaLnBrk="1" hangingPunct="1"/>
            <a:r>
              <a:rPr lang="pl-PL" sz="2000" i="1" dirty="0">
                <a:latin typeface="Palatino Linotype"/>
                <a:cs typeface="Palatino Linotype"/>
              </a:rPr>
              <a:t>Swoistą formą ulg w podatku </a:t>
            </a:r>
            <a:r>
              <a:rPr lang="pl-PL" sz="2000" i="1" dirty="0" smtClean="0">
                <a:latin typeface="Palatino Linotype"/>
                <a:cs typeface="Palatino Linotype"/>
              </a:rPr>
              <a:t>dochodowym, obok odliczeń </a:t>
            </a:r>
            <a:r>
              <a:rPr lang="pl-PL" sz="2000" i="1" dirty="0">
                <a:latin typeface="Palatino Linotype"/>
                <a:cs typeface="Palatino Linotype"/>
              </a:rPr>
              <a:t>od </a:t>
            </a:r>
            <a:r>
              <a:rPr lang="pl-PL" sz="2000" i="1" dirty="0" smtClean="0">
                <a:latin typeface="Palatino Linotype"/>
                <a:cs typeface="Palatino Linotype"/>
              </a:rPr>
              <a:t>dochodu, są odliczenia </a:t>
            </a:r>
            <a:r>
              <a:rPr lang="pl-PL" sz="2000" i="1" dirty="0">
                <a:latin typeface="Palatino Linotype"/>
                <a:cs typeface="Palatino Linotype"/>
              </a:rPr>
              <a:t>od podatku.</a:t>
            </a:r>
          </a:p>
          <a:p>
            <a:pPr eaLnBrk="1" hangingPunct="1"/>
            <a:r>
              <a:rPr lang="pl-PL" sz="2000" b="1" dirty="0">
                <a:solidFill>
                  <a:srgbClr val="000000"/>
                </a:solidFill>
                <a:latin typeface="Palatino Linotype"/>
                <a:cs typeface="Palatino Linotype"/>
              </a:rPr>
              <a:t>           P – K = D (odliczenia) x Stawka = Podatek (odliczenia)</a:t>
            </a:r>
          </a:p>
          <a:p>
            <a:pPr algn="ctr" eaLnBrk="1" hangingPunct="1"/>
            <a:r>
              <a:rPr lang="pl-PL" sz="2000" i="1" dirty="0">
                <a:latin typeface="Palatino Linotype"/>
                <a:cs typeface="Palatino Linotype"/>
              </a:rPr>
              <a:t> </a:t>
            </a:r>
          </a:p>
        </p:txBody>
      </p:sp>
      <p:sp>
        <p:nvSpPr>
          <p:cNvPr id="7" name="Rectangle 1"/>
          <p:cNvSpPr>
            <a:spLocks noChangeArrowheads="1"/>
          </p:cNvSpPr>
          <p:nvPr/>
        </p:nvSpPr>
        <p:spPr bwMode="auto">
          <a:xfrm>
            <a:off x="0" y="2573770"/>
            <a:ext cx="9036496" cy="397031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nchor="ctr">
            <a:spAutoFit/>
          </a:bodyPr>
          <a:lstStyle/>
          <a:p>
            <a:pPr marL="285750" indent="-285750">
              <a:buFont typeface="Arial"/>
              <a:buChar char="•"/>
              <a:tabLst>
                <a:tab pos="179388" algn="l"/>
              </a:tabLst>
              <a:defRPr/>
            </a:pPr>
            <a:r>
              <a:rPr lang="pl-PL" sz="1800" dirty="0" smtClean="0">
                <a:solidFill>
                  <a:srgbClr val="000000"/>
                </a:solidFill>
                <a:latin typeface="Palatino Linotype"/>
                <a:cs typeface="Palatino Linotype"/>
              </a:rPr>
              <a:t>wpłaty </a:t>
            </a:r>
            <a:r>
              <a:rPr lang="pl-PL" sz="1800" dirty="0">
                <a:solidFill>
                  <a:srgbClr val="000000"/>
                </a:solidFill>
                <a:latin typeface="Palatino Linotype"/>
                <a:cs typeface="Palatino Linotype"/>
              </a:rPr>
              <a:t>na rzecz organizacji pożytku publicznego – maksymalnie </a:t>
            </a:r>
            <a:r>
              <a:rPr lang="pl-PL" sz="1800" dirty="0" smtClean="0">
                <a:solidFill>
                  <a:srgbClr val="000000"/>
                </a:solidFill>
                <a:latin typeface="Palatino Linotype"/>
                <a:cs typeface="Palatino Linotype"/>
              </a:rPr>
              <a:t>1,5% </a:t>
            </a:r>
            <a:r>
              <a:rPr lang="pl-PL" sz="1800" dirty="0">
                <a:solidFill>
                  <a:srgbClr val="000000"/>
                </a:solidFill>
                <a:latin typeface="Palatino Linotype"/>
                <a:cs typeface="Palatino Linotype"/>
              </a:rPr>
              <a:t>podatku należnego od podatnika, </a:t>
            </a:r>
            <a:endParaRPr lang="pl-PL" sz="1800" dirty="0" smtClean="0">
              <a:solidFill>
                <a:srgbClr val="000000"/>
              </a:solidFill>
              <a:latin typeface="Palatino Linotype"/>
              <a:cs typeface="Palatino Linotype"/>
            </a:endParaRPr>
          </a:p>
          <a:p>
            <a:pPr>
              <a:tabLst>
                <a:tab pos="179388" algn="l"/>
              </a:tabLst>
              <a:defRPr/>
            </a:pPr>
            <a:endParaRPr lang="pl-PL" sz="1800" dirty="0">
              <a:solidFill>
                <a:srgbClr val="000000"/>
              </a:solidFill>
              <a:latin typeface="Palatino Linotype"/>
              <a:cs typeface="Palatino Linotype"/>
            </a:endParaRPr>
          </a:p>
          <a:p>
            <a:pPr marL="285750" indent="-285750">
              <a:buFont typeface="Arial"/>
              <a:buChar char="•"/>
              <a:tabLst>
                <a:tab pos="179388" algn="l"/>
              </a:tabLst>
              <a:defRPr/>
            </a:pPr>
            <a:r>
              <a:rPr lang="pl-PL" sz="1800" dirty="0" smtClean="0">
                <a:solidFill>
                  <a:srgbClr val="FF0000"/>
                </a:solidFill>
                <a:latin typeface="Palatino Linotype"/>
                <a:cs typeface="Palatino Linotype"/>
              </a:rPr>
              <a:t>Od 2022 roku nie ma odliczenia składek na ubezpieczenia zdrowotne !!!!</a:t>
            </a:r>
          </a:p>
          <a:p>
            <a:pPr marL="285750" indent="-285750">
              <a:buFont typeface="Arial"/>
              <a:buChar char="•"/>
              <a:tabLst>
                <a:tab pos="179388" algn="l"/>
              </a:tabLst>
              <a:defRPr/>
            </a:pPr>
            <a:endParaRPr lang="pl-PL" sz="1800" dirty="0">
              <a:solidFill>
                <a:srgbClr val="000000"/>
              </a:solidFill>
              <a:latin typeface="Palatino Linotype"/>
              <a:cs typeface="Palatino Linotype"/>
            </a:endParaRPr>
          </a:p>
          <a:p>
            <a:pPr marL="285750" indent="-285750">
              <a:buFont typeface="Arial"/>
              <a:buChar char="•"/>
              <a:tabLst>
                <a:tab pos="179388" algn="l"/>
              </a:tabLst>
              <a:defRPr/>
            </a:pPr>
            <a:r>
              <a:rPr lang="pl-PL" sz="1800" dirty="0">
                <a:solidFill>
                  <a:srgbClr val="000000"/>
                </a:solidFill>
                <a:latin typeface="Palatino Linotype"/>
                <a:cs typeface="Palatino Linotype"/>
              </a:rPr>
              <a:t>Ulga na rzecz dzieci </a:t>
            </a:r>
            <a:r>
              <a:rPr lang="pl-PL" sz="1800" dirty="0" smtClean="0">
                <a:solidFill>
                  <a:srgbClr val="000000"/>
                </a:solidFill>
                <a:latin typeface="Palatino Linotype"/>
                <a:cs typeface="Palatino Linotype"/>
              </a:rPr>
              <a:t> - odliczenia od podatku określonych kwot na każde dziecko. Podatnik </a:t>
            </a:r>
            <a:r>
              <a:rPr lang="pl-PL" sz="1800" dirty="0">
                <a:solidFill>
                  <a:srgbClr val="000000"/>
                </a:solidFill>
                <a:latin typeface="Palatino Linotype"/>
                <a:cs typeface="Palatino Linotype"/>
              </a:rPr>
              <a:t>ma prawo do zwrotu nieodliczonej od podatku ulgi, ale nie więcej niż kwota składek społecznych i zdrowotnych</a:t>
            </a:r>
            <a:r>
              <a:rPr lang="pl-PL" sz="1800" dirty="0" smtClean="0">
                <a:solidFill>
                  <a:srgbClr val="000000"/>
                </a:solidFill>
                <a:latin typeface="Palatino Linotype"/>
                <a:cs typeface="Palatino Linotype"/>
              </a:rPr>
              <a:t>.</a:t>
            </a:r>
          </a:p>
          <a:p>
            <a:pPr marL="285750" indent="-285750">
              <a:buFont typeface="Arial"/>
              <a:buChar char="•"/>
              <a:tabLst>
                <a:tab pos="179388" algn="l"/>
              </a:tabLst>
              <a:defRPr/>
            </a:pPr>
            <a:endParaRPr lang="pl-PL" sz="1800" dirty="0" smtClean="0">
              <a:solidFill>
                <a:srgbClr val="000000"/>
              </a:solidFill>
              <a:latin typeface="Palatino Linotype"/>
              <a:cs typeface="Palatino Linotype"/>
            </a:endParaRPr>
          </a:p>
          <a:p>
            <a:pPr marL="285750" indent="-285750">
              <a:buFont typeface="Arial"/>
              <a:buChar char="•"/>
              <a:tabLst>
                <a:tab pos="179388" algn="l"/>
              </a:tabLst>
              <a:defRPr/>
            </a:pPr>
            <a:r>
              <a:rPr lang="pl-PL" sz="1800" dirty="0" smtClean="0">
                <a:solidFill>
                  <a:srgbClr val="000000"/>
                </a:solidFill>
                <a:latin typeface="Palatino Linotype"/>
                <a:cs typeface="Palatino Linotype"/>
              </a:rPr>
              <a:t>Ulga abolicyjna, odliczenie do kwoty 1360 zł podatnikom „pokrzywdzonym” niekorzystną metodą unikania opodatkowania.</a:t>
            </a:r>
          </a:p>
          <a:p>
            <a:pPr marL="285750" indent="-285750">
              <a:buFont typeface="Arial"/>
              <a:buChar char="•"/>
              <a:tabLst>
                <a:tab pos="179388" algn="l"/>
              </a:tabLst>
              <a:defRPr/>
            </a:pPr>
            <a:endParaRPr lang="pl-PL" sz="1800" dirty="0" smtClean="0">
              <a:solidFill>
                <a:srgbClr val="000000"/>
              </a:solidFill>
              <a:latin typeface="Palatino Linotype"/>
              <a:cs typeface="Palatino Linotype"/>
            </a:endParaRPr>
          </a:p>
          <a:p>
            <a:pPr marL="285750" indent="-285750">
              <a:buFont typeface="Arial"/>
              <a:buChar char="•"/>
              <a:tabLst>
                <a:tab pos="179388" algn="l"/>
              </a:tabLst>
              <a:defRPr/>
            </a:pPr>
            <a:endParaRPr lang="pl-PL" sz="1800" dirty="0">
              <a:solidFill>
                <a:srgbClr val="000000"/>
              </a:solidFill>
              <a:latin typeface="Palatino Linotype"/>
              <a:cs typeface="Palatino Linotype"/>
            </a:endParaRPr>
          </a:p>
          <a:p>
            <a:pPr marL="742950" lvl="1" indent="-285750">
              <a:tabLst>
                <a:tab pos="179388" algn="l"/>
              </a:tabLst>
              <a:defRPr/>
            </a:pPr>
            <a:r>
              <a:rPr lang="pl-PL" sz="1800" dirty="0">
                <a:solidFill>
                  <a:srgbClr val="000000"/>
                </a:solidFill>
                <a:latin typeface="Palatino Linotype"/>
                <a:cs typeface="Palatino Linotype"/>
              </a:rPr>
              <a:t> 			</a:t>
            </a:r>
          </a:p>
        </p:txBody>
      </p:sp>
    </p:spTree>
    <p:extLst>
      <p:ext uri="{BB962C8B-B14F-4D97-AF65-F5344CB8AC3E}">
        <p14:creationId xmlns:p14="http://schemas.microsoft.com/office/powerpoint/2010/main" val="400827325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Ulga na złe długi</a:t>
            </a:r>
            <a:endParaRPr lang="pl-PL" dirty="0"/>
          </a:p>
        </p:txBody>
      </p:sp>
      <p:sp>
        <p:nvSpPr>
          <p:cNvPr id="3" name="Symbol zastępczy zawartości 2"/>
          <p:cNvSpPr>
            <a:spLocks noGrp="1"/>
          </p:cNvSpPr>
          <p:nvPr>
            <p:ph idx="1"/>
          </p:nvPr>
        </p:nvSpPr>
        <p:spPr>
          <a:xfrm>
            <a:off x="107504" y="1412776"/>
            <a:ext cx="8752334" cy="5375934"/>
          </a:xfrm>
        </p:spPr>
        <p:txBody>
          <a:bodyPr>
            <a:normAutofit/>
          </a:bodyPr>
          <a:lstStyle/>
          <a:p>
            <a:r>
              <a:rPr lang="pl-PL" b="1" dirty="0" smtClean="0"/>
              <a:t>Art</a:t>
            </a:r>
            <a:r>
              <a:rPr lang="pl-PL" b="1" dirty="0"/>
              <a:t>. 26i ustawy o PIT i art. 18f ustawy o CIT. </a:t>
            </a:r>
            <a:endParaRPr lang="pl-PL" b="1" dirty="0" smtClean="0"/>
          </a:p>
          <a:p>
            <a:r>
              <a:rPr lang="pl-PL" dirty="0" smtClean="0"/>
              <a:t>Istota ulg sprowadza się do tego, że  </a:t>
            </a:r>
            <a:r>
              <a:rPr lang="pl-PL" dirty="0"/>
              <a:t>wierzyciel </a:t>
            </a:r>
            <a:r>
              <a:rPr lang="pl-PL" dirty="0" smtClean="0"/>
              <a:t>może ( nie musi) po </a:t>
            </a:r>
            <a:r>
              <a:rPr lang="pl-PL" dirty="0"/>
              <a:t>upływie 90 dni uwzględnić w rozliczeniach z fikusem to, że kontrahent mu nie </a:t>
            </a:r>
            <a:r>
              <a:rPr lang="pl-PL" dirty="0" smtClean="0"/>
              <a:t>zapłacił. Ma </a:t>
            </a:r>
            <a:r>
              <a:rPr lang="pl-PL" dirty="0"/>
              <a:t>więc prawo do zmniejszenia podstawy opodatkowania o kwotę należności, która nie została uregulowana w ciągu 90 dni. Termin ten się liczy się od dnia upływu terminu zapłaty określonego na fakturze (rachunku) lub w umowie. </a:t>
            </a:r>
            <a:endParaRPr lang="pl-PL" dirty="0" smtClean="0"/>
          </a:p>
          <a:p>
            <a:r>
              <a:rPr lang="pl-PL" dirty="0" smtClean="0"/>
              <a:t>Dłużnik </a:t>
            </a:r>
            <a:r>
              <a:rPr lang="pl-PL" dirty="0"/>
              <a:t>ma</a:t>
            </a:r>
            <a:r>
              <a:rPr lang="pl-PL" b="1" dirty="0"/>
              <a:t> obowiązek </a:t>
            </a:r>
            <a:r>
              <a:rPr lang="pl-PL" dirty="0"/>
              <a:t>doliczenia do </a:t>
            </a:r>
            <a:r>
              <a:rPr lang="pl-PL" dirty="0" smtClean="0"/>
              <a:t>dochodu </a:t>
            </a:r>
            <a:r>
              <a:rPr lang="pl-PL" dirty="0"/>
              <a:t>kwoty niezapłaconego zobowiązania, jeżeli nie ureguluje go w ciągu 90 dni od dnia upływu terminu zapłaty określonego w </a:t>
            </a:r>
            <a:r>
              <a:rPr lang="pl-PL" dirty="0" smtClean="0"/>
              <a:t>fakturze. </a:t>
            </a:r>
            <a:r>
              <a:rPr lang="pl-PL" dirty="0"/>
              <a:t>Jeżeli </a:t>
            </a:r>
            <a:r>
              <a:rPr lang="pl-PL" dirty="0" smtClean="0"/>
              <a:t>dłużnik później </a:t>
            </a:r>
            <a:r>
              <a:rPr lang="pl-PL" dirty="0"/>
              <a:t>ureguluje zobowiązania, to </a:t>
            </a:r>
            <a:r>
              <a:rPr lang="pl-PL" dirty="0" smtClean="0"/>
              <a:t>będzie </a:t>
            </a:r>
            <a:r>
              <a:rPr lang="pl-PL" dirty="0"/>
              <a:t>miał prawo do </a:t>
            </a:r>
            <a:r>
              <a:rPr lang="pl-PL" dirty="0" smtClean="0"/>
              <a:t>zaliczenia jej do kosztów.</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215</a:t>
            </a:fld>
            <a:endParaRPr lang="pl-PL"/>
          </a:p>
        </p:txBody>
      </p:sp>
    </p:spTree>
    <p:extLst>
      <p:ext uri="{BB962C8B-B14F-4D97-AF65-F5344CB8AC3E}">
        <p14:creationId xmlns:p14="http://schemas.microsoft.com/office/powerpoint/2010/main" val="299344129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216</a:t>
            </a:fld>
            <a:endParaRPr lang="pl-PL">
              <a:latin typeface="Palatino Linotype"/>
              <a:cs typeface="Palatino Linotype"/>
            </a:endParaRPr>
          </a:p>
        </p:txBody>
      </p:sp>
      <p:sp>
        <p:nvSpPr>
          <p:cNvPr id="7" name="Zwój poziomy 5"/>
          <p:cNvSpPr/>
          <p:nvPr/>
        </p:nvSpPr>
        <p:spPr>
          <a:xfrm>
            <a:off x="251520" y="1124744"/>
            <a:ext cx="7638661" cy="1800671"/>
          </a:xfrm>
          <a:prstGeom prst="horizontalScroll">
            <a:avLst/>
          </a:prstGeom>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pl-PL" sz="2000" i="1" dirty="0">
              <a:solidFill>
                <a:schemeClr val="tx1"/>
              </a:solidFill>
              <a:latin typeface="Palatino Linotype"/>
              <a:ea typeface="ＭＳ Ｐゴシック" charset="0"/>
              <a:cs typeface="Palatino Linotype"/>
            </a:endParaRPr>
          </a:p>
          <a:p>
            <a:pPr algn="ctr" eaLnBrk="1" hangingPunct="1">
              <a:defRPr/>
            </a:pPr>
            <a:r>
              <a:rPr lang="pl-PL" sz="2000" i="1" dirty="0">
                <a:solidFill>
                  <a:schemeClr val="tx1"/>
                </a:solidFill>
                <a:latin typeface="Palatino Linotype"/>
                <a:ea typeface="ＭＳ Ｐゴシック" charset="0"/>
                <a:cs typeface="Palatino Linotype"/>
              </a:rPr>
              <a:t>Podatek dochodowy jest w trakcie roku podatkowego opłacany </a:t>
            </a:r>
            <a:r>
              <a:rPr lang="pl-PL" sz="2000" b="1" i="1" dirty="0">
                <a:solidFill>
                  <a:schemeClr val="tx1"/>
                </a:solidFill>
                <a:latin typeface="Palatino Linotype"/>
                <a:ea typeface="ＭＳ Ｐゴシック" charset="0"/>
                <a:cs typeface="Palatino Linotype"/>
              </a:rPr>
              <a:t>w formie miesięcznych zaliczek</a:t>
            </a:r>
            <a:r>
              <a:rPr lang="pl-PL" sz="2000" i="1" dirty="0">
                <a:solidFill>
                  <a:schemeClr val="tx1"/>
                </a:solidFill>
                <a:latin typeface="Palatino Linotype"/>
                <a:ea typeface="ＭＳ Ｐゴシック" charset="0"/>
                <a:cs typeface="Palatino Linotype"/>
              </a:rPr>
              <a:t>. Zaliczki na podatek w zależności od źródła przychodu są pobierane przez płatnika lub samodzielnie opłacane przez podatnika. </a:t>
            </a:r>
          </a:p>
          <a:p>
            <a:pPr algn="ctr" eaLnBrk="1" hangingPunct="1">
              <a:defRPr/>
            </a:pPr>
            <a:endParaRPr lang="pl-PL" sz="2000" i="1" dirty="0">
              <a:solidFill>
                <a:schemeClr val="tx1"/>
              </a:solidFill>
              <a:latin typeface="Palatino Linotype"/>
              <a:ea typeface="ＭＳ Ｐゴシック" charset="0"/>
              <a:cs typeface="Palatino Linotype"/>
            </a:endParaRPr>
          </a:p>
        </p:txBody>
      </p:sp>
      <p:sp>
        <p:nvSpPr>
          <p:cNvPr id="8" name="Rectangle 7"/>
          <p:cNvSpPr/>
          <p:nvPr/>
        </p:nvSpPr>
        <p:spPr>
          <a:xfrm>
            <a:off x="395536" y="2996952"/>
            <a:ext cx="7776864" cy="3298339"/>
          </a:xfrm>
          <a:prstGeom prst="rect">
            <a:avLst/>
          </a:prstGeom>
        </p:spPr>
        <p:txBody>
          <a:bodyPr wrap="square">
            <a:spAutoFit/>
          </a:bodyPr>
          <a:lstStyle/>
          <a:p>
            <a:pPr algn="just" eaLnBrk="1" hangingPunct="1">
              <a:lnSpc>
                <a:spcPct val="150000"/>
              </a:lnSpc>
            </a:pPr>
            <a:r>
              <a:rPr lang="pl-PL" sz="2000" b="1" dirty="0">
                <a:latin typeface="Palatino Linotype"/>
                <a:cs typeface="Palatino Linotype"/>
              </a:rPr>
              <a:t>Płatnikiem podatku dochodowego </a:t>
            </a:r>
            <a:r>
              <a:rPr lang="pl-PL" sz="2000" dirty="0">
                <a:latin typeface="Palatino Linotype"/>
                <a:cs typeface="Palatino Linotype"/>
              </a:rPr>
              <a:t>zobligowanym do pobierania zaliczek na podatek dochodowy są m.in.: zakłady pracy, rolnicze spółdzielnie produkcyjne, organy rentowe, banki, organy zatrudnienia, areszty śledcze oraz zakłady karne i uczelnie. Podmioty te są ustawowo zobowiązane do obliczenia, pobierania i przekazywania na rachunek właściwego urzędu skarbowego zaliczki od dochodów przez nich wypłacanych podatnikowi. </a:t>
            </a:r>
          </a:p>
        </p:txBody>
      </p:sp>
    </p:spTree>
    <p:extLst>
      <p:ext uri="{BB962C8B-B14F-4D97-AF65-F5344CB8AC3E}">
        <p14:creationId xmlns:p14="http://schemas.microsoft.com/office/powerpoint/2010/main" val="265859084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217</a:t>
            </a:fld>
            <a:endParaRPr lang="pl-PL">
              <a:latin typeface="Palatino Linotype"/>
              <a:cs typeface="Palatino Linotype"/>
            </a:endParaRPr>
          </a:p>
        </p:txBody>
      </p:sp>
      <p:sp>
        <p:nvSpPr>
          <p:cNvPr id="6" name="Objaśnienie ze strzałką w dół 5"/>
          <p:cNvSpPr/>
          <p:nvPr/>
        </p:nvSpPr>
        <p:spPr>
          <a:xfrm>
            <a:off x="395536" y="1412776"/>
            <a:ext cx="7344816" cy="1080120"/>
          </a:xfrm>
          <a:prstGeom prst="downArrowCallout">
            <a:avLst/>
          </a:prstGeom>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pl-PL" sz="1800" b="1" dirty="0">
              <a:solidFill>
                <a:srgbClr val="000000"/>
              </a:solidFill>
              <a:latin typeface="Palatino Linotype"/>
              <a:ea typeface="ＭＳ Ｐゴシック" charset="0"/>
              <a:cs typeface="Palatino Linotype"/>
            </a:endParaRPr>
          </a:p>
          <a:p>
            <a:pPr algn="ctr" eaLnBrk="1" hangingPunct="1">
              <a:defRPr/>
            </a:pPr>
            <a:r>
              <a:rPr lang="pl-PL" sz="1800" b="1" dirty="0">
                <a:solidFill>
                  <a:srgbClr val="000000"/>
                </a:solidFill>
                <a:latin typeface="Palatino Linotype"/>
                <a:ea typeface="ＭＳ Ｐゴシック" charset="0"/>
                <a:cs typeface="Palatino Linotype"/>
              </a:rPr>
              <a:t>Samodzielne</a:t>
            </a:r>
            <a:r>
              <a:rPr lang="pl-PL" sz="1800" dirty="0">
                <a:solidFill>
                  <a:srgbClr val="000000"/>
                </a:solidFill>
                <a:latin typeface="Palatino Linotype"/>
                <a:ea typeface="ＭＳ Ｐゴシック" charset="0"/>
                <a:cs typeface="Palatino Linotype"/>
              </a:rPr>
              <a:t> zaliczki muszą opłacać podatnicy osiągający przychody m.in. z: </a:t>
            </a:r>
            <a:endParaRPr lang="pl-PL" sz="1800" dirty="0">
              <a:solidFill>
                <a:schemeClr val="tx1"/>
              </a:solidFill>
              <a:latin typeface="Palatino Linotype"/>
              <a:ea typeface="ＭＳ Ｐゴシック" charset="0"/>
              <a:cs typeface="Palatino Linotype"/>
            </a:endParaRPr>
          </a:p>
          <a:p>
            <a:pPr algn="ctr" eaLnBrk="1" hangingPunct="1">
              <a:defRPr/>
            </a:pPr>
            <a:endParaRPr lang="pl-PL" sz="1800" dirty="0">
              <a:solidFill>
                <a:srgbClr val="FFFFFF"/>
              </a:solidFill>
              <a:latin typeface="Palatino Linotype"/>
              <a:ea typeface="ＭＳ Ｐゴシック" charset="0"/>
              <a:cs typeface="Palatino Linotype"/>
            </a:endParaRPr>
          </a:p>
        </p:txBody>
      </p:sp>
      <p:sp>
        <p:nvSpPr>
          <p:cNvPr id="7" name="Rectangle 6"/>
          <p:cNvSpPr/>
          <p:nvPr/>
        </p:nvSpPr>
        <p:spPr>
          <a:xfrm>
            <a:off x="611560" y="2708920"/>
            <a:ext cx="7848872" cy="2585323"/>
          </a:xfrm>
          <a:prstGeom prst="rect">
            <a:avLst/>
          </a:prstGeom>
        </p:spPr>
        <p:txBody>
          <a:bodyPr wrap="square">
            <a:spAutoFit/>
          </a:bodyPr>
          <a:lstStyle/>
          <a:p>
            <a:pPr marL="285750" indent="-285750" algn="just">
              <a:lnSpc>
                <a:spcPct val="150000"/>
              </a:lnSpc>
              <a:buFont typeface="Wingdings" charset="2"/>
              <a:buChar char="u"/>
              <a:tabLst>
                <a:tab pos="179388" algn="l"/>
              </a:tabLst>
            </a:pPr>
            <a:r>
              <a:rPr lang="pl-PL" sz="1800" dirty="0">
                <a:solidFill>
                  <a:srgbClr val="000000"/>
                </a:solidFill>
                <a:latin typeface="Palatino Linotype"/>
                <a:ea typeface="Times New Roman" charset="0"/>
                <a:cs typeface="Palatino Linotype"/>
              </a:rPr>
              <a:t>działalności gospodarczej, </a:t>
            </a:r>
            <a:endParaRPr lang="pl-PL" sz="1800" dirty="0">
              <a:latin typeface="Palatino Linotype"/>
              <a:ea typeface="Times New Roman" charset="0"/>
              <a:cs typeface="Palatino Linotype"/>
            </a:endParaRPr>
          </a:p>
          <a:p>
            <a:pPr marL="285750" indent="-285750" algn="just">
              <a:lnSpc>
                <a:spcPct val="150000"/>
              </a:lnSpc>
              <a:buFont typeface="Wingdings" charset="2"/>
              <a:buChar char="u"/>
              <a:tabLst>
                <a:tab pos="179388" algn="l"/>
              </a:tabLst>
            </a:pPr>
            <a:r>
              <a:rPr lang="pl-PL" sz="1800" dirty="0">
                <a:solidFill>
                  <a:srgbClr val="000000"/>
                </a:solidFill>
                <a:latin typeface="Palatino Linotype"/>
                <a:ea typeface="Times New Roman" charset="0"/>
                <a:cs typeface="Palatino Linotype"/>
              </a:rPr>
              <a:t>wykonywanej samodzielnie działalności artystycznej, literackiej, naukowej, publicystycznej i sportowej (wówczas, gdy nie ma płatnika),</a:t>
            </a:r>
            <a:endParaRPr lang="pl-PL" sz="1800" dirty="0">
              <a:latin typeface="Palatino Linotype"/>
              <a:ea typeface="Times New Roman" charset="0"/>
              <a:cs typeface="Palatino Linotype"/>
            </a:endParaRPr>
          </a:p>
          <a:p>
            <a:pPr marL="285750" indent="-285750" algn="just">
              <a:lnSpc>
                <a:spcPct val="150000"/>
              </a:lnSpc>
              <a:buFont typeface="Wingdings" charset="2"/>
              <a:buChar char="u"/>
              <a:tabLst>
                <a:tab pos="179388" algn="l"/>
              </a:tabLst>
            </a:pPr>
            <a:r>
              <a:rPr lang="pl-PL" sz="1800" dirty="0" smtClean="0">
                <a:solidFill>
                  <a:srgbClr val="000000"/>
                </a:solidFill>
                <a:latin typeface="Palatino Linotype"/>
                <a:ea typeface="Times New Roman" charset="0"/>
                <a:cs typeface="Palatino Linotype"/>
              </a:rPr>
              <a:t>działów </a:t>
            </a:r>
            <a:r>
              <a:rPr lang="pl-PL" sz="1800" dirty="0">
                <a:solidFill>
                  <a:srgbClr val="000000"/>
                </a:solidFill>
                <a:latin typeface="Palatino Linotype"/>
                <a:ea typeface="Times New Roman" charset="0"/>
                <a:cs typeface="Palatino Linotype"/>
              </a:rPr>
              <a:t>specjalnych produkcji rolnej, </a:t>
            </a:r>
            <a:endParaRPr lang="pl-PL" sz="1800" dirty="0">
              <a:latin typeface="Palatino Linotype"/>
              <a:ea typeface="Times New Roman" charset="0"/>
              <a:cs typeface="Palatino Linotype"/>
            </a:endParaRPr>
          </a:p>
          <a:p>
            <a:pPr marL="285750" indent="-285750" algn="just">
              <a:lnSpc>
                <a:spcPct val="150000"/>
              </a:lnSpc>
              <a:buFont typeface="Wingdings" charset="2"/>
              <a:buChar char="u"/>
              <a:tabLst>
                <a:tab pos="179388" algn="l"/>
              </a:tabLst>
            </a:pPr>
            <a:r>
              <a:rPr lang="pl-PL" sz="1800" dirty="0">
                <a:solidFill>
                  <a:srgbClr val="000000"/>
                </a:solidFill>
                <a:latin typeface="Palatino Linotype"/>
                <a:ea typeface="Times New Roman" charset="0"/>
                <a:cs typeface="Palatino Linotype"/>
              </a:rPr>
              <a:t>rent i emerytur otrzymywanych z zagranicy, o ile nie otrzymują tych świadczeń za pośrednictwem banku. </a:t>
            </a:r>
            <a:endParaRPr lang="pl-PL" sz="1800" dirty="0">
              <a:latin typeface="Palatino Linotype"/>
              <a:ea typeface="Times New Roman" charset="0"/>
              <a:cs typeface="Palatino Linotype"/>
            </a:endParaRPr>
          </a:p>
        </p:txBody>
      </p:sp>
    </p:spTree>
    <p:extLst>
      <p:ext uri="{BB962C8B-B14F-4D97-AF65-F5344CB8AC3E}">
        <p14:creationId xmlns:p14="http://schemas.microsoft.com/office/powerpoint/2010/main" val="191534031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 </a:t>
            </a:r>
            <a:r>
              <a:rPr lang="en-US" dirty="0" err="1">
                <a:latin typeface="Palatino Linotype"/>
                <a:cs typeface="Palatino Linotype"/>
              </a:rPr>
              <a:t>zaliczki</a:t>
            </a:r>
            <a:r>
              <a:rPr lang="en-US" dirty="0">
                <a:latin typeface="Palatino Linotype"/>
                <a:cs typeface="Palatino Linotype"/>
              </a:rPr>
              <a:t> </a:t>
            </a:r>
          </a:p>
        </p:txBody>
      </p:sp>
      <p:sp>
        <p:nvSpPr>
          <p:cNvPr id="3" name="Content Placeholder 2"/>
          <p:cNvSpPr>
            <a:spLocks noGrp="1"/>
          </p:cNvSpPr>
          <p:nvPr>
            <p:ph idx="1"/>
          </p:nvPr>
        </p:nvSpPr>
        <p:spPr/>
        <p:txBody>
          <a:bodyPr>
            <a:normAutofit/>
          </a:bodyPr>
          <a:lstStyle/>
          <a:p>
            <a:pPr algn="just"/>
            <a:r>
              <a:rPr lang="pl-PL" sz="2200" dirty="0">
                <a:solidFill>
                  <a:srgbClr val="000000"/>
                </a:solidFill>
                <a:latin typeface="Palatino Linotype"/>
                <a:cs typeface="Palatino Linotype"/>
              </a:rPr>
              <a:t>Obowiązek wpłacenia zaliczki powstaje w miesiącu, w którym dochód podlegający opodatkowaniu przekroczył kwotę wolną od podatku. Trzeba ją zapłacić do 20. dnia każdego miesiąca za miesiąc poprzedni. Zaliczkę za grudzień uiszcza się w terminie do dnia 20 stycznia. </a:t>
            </a:r>
          </a:p>
          <a:p>
            <a:pPr algn="just"/>
            <a:r>
              <a:rPr lang="pl-PL" sz="2200" dirty="0">
                <a:solidFill>
                  <a:srgbClr val="000000"/>
                </a:solidFill>
                <a:latin typeface="Palatino Linotype"/>
                <a:cs typeface="Palatino Linotype"/>
              </a:rPr>
              <a:t>Wysokość zaliczki za dany miesiąc ustala się odnosząc dochód uzyskany od początku roku do skali podatkowej i pomniejszając uzyskaną kwotę o sumy zaliczek za miesiące poprzedzające. Różnica ta jest zaliczką za dany miesiąc. </a:t>
            </a:r>
          </a:p>
          <a:p>
            <a:pPr algn="just"/>
            <a:endParaRPr lang="en-US" sz="2200"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218</a:t>
            </a:fld>
            <a:endParaRPr lang="pl-PL">
              <a:latin typeface="Palatino Linotype"/>
              <a:cs typeface="Palatino Linotype"/>
            </a:endParaRPr>
          </a:p>
        </p:txBody>
      </p:sp>
    </p:spTree>
    <p:extLst>
      <p:ext uri="{BB962C8B-B14F-4D97-AF65-F5344CB8AC3E}">
        <p14:creationId xmlns:p14="http://schemas.microsoft.com/office/powerpoint/2010/main" val="110732995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 </a:t>
            </a:r>
            <a:r>
              <a:rPr lang="en-US" dirty="0" err="1">
                <a:latin typeface="Palatino Linotype"/>
                <a:cs typeface="Palatino Linotype"/>
              </a:rPr>
              <a:t>zaliczki</a:t>
            </a:r>
            <a:r>
              <a:rPr lang="en-US" dirty="0">
                <a:latin typeface="Palatino Linotype"/>
                <a:cs typeface="Palatino Linotype"/>
              </a:rPr>
              <a:t> </a:t>
            </a:r>
            <a:endParaRPr lang="en-US" dirty="0"/>
          </a:p>
        </p:txBody>
      </p:sp>
      <p:sp>
        <p:nvSpPr>
          <p:cNvPr id="3" name="Content Placeholder 2"/>
          <p:cNvSpPr>
            <a:spLocks noGrp="1"/>
          </p:cNvSpPr>
          <p:nvPr>
            <p:ph idx="1"/>
          </p:nvPr>
        </p:nvSpPr>
        <p:spPr/>
        <p:txBody>
          <a:bodyPr>
            <a:normAutofit/>
          </a:bodyPr>
          <a:lstStyle/>
          <a:p>
            <a:pPr algn="just"/>
            <a:r>
              <a:rPr lang="pl-PL" sz="2400" dirty="0" smtClean="0">
                <a:solidFill>
                  <a:srgbClr val="000000"/>
                </a:solidFill>
                <a:latin typeface="Palatino Linotype"/>
                <a:cs typeface="Palatino Linotype"/>
              </a:rPr>
              <a:t>Podatnicy </a:t>
            </a:r>
            <a:r>
              <a:rPr lang="pl-PL" sz="2400" dirty="0">
                <a:solidFill>
                  <a:srgbClr val="000000"/>
                </a:solidFill>
                <a:latin typeface="Palatino Linotype"/>
                <a:cs typeface="Palatino Linotype"/>
              </a:rPr>
              <a:t>zaliczani do małych podatników i rozpoczynający prowadzenie działalności gospodarczej mogą wpłacać zaliczki kwartalnie. </a:t>
            </a:r>
          </a:p>
          <a:p>
            <a:pPr algn="just"/>
            <a:r>
              <a:rPr lang="pl-PL" sz="2400" dirty="0">
                <a:solidFill>
                  <a:srgbClr val="000000"/>
                </a:solidFill>
                <a:latin typeface="Palatino Linotype"/>
                <a:cs typeface="Palatino Linotype"/>
              </a:rPr>
              <a:t>Uproszczony sposób opłacania zaliczek na podatek- art. 44 ust. 6b </a:t>
            </a:r>
            <a:r>
              <a:rPr lang="pl-PL" sz="2400" dirty="0" err="1">
                <a:solidFill>
                  <a:srgbClr val="000000"/>
                </a:solidFill>
                <a:latin typeface="Palatino Linotype"/>
                <a:cs typeface="Palatino Linotype"/>
              </a:rPr>
              <a:t>u.p.d.o.f</a:t>
            </a:r>
            <a:r>
              <a:rPr lang="pl-PL" sz="2400" dirty="0">
                <a:solidFill>
                  <a:srgbClr val="000000"/>
                </a:solidFill>
                <a:latin typeface="Palatino Linotype"/>
                <a:cs typeface="Palatino Linotype"/>
              </a:rPr>
              <a:t>. (1/12 kwota podatku z poprzedniego roku)</a:t>
            </a:r>
          </a:p>
          <a:p>
            <a:pPr algn="just"/>
            <a:endParaRPr lang="en-US" sz="2400"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219</a:t>
            </a:fld>
            <a:endParaRPr lang="pl-PL"/>
          </a:p>
        </p:txBody>
      </p:sp>
      <p:pic>
        <p:nvPicPr>
          <p:cNvPr id="6" name="Obraz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36381" y="4326450"/>
            <a:ext cx="4206240" cy="2283231"/>
          </a:xfrm>
          <a:prstGeom prst="rect">
            <a:avLst/>
          </a:prstGeom>
        </p:spPr>
      </p:pic>
    </p:spTree>
    <p:extLst>
      <p:ext uri="{BB962C8B-B14F-4D97-AF65-F5344CB8AC3E}">
        <p14:creationId xmlns:p14="http://schemas.microsoft.com/office/powerpoint/2010/main" val="2743946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latin typeface="Palatino Linotype"/>
                <a:cs typeface="Palatino Linotype"/>
              </a:rPr>
              <a:t>Specyficzne</a:t>
            </a:r>
            <a:r>
              <a:rPr lang="en-US" sz="2800" dirty="0">
                <a:latin typeface="Palatino Linotype"/>
                <a:cs typeface="Palatino Linotype"/>
              </a:rPr>
              <a:t> </a:t>
            </a:r>
            <a:r>
              <a:rPr lang="en-US" sz="2800" dirty="0" err="1">
                <a:latin typeface="Palatino Linotype"/>
                <a:cs typeface="Palatino Linotype"/>
              </a:rPr>
              <a:t>podmioty</a:t>
            </a:r>
            <a:r>
              <a:rPr lang="en-US" sz="2800" dirty="0">
                <a:latin typeface="Palatino Linotype"/>
                <a:cs typeface="Palatino Linotype"/>
              </a:rPr>
              <a:t> </a:t>
            </a:r>
            <a:r>
              <a:rPr lang="en-US" sz="2800" dirty="0" err="1">
                <a:latin typeface="Palatino Linotype"/>
                <a:cs typeface="Palatino Linotype"/>
              </a:rPr>
              <a:t>podatkowe</a:t>
            </a:r>
            <a:r>
              <a:rPr lang="en-US" sz="2800" dirty="0">
                <a:latin typeface="Palatino Linotype"/>
                <a:cs typeface="Palatino Linotype"/>
              </a:rPr>
              <a:t>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22</a:t>
            </a:fld>
            <a:endParaRPr lang="pl-PL">
              <a:latin typeface="Palatino Linotype"/>
              <a:cs typeface="Palatino Linotype"/>
            </a:endParaRPr>
          </a:p>
        </p:txBody>
      </p:sp>
      <p:graphicFrame>
        <p:nvGraphicFramePr>
          <p:cNvPr id="12" name="Symbol zastępczy zawartości 9"/>
          <p:cNvGraphicFramePr>
            <a:graphicFrameLocks noGrp="1"/>
          </p:cNvGraphicFramePr>
          <p:nvPr>
            <p:ph idx="1"/>
            <p:extLst>
              <p:ext uri="{D42A27DB-BD31-4B8C-83A1-F6EECF244321}">
                <p14:modId xmlns:p14="http://schemas.microsoft.com/office/powerpoint/2010/main" val="2495601436"/>
              </p:ext>
            </p:extLst>
          </p:nvPr>
        </p:nvGraphicFramePr>
        <p:xfrm>
          <a:off x="251520" y="1196752"/>
          <a:ext cx="7632848" cy="5259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Błyskawica 10"/>
          <p:cNvSpPr/>
          <p:nvPr/>
        </p:nvSpPr>
        <p:spPr>
          <a:xfrm rot="17920190">
            <a:off x="318294" y="2034381"/>
            <a:ext cx="447675" cy="582613"/>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14" name="pole tekstowe 11"/>
          <p:cNvSpPr txBox="1">
            <a:spLocks noChangeArrowheads="1"/>
          </p:cNvSpPr>
          <p:nvPr/>
        </p:nvSpPr>
        <p:spPr bwMode="auto">
          <a:xfrm>
            <a:off x="971600" y="1988840"/>
            <a:ext cx="6913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sz="1800" dirty="0">
                <a:latin typeface="Palatino Linotype"/>
                <a:cs typeface="Palatino Linotype"/>
              </a:rPr>
              <a:t>Podatnik, u którego wartość sprzedaży (wraz z kwotą podatku) nie przekroczyła w poprzednim roku podatkowym równowartości kwoty 1 200 000 euro.</a:t>
            </a:r>
          </a:p>
          <a:p>
            <a:pPr eaLnBrk="1" hangingPunct="1"/>
            <a:endParaRPr lang="pl-PL" sz="1800" dirty="0">
              <a:latin typeface="Palatino Linotype"/>
              <a:cs typeface="Palatino Linotype"/>
            </a:endParaRPr>
          </a:p>
        </p:txBody>
      </p:sp>
      <p:sp>
        <p:nvSpPr>
          <p:cNvPr id="15" name="Błyskawica 12"/>
          <p:cNvSpPr/>
          <p:nvPr/>
        </p:nvSpPr>
        <p:spPr>
          <a:xfrm rot="17920190">
            <a:off x="318294" y="3474244"/>
            <a:ext cx="447675" cy="582613"/>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16" name="pole tekstowe 13"/>
          <p:cNvSpPr txBox="1">
            <a:spLocks noChangeArrowheads="1"/>
          </p:cNvSpPr>
          <p:nvPr/>
        </p:nvSpPr>
        <p:spPr bwMode="auto">
          <a:xfrm>
            <a:off x="899592" y="3068960"/>
            <a:ext cx="7127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sz="1800" dirty="0">
                <a:latin typeface="Palatino Linotype"/>
                <a:cs typeface="Palatino Linotype"/>
              </a:rPr>
              <a:t>Prowadzący przedsiębiorstwo maklerskie, zarządzający funduszami inwestycyjnymi, będący agentem, zleceniobiorcą lub inną osobą świadczącą usługi o podobnym charakterze (z wyjątkiem komisu) – jeżeli kwota prowizji lub innych postaci wynagrodzenia za wykonane usługi (wraz z kwotą podatku) nie przekroczyła w poprzednim roku podatkowym wyrażonej w złotych kwoty odpowiadającej równowartości 45 000 euro</a:t>
            </a:r>
          </a:p>
        </p:txBody>
      </p:sp>
      <p:sp>
        <p:nvSpPr>
          <p:cNvPr id="17" name="Błyskawica 14"/>
          <p:cNvSpPr/>
          <p:nvPr/>
        </p:nvSpPr>
        <p:spPr>
          <a:xfrm rot="17920190">
            <a:off x="318294" y="5634831"/>
            <a:ext cx="447675" cy="582613"/>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18" name="pole tekstowe 15"/>
          <p:cNvSpPr txBox="1">
            <a:spLocks noChangeArrowheads="1"/>
          </p:cNvSpPr>
          <p:nvPr/>
        </p:nvSpPr>
        <p:spPr bwMode="auto">
          <a:xfrm>
            <a:off x="971600" y="5229200"/>
            <a:ext cx="70564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sz="1800" dirty="0">
                <a:latin typeface="Palatino Linotype"/>
                <a:cs typeface="Palatino Linotype"/>
              </a:rPr>
              <a:t>Mali podatnicy korzystają z preferencyjnej, kasowej metody rozliczeń podatku. Obowiązek podatkowy obciąża ich – co do zasady - dopiero z dniem uregulowania przez ich kontrahenta – podatnika VAT - całości lub części należności.</a:t>
            </a:r>
          </a:p>
        </p:txBody>
      </p:sp>
    </p:spTree>
    <p:extLst>
      <p:ext uri="{BB962C8B-B14F-4D97-AF65-F5344CB8AC3E}">
        <p14:creationId xmlns:p14="http://schemas.microsoft.com/office/powerpoint/2010/main" val="528749332"/>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000000"/>
                </a:solidFill>
                <a:latin typeface="Palatino Linotype"/>
                <a:cs typeface="Palatino Linotype"/>
              </a:rPr>
              <a:t>Tryb</a:t>
            </a:r>
            <a:r>
              <a:rPr lang="en-US" dirty="0">
                <a:solidFill>
                  <a:srgbClr val="000000"/>
                </a:solidFill>
                <a:latin typeface="Palatino Linotype"/>
                <a:cs typeface="Palatino Linotype"/>
              </a:rPr>
              <a:t> </a:t>
            </a:r>
            <a:r>
              <a:rPr lang="en-US" dirty="0" err="1">
                <a:solidFill>
                  <a:srgbClr val="000000"/>
                </a:solidFill>
                <a:latin typeface="Palatino Linotype"/>
                <a:cs typeface="Palatino Linotype"/>
              </a:rPr>
              <a:t>i</a:t>
            </a:r>
            <a:r>
              <a:rPr lang="en-US" dirty="0">
                <a:solidFill>
                  <a:srgbClr val="000000"/>
                </a:solidFill>
                <a:latin typeface="Palatino Linotype"/>
                <a:cs typeface="Palatino Linotype"/>
              </a:rPr>
              <a:t> </a:t>
            </a:r>
            <a:r>
              <a:rPr lang="en-US" dirty="0" err="1">
                <a:solidFill>
                  <a:srgbClr val="000000"/>
                </a:solidFill>
                <a:latin typeface="Palatino Linotype"/>
                <a:cs typeface="Palatino Linotype"/>
              </a:rPr>
              <a:t>warunki</a:t>
            </a:r>
            <a:r>
              <a:rPr lang="en-US" dirty="0">
                <a:solidFill>
                  <a:srgbClr val="000000"/>
                </a:solidFill>
                <a:latin typeface="Palatino Linotype"/>
                <a:cs typeface="Palatino Linotype"/>
              </a:rPr>
              <a:t> </a:t>
            </a:r>
            <a:r>
              <a:rPr lang="en-US" dirty="0" err="1">
                <a:solidFill>
                  <a:srgbClr val="000000"/>
                </a:solidFill>
                <a:latin typeface="Palatino Linotype"/>
                <a:cs typeface="Palatino Linotype"/>
              </a:rPr>
              <a:t>płatności</a:t>
            </a:r>
            <a:r>
              <a:rPr lang="en-US" dirty="0">
                <a:solidFill>
                  <a:srgbClr val="000000"/>
                </a:solidFill>
                <a:latin typeface="Palatino Linotype"/>
                <a:cs typeface="Palatino Linotype"/>
              </a:rPr>
              <a:t> – </a:t>
            </a:r>
            <a:r>
              <a:rPr lang="en-US" dirty="0" err="1">
                <a:solidFill>
                  <a:srgbClr val="000000"/>
                </a:solidFill>
                <a:latin typeface="Palatino Linotype"/>
                <a:cs typeface="Palatino Linotype"/>
              </a:rPr>
              <a:t>zeznania</a:t>
            </a:r>
            <a:r>
              <a:rPr lang="en-US" dirty="0">
                <a:solidFill>
                  <a:srgbClr val="000000"/>
                </a:solidFill>
                <a:latin typeface="Palatino Linotype"/>
                <a:cs typeface="Palatino Linotype"/>
              </a:rPr>
              <a:t> </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2021r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220</a:t>
            </a:fld>
            <a:endParaRPr lang="pl-PL">
              <a:latin typeface="Palatino Linotype"/>
              <a:cs typeface="Palatino Linotype"/>
            </a:endParaRPr>
          </a:p>
        </p:txBody>
      </p:sp>
      <p:sp>
        <p:nvSpPr>
          <p:cNvPr id="6" name="Prostokąt 4"/>
          <p:cNvSpPr>
            <a:spLocks noChangeArrowheads="1"/>
          </p:cNvSpPr>
          <p:nvPr/>
        </p:nvSpPr>
        <p:spPr bwMode="auto">
          <a:xfrm>
            <a:off x="323528" y="1985718"/>
            <a:ext cx="7560840" cy="194733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pl-PL" sz="2000" dirty="0">
                <a:solidFill>
                  <a:srgbClr val="000000"/>
                </a:solidFill>
                <a:latin typeface="Palatino Linotype"/>
                <a:cs typeface="Palatino Linotype"/>
              </a:rPr>
              <a:t>Podatnicy w terminie do dnia 30 kwietnia następnego roku są zobowiązani złożyć zeznanie o wysokości osiągniętego dochodu (lub poniesionej straty) w roku podatkowym. </a:t>
            </a:r>
          </a:p>
        </p:txBody>
      </p:sp>
      <p:sp>
        <p:nvSpPr>
          <p:cNvPr id="9" name="Rectangle 1"/>
          <p:cNvSpPr>
            <a:spLocks noChangeArrowheads="1"/>
          </p:cNvSpPr>
          <p:nvPr/>
        </p:nvSpPr>
        <p:spPr bwMode="auto">
          <a:xfrm>
            <a:off x="323528" y="4829380"/>
            <a:ext cx="7560840" cy="1015663"/>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nchor="ctr">
            <a:spAutoFit/>
          </a:bodyPr>
          <a:lstStyle/>
          <a:p>
            <a:pPr indent="179388" algn="ctr" eaLnBrk="1" hangingPunct="1">
              <a:tabLst>
                <a:tab pos="144463" algn="l"/>
                <a:tab pos="288925" algn="l"/>
              </a:tabLst>
              <a:defRPr/>
            </a:pPr>
            <a:r>
              <a:rPr lang="pl-PL" sz="2000" dirty="0" smtClean="0">
                <a:solidFill>
                  <a:srgbClr val="000000"/>
                </a:solidFill>
                <a:latin typeface="Palatino Linotype"/>
                <a:cs typeface="Palatino Linotype"/>
              </a:rPr>
              <a:t>Podatnicy w</a:t>
            </a:r>
            <a:r>
              <a:rPr lang="pl-PL" sz="2000" dirty="0">
                <a:solidFill>
                  <a:srgbClr val="000000"/>
                </a:solidFill>
                <a:latin typeface="Palatino Linotype"/>
                <a:cs typeface="Palatino Linotype"/>
              </a:rPr>
              <a:t> tym samym terminie wpłacają </a:t>
            </a:r>
            <a:r>
              <a:rPr lang="pl-PL" sz="2000" dirty="0" smtClean="0">
                <a:solidFill>
                  <a:srgbClr val="000000"/>
                </a:solidFill>
                <a:latin typeface="Palatino Linotype"/>
                <a:cs typeface="Palatino Linotype"/>
              </a:rPr>
              <a:t>różnicę </a:t>
            </a:r>
            <a:r>
              <a:rPr lang="pl-PL" sz="2000" dirty="0">
                <a:solidFill>
                  <a:srgbClr val="000000"/>
                </a:solidFill>
                <a:latin typeface="Palatino Linotype"/>
                <a:cs typeface="Palatino Linotype"/>
              </a:rPr>
              <a:t>pomiędzy podatkiem należnym od dochodu wynikającego z zeznania a sumą należnych za dany rok </a:t>
            </a:r>
            <a:r>
              <a:rPr lang="pl-PL" sz="2000" dirty="0" smtClean="0">
                <a:solidFill>
                  <a:srgbClr val="000000"/>
                </a:solidFill>
                <a:latin typeface="Palatino Linotype"/>
                <a:cs typeface="Palatino Linotype"/>
              </a:rPr>
              <a:t>zaliczek.</a:t>
            </a:r>
            <a:endParaRPr lang="pl-PL" sz="2000" dirty="0">
              <a:latin typeface="Palatino Linotype"/>
              <a:cs typeface="Palatino Linotype"/>
            </a:endParaRPr>
          </a:p>
        </p:txBody>
      </p:sp>
    </p:spTree>
    <p:extLst>
      <p:ext uri="{BB962C8B-B14F-4D97-AF65-F5344CB8AC3E}">
        <p14:creationId xmlns:p14="http://schemas.microsoft.com/office/powerpoint/2010/main" val="406732770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Zeznanie -  Twój e-PIT</a:t>
            </a:r>
            <a:endParaRPr lang="pl-PL" dirty="0"/>
          </a:p>
        </p:txBody>
      </p:sp>
      <p:sp>
        <p:nvSpPr>
          <p:cNvPr id="3" name="Symbol zastępczy zawartości 2"/>
          <p:cNvSpPr>
            <a:spLocks noGrp="1"/>
          </p:cNvSpPr>
          <p:nvPr>
            <p:ph idx="1"/>
          </p:nvPr>
        </p:nvSpPr>
        <p:spPr/>
        <p:txBody>
          <a:bodyPr/>
          <a:lstStyle/>
          <a:p>
            <a:r>
              <a:rPr lang="pl-PL" dirty="0">
                <a:solidFill>
                  <a:schemeClr val="tx1"/>
                </a:solidFill>
              </a:rPr>
              <a:t>Od 15 lutego </a:t>
            </a:r>
            <a:r>
              <a:rPr lang="pl-PL" dirty="0" smtClean="0">
                <a:solidFill>
                  <a:schemeClr val="tx1"/>
                </a:solidFill>
              </a:rPr>
              <a:t>na </a:t>
            </a:r>
            <a:r>
              <a:rPr lang="pl-PL" dirty="0">
                <a:solidFill>
                  <a:schemeClr val="tx1"/>
                </a:solidFill>
              </a:rPr>
              <a:t>Portalu Podatkowym (podatki.gov.pl) na podatnika czeka </a:t>
            </a:r>
            <a:r>
              <a:rPr lang="pl-PL" b="1" dirty="0">
                <a:solidFill>
                  <a:schemeClr val="tx1"/>
                </a:solidFill>
              </a:rPr>
              <a:t> przygotowane zeznanie podatkowe (Twój e-PIT). Podatnik nie musi akceptować tego zeznania i złożyć wypełnione samodzielnie. </a:t>
            </a:r>
            <a:r>
              <a:rPr lang="pl-PL" b="1" dirty="0" smtClean="0">
                <a:solidFill>
                  <a:schemeClr val="tx1"/>
                </a:solidFill>
              </a:rPr>
              <a:t>Nie </a:t>
            </a:r>
            <a:r>
              <a:rPr lang="pl-PL" b="1" dirty="0">
                <a:solidFill>
                  <a:schemeClr val="tx1"/>
                </a:solidFill>
              </a:rPr>
              <a:t>obejmuje to podatników prowadzących działalność gospodarczą oraz korzystających z odliczeń od dochodu i od podatku </a:t>
            </a:r>
            <a:r>
              <a:rPr lang="pl-PL" b="1" dirty="0" smtClean="0">
                <a:solidFill>
                  <a:schemeClr val="tx1"/>
                </a:solidFill>
              </a:rPr>
              <a:t>(za </a:t>
            </a:r>
            <a:r>
              <a:rPr lang="pl-PL" b="1" dirty="0">
                <a:solidFill>
                  <a:schemeClr val="tx1"/>
                </a:solidFill>
              </a:rPr>
              <a:t>wyjątkiem </a:t>
            </a:r>
            <a:r>
              <a:rPr lang="pl-PL" b="1" dirty="0" smtClean="0">
                <a:solidFill>
                  <a:schemeClr val="tx1"/>
                </a:solidFill>
              </a:rPr>
              <a:t>1,5% </a:t>
            </a:r>
            <a:r>
              <a:rPr lang="pl-PL" b="1" dirty="0">
                <a:solidFill>
                  <a:schemeClr val="tx1"/>
                </a:solidFill>
              </a:rPr>
              <a:t>na rzecz organizacji pożytku publicznego) </a:t>
            </a:r>
            <a:endParaRPr lang="pl-PL" dirty="0">
              <a:solidFill>
                <a:schemeClr val="tx1"/>
              </a:solidFill>
            </a:endParaRP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221</a:t>
            </a:fld>
            <a:endParaRPr lang="pl-PL"/>
          </a:p>
        </p:txBody>
      </p:sp>
    </p:spTree>
    <p:extLst>
      <p:ext uri="{BB962C8B-B14F-4D97-AF65-F5344CB8AC3E}">
        <p14:creationId xmlns:p14="http://schemas.microsoft.com/office/powerpoint/2010/main" val="229217437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Indywidualny rachunek podatkowy (</a:t>
            </a:r>
            <a:r>
              <a:rPr lang="pl-PL" dirty="0" err="1" smtClean="0"/>
              <a:t>mikrorachunek</a:t>
            </a:r>
            <a:r>
              <a:rPr lang="pl-PL" dirty="0" smtClean="0"/>
              <a:t>)</a:t>
            </a:r>
            <a:endParaRPr lang="pl-PL" dirty="0"/>
          </a:p>
        </p:txBody>
      </p:sp>
      <p:sp>
        <p:nvSpPr>
          <p:cNvPr id="3" name="Symbol zastępczy zawartości 2"/>
          <p:cNvSpPr>
            <a:spLocks noGrp="1"/>
          </p:cNvSpPr>
          <p:nvPr>
            <p:ph idx="1"/>
          </p:nvPr>
        </p:nvSpPr>
        <p:spPr>
          <a:xfrm>
            <a:off x="0" y="1052736"/>
            <a:ext cx="8054787" cy="5805264"/>
          </a:xfrm>
        </p:spPr>
        <p:txBody>
          <a:bodyPr>
            <a:normAutofit/>
          </a:bodyPr>
          <a:lstStyle/>
          <a:p>
            <a:pPr marL="0" indent="0">
              <a:buNone/>
            </a:pPr>
            <a:r>
              <a:rPr lang="pl-PL" dirty="0"/>
              <a:t> </a:t>
            </a:r>
            <a:endParaRPr lang="pl-PL" dirty="0" smtClean="0"/>
          </a:p>
          <a:p>
            <a:r>
              <a:rPr lang="pl-PL" dirty="0" smtClean="0"/>
              <a:t>Od </a:t>
            </a:r>
            <a:r>
              <a:rPr lang="pl-PL" dirty="0"/>
              <a:t>1 stycznia 2020 roku podatnik i płatnik mogą wykorzystując indywidualny rachunek podatkowy, zapłacić należności z tytułu </a:t>
            </a:r>
            <a:r>
              <a:rPr lang="pl-PL" b="1" dirty="0"/>
              <a:t>podatku dochodowego od osób fizycznych</a:t>
            </a:r>
            <a:r>
              <a:rPr lang="pl-PL" dirty="0"/>
              <a:t>, podatku dochodowego od osób prawnych, podatku od towarów i usług oraz niepodatkowych należności stanowiących dochód budżetu państwa. </a:t>
            </a:r>
            <a:endParaRPr lang="pl-PL" dirty="0" smtClean="0"/>
          </a:p>
          <a:p>
            <a:r>
              <a:rPr lang="pl-PL" dirty="0" smtClean="0"/>
              <a:t>Numer </a:t>
            </a:r>
            <a:r>
              <a:rPr lang="pl-PL" dirty="0"/>
              <a:t>indywidualnego rachunku podatkowego jest udostępniany, po podaniu identyfikatora podatkowego (PESEL albo NIP) w Biuletynie Informacji Publicznej na stronie podmiotowej urzędu obsługującego ministra właściwego do spraw finansów publicznych lub w urzędzie skarbowym. Można go uzyskać przy wykorzystaniu generatora rachunku na portalu podatkowym -  </a:t>
            </a:r>
            <a:r>
              <a:rPr lang="pl-PL" u="sng" dirty="0">
                <a:hlinkClick r:id="rId2"/>
              </a:rPr>
              <a:t>https://www.podatki.gov.pl/mikrorachunek-podatkowy/</a:t>
            </a:r>
            <a:r>
              <a:rPr lang="pl-PL" dirty="0"/>
              <a:t>. </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222</a:t>
            </a:fld>
            <a:endParaRPr lang="pl-PL"/>
          </a:p>
        </p:txBody>
      </p:sp>
    </p:spTree>
    <p:extLst>
      <p:ext uri="{BB962C8B-B14F-4D97-AF65-F5344CB8AC3E}">
        <p14:creationId xmlns:p14="http://schemas.microsoft.com/office/powerpoint/2010/main" val="229543172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223</a:t>
            </a:fld>
            <a:endParaRPr lang="pl-PL"/>
          </a:p>
        </p:txBody>
      </p:sp>
      <p:sp>
        <p:nvSpPr>
          <p:cNvPr id="6" name="Rectangle 4"/>
          <p:cNvSpPr>
            <a:spLocks noGrp="1" noChangeArrowheads="1"/>
          </p:cNvSpPr>
          <p:nvPr>
            <p:ph type="title"/>
          </p:nvPr>
        </p:nvSpPr>
        <p:spPr>
          <a:xfrm>
            <a:off x="683568" y="476672"/>
            <a:ext cx="7272808" cy="1296144"/>
          </a:xfrm>
          <a:ln>
            <a:solidFill>
              <a:srgbClr val="000000"/>
            </a:solidFill>
            <a:miter lim="800000"/>
            <a:headEnd/>
            <a:tailEnd/>
          </a:ln>
        </p:spPr>
        <p:txBody>
          <a:bodyPr/>
          <a:lstStyle/>
          <a:p>
            <a:r>
              <a:rPr lang="pl-PL" sz="3200" dirty="0">
                <a:solidFill>
                  <a:schemeClr val="accent4"/>
                </a:solidFill>
                <a:latin typeface="Trebuchet MS" charset="0"/>
              </a:rPr>
              <a:t>Zryczałtowane formy opodatkowania podatkiem dochodowym</a:t>
            </a:r>
          </a:p>
        </p:txBody>
      </p:sp>
      <p:sp>
        <p:nvSpPr>
          <p:cNvPr id="7" name="Rectangle 5"/>
          <p:cNvSpPr txBox="1">
            <a:spLocks/>
          </p:cNvSpPr>
          <p:nvPr/>
        </p:nvSpPr>
        <p:spPr>
          <a:xfrm>
            <a:off x="611560" y="2132856"/>
            <a:ext cx="7344816" cy="4104456"/>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buFont typeface="Wingdings" pitchFamily="2" charset="2"/>
              <a:buNone/>
              <a:defRPr/>
            </a:pPr>
            <a:r>
              <a:rPr lang="pl-PL" sz="1800" dirty="0">
                <a:solidFill>
                  <a:schemeClr val="tx2"/>
                </a:solidFill>
                <a:latin typeface="Trebuchet MS" charset="0"/>
              </a:rPr>
              <a:t>1</a:t>
            </a:r>
            <a:r>
              <a:rPr lang="pl-PL" sz="1800" b="1" dirty="0">
                <a:solidFill>
                  <a:schemeClr val="tx2"/>
                </a:solidFill>
                <a:latin typeface="Trebuchet MS" charset="0"/>
              </a:rPr>
              <a:t>. Ustawa z dnia 20 listopada 1998 r. o zryczałtowanym podatku dochodowym od niektórych przychodów osiąganych przez osoby fizyczne (t. j. Dz. U. z </a:t>
            </a:r>
            <a:r>
              <a:rPr lang="pl-PL" sz="1800" b="1" dirty="0" smtClean="0">
                <a:solidFill>
                  <a:schemeClr val="tx2"/>
                </a:solidFill>
                <a:latin typeface="Trebuchet MS" charset="0"/>
              </a:rPr>
              <a:t>2021 r. poz</a:t>
            </a:r>
            <a:r>
              <a:rPr lang="pl-PL" sz="1800" b="1" dirty="0">
                <a:solidFill>
                  <a:schemeClr val="tx2"/>
                </a:solidFill>
                <a:latin typeface="Trebuchet MS" charset="0"/>
              </a:rPr>
              <a:t>. </a:t>
            </a:r>
            <a:r>
              <a:rPr lang="pl-PL" sz="1800" b="1" dirty="0" smtClean="0">
                <a:solidFill>
                  <a:schemeClr val="tx2"/>
                </a:solidFill>
                <a:latin typeface="Trebuchet MS" charset="0"/>
              </a:rPr>
              <a:t>1993)</a:t>
            </a:r>
            <a:endParaRPr lang="pl-PL" sz="1800" b="1" dirty="0">
              <a:solidFill>
                <a:schemeClr val="tx2"/>
              </a:solidFill>
              <a:latin typeface="Trebuchet MS" charset="0"/>
            </a:endParaRPr>
          </a:p>
          <a:p>
            <a:pPr>
              <a:buFont typeface="Wingdings" pitchFamily="2" charset="2"/>
              <a:buNone/>
              <a:defRPr/>
            </a:pPr>
            <a:r>
              <a:rPr lang="pl-PL" sz="1800" b="1" dirty="0">
                <a:solidFill>
                  <a:schemeClr val="tx2"/>
                </a:solidFill>
                <a:latin typeface="Trebuchet MS" charset="0"/>
              </a:rPr>
              <a:t>      </a:t>
            </a:r>
          </a:p>
          <a:p>
            <a:pPr>
              <a:buFont typeface="Wingdings" pitchFamily="2" charset="2"/>
              <a:buNone/>
              <a:defRPr/>
            </a:pPr>
            <a:r>
              <a:rPr lang="pl-PL" sz="1800" b="1" dirty="0">
                <a:solidFill>
                  <a:schemeClr val="tx2"/>
                </a:solidFill>
                <a:latin typeface="Trebuchet MS" charset="0"/>
              </a:rPr>
              <a:t>2. Ustawa z dnia 24 sierpnia </a:t>
            </a:r>
            <a:r>
              <a:rPr lang="pl-PL" sz="1800" b="1" dirty="0" smtClean="0">
                <a:solidFill>
                  <a:schemeClr val="tx2"/>
                </a:solidFill>
                <a:latin typeface="Trebuchet MS" charset="0"/>
              </a:rPr>
              <a:t>2006 </a:t>
            </a:r>
            <a:r>
              <a:rPr lang="pl-PL" sz="1800" b="1" dirty="0">
                <a:solidFill>
                  <a:schemeClr val="tx2"/>
                </a:solidFill>
                <a:latin typeface="Trebuchet MS" charset="0"/>
              </a:rPr>
              <a:t>r. o podatku tonażowym (</a:t>
            </a:r>
            <a:r>
              <a:rPr lang="pl-PL" sz="1800" b="1" dirty="0" err="1">
                <a:solidFill>
                  <a:schemeClr val="tx2"/>
                </a:solidFill>
                <a:latin typeface="Trebuchet MS" charset="0"/>
              </a:rPr>
              <a:t>t.j</a:t>
            </a:r>
            <a:r>
              <a:rPr lang="pl-PL" sz="1800" b="1" dirty="0">
                <a:solidFill>
                  <a:schemeClr val="tx2"/>
                </a:solidFill>
                <a:latin typeface="Trebuchet MS" charset="0"/>
              </a:rPr>
              <a:t>. Dz. U. z </a:t>
            </a:r>
            <a:r>
              <a:rPr lang="pl-PL" sz="1800" b="1" dirty="0" smtClean="0">
                <a:solidFill>
                  <a:schemeClr val="tx2"/>
                </a:solidFill>
                <a:latin typeface="Trebuchet MS" charset="0"/>
              </a:rPr>
              <a:t>2021 </a:t>
            </a:r>
            <a:r>
              <a:rPr lang="pl-PL" sz="1800" b="1" dirty="0">
                <a:solidFill>
                  <a:schemeClr val="tx2"/>
                </a:solidFill>
                <a:latin typeface="Trebuchet MS" charset="0"/>
              </a:rPr>
              <a:t>r.  poz. </a:t>
            </a:r>
            <a:r>
              <a:rPr lang="pl-PL" sz="1800" b="1" dirty="0" smtClean="0">
                <a:solidFill>
                  <a:schemeClr val="tx2"/>
                </a:solidFill>
                <a:latin typeface="Trebuchet MS" charset="0"/>
              </a:rPr>
              <a:t>985)</a:t>
            </a:r>
            <a:endParaRPr lang="pl-PL" sz="1800" b="1" dirty="0">
              <a:solidFill>
                <a:schemeClr val="tx2"/>
              </a:solidFill>
              <a:latin typeface="Trebuchet MS" charset="0"/>
            </a:endParaRPr>
          </a:p>
          <a:p>
            <a:pPr>
              <a:buFont typeface="Wingdings" pitchFamily="2" charset="2"/>
              <a:buNone/>
              <a:defRPr/>
            </a:pPr>
            <a:endParaRPr lang="pl-PL" sz="1800" b="1" dirty="0">
              <a:solidFill>
                <a:schemeClr val="tx2"/>
              </a:solidFill>
              <a:latin typeface="Trebuchet MS" charset="0"/>
            </a:endParaRPr>
          </a:p>
          <a:p>
            <a:pPr>
              <a:buFont typeface="Wingdings" pitchFamily="2" charset="2"/>
              <a:buNone/>
              <a:defRPr/>
            </a:pPr>
            <a:r>
              <a:rPr lang="pl-PL" sz="1800" b="1" dirty="0">
                <a:solidFill>
                  <a:schemeClr val="tx2"/>
                </a:solidFill>
                <a:latin typeface="Trebuchet MS" charset="0"/>
              </a:rPr>
              <a:t>3. Podatek przedsiębiorcy okrętowego - ustawa z dnia 6 lipca 2016 r. o aktywizacji przemysłu okrętowego i przemysłów komplementarnych </a:t>
            </a:r>
            <a:r>
              <a:rPr lang="pl-PL" sz="1800" b="1" dirty="0" smtClean="0">
                <a:solidFill>
                  <a:schemeClr val="tx2"/>
                </a:solidFill>
                <a:latin typeface="Trebuchet MS" charset="0"/>
              </a:rPr>
              <a:t>(</a:t>
            </a:r>
            <a:r>
              <a:rPr lang="pl-PL" sz="1800" b="1" dirty="0" err="1" smtClean="0">
                <a:solidFill>
                  <a:schemeClr val="tx2"/>
                </a:solidFill>
                <a:latin typeface="Trebuchet MS" charset="0"/>
              </a:rPr>
              <a:t>t.j</a:t>
            </a:r>
            <a:r>
              <a:rPr lang="pl-PL" sz="1800" b="1" dirty="0" smtClean="0">
                <a:solidFill>
                  <a:schemeClr val="tx2"/>
                </a:solidFill>
                <a:latin typeface="Trebuchet MS" charset="0"/>
              </a:rPr>
              <a:t>. </a:t>
            </a:r>
            <a:r>
              <a:rPr lang="pl-PL" sz="1800" b="1" dirty="0">
                <a:solidFill>
                  <a:schemeClr val="tx2"/>
                </a:solidFill>
                <a:latin typeface="Trebuchet MS" charset="0"/>
              </a:rPr>
              <a:t>Dz. U</a:t>
            </a:r>
            <a:r>
              <a:rPr lang="pl-PL" sz="1800" b="1" dirty="0" smtClean="0">
                <a:solidFill>
                  <a:schemeClr val="tx2"/>
                </a:solidFill>
                <a:latin typeface="Trebuchet MS" charset="0"/>
              </a:rPr>
              <a:t>. z 2021 </a:t>
            </a:r>
            <a:r>
              <a:rPr lang="pl-PL" sz="1800" b="1" dirty="0">
                <a:solidFill>
                  <a:schemeClr val="tx2"/>
                </a:solidFill>
                <a:latin typeface="Trebuchet MS" charset="0"/>
              </a:rPr>
              <a:t>poz. </a:t>
            </a:r>
            <a:r>
              <a:rPr lang="pl-PL" sz="1800" b="1" dirty="0" smtClean="0">
                <a:solidFill>
                  <a:schemeClr val="tx2"/>
                </a:solidFill>
                <a:latin typeface="Trebuchet MS" charset="0"/>
              </a:rPr>
              <a:t>1704) </a:t>
            </a:r>
            <a:endParaRPr lang="pl-PL" sz="1800" b="1" dirty="0">
              <a:solidFill>
                <a:schemeClr val="tx2"/>
              </a:solidFill>
              <a:latin typeface="Trebuchet MS" charset="0"/>
            </a:endParaRPr>
          </a:p>
          <a:p>
            <a:pPr>
              <a:buFont typeface="Wingdings" pitchFamily="2" charset="2"/>
              <a:buNone/>
              <a:defRPr/>
            </a:pPr>
            <a:endParaRPr lang="pl-PL" sz="2200" dirty="0">
              <a:solidFill>
                <a:schemeClr val="tx2"/>
              </a:solidFill>
              <a:latin typeface="Trebuchet MS" charset="0"/>
            </a:endParaRPr>
          </a:p>
          <a:p>
            <a:pPr>
              <a:buFont typeface="Wingdings" pitchFamily="2" charset="2"/>
              <a:buNone/>
              <a:defRPr/>
            </a:pPr>
            <a:endParaRPr lang="pl-PL" sz="2200" dirty="0">
              <a:solidFill>
                <a:schemeClr val="tx2"/>
              </a:solidFill>
              <a:latin typeface="Trebuchet MS" charset="0"/>
            </a:endParaRPr>
          </a:p>
        </p:txBody>
      </p:sp>
    </p:spTree>
    <p:extLst>
      <p:ext uri="{BB962C8B-B14F-4D97-AF65-F5344CB8AC3E}">
        <p14:creationId xmlns:p14="http://schemas.microsoft.com/office/powerpoint/2010/main" val="386168103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400" dirty="0">
                <a:latin typeface="Palatino Linotype"/>
                <a:cs typeface="Palatino Linotype"/>
              </a:rPr>
              <a:t>Zasady ogólne a ryczałty podatkowe</a:t>
            </a:r>
            <a:endParaRPr lang="en-US" sz="3400" dirty="0">
              <a:latin typeface="Palatino Linotype"/>
              <a:cs typeface="Palatino Linotype"/>
            </a:endParaRPr>
          </a:p>
        </p:txBody>
      </p:sp>
      <p:sp>
        <p:nvSpPr>
          <p:cNvPr id="3" name="Content Placeholder 2"/>
          <p:cNvSpPr>
            <a:spLocks noGrp="1"/>
          </p:cNvSpPr>
          <p:nvPr>
            <p:ph idx="1"/>
          </p:nvPr>
        </p:nvSpPr>
        <p:spPr>
          <a:xfrm>
            <a:off x="467544" y="1196752"/>
            <a:ext cx="7556313" cy="4641379"/>
          </a:xfrm>
        </p:spPr>
        <p:txBody>
          <a:bodyPr>
            <a:noAutofit/>
          </a:bodyPr>
          <a:lstStyle/>
          <a:p>
            <a:r>
              <a:rPr lang="pl-PL" sz="1600" dirty="0">
                <a:solidFill>
                  <a:schemeClr val="tx1"/>
                </a:solidFill>
                <a:latin typeface="Palatino Linotype"/>
                <a:cs typeface="Palatino Linotype"/>
              </a:rPr>
              <a:t>Osoby fizyczne prowadzące działalność gospodarczą mogą płacić podatek dochodowy od osób fizycznych:</a:t>
            </a:r>
          </a:p>
          <a:p>
            <a:pPr>
              <a:buFont typeface="Wingdings 2" charset="0"/>
              <a:buNone/>
            </a:pPr>
            <a:r>
              <a:rPr lang="pl-PL" sz="1800" b="1" dirty="0">
                <a:solidFill>
                  <a:srgbClr val="999966"/>
                </a:solidFill>
                <a:latin typeface="Palatino Linotype"/>
                <a:cs typeface="Palatino Linotype"/>
              </a:rPr>
              <a:t>  </a:t>
            </a:r>
            <a:r>
              <a:rPr lang="pl-PL" sz="1800" b="1" u="sng" dirty="0">
                <a:solidFill>
                  <a:srgbClr val="999966"/>
                </a:solidFill>
                <a:latin typeface="Palatino Linotype"/>
                <a:cs typeface="Palatino Linotype"/>
              </a:rPr>
              <a:t>Na zasadach ogólnych:</a:t>
            </a:r>
          </a:p>
          <a:p>
            <a:pPr>
              <a:buFont typeface="Wingdings 2" charset="0"/>
              <a:buNone/>
            </a:pPr>
            <a:r>
              <a:rPr lang="pl-PL" sz="1600" dirty="0">
                <a:solidFill>
                  <a:schemeClr val="tx1"/>
                </a:solidFill>
                <a:latin typeface="Palatino Linotype"/>
                <a:cs typeface="Palatino Linotype"/>
              </a:rPr>
              <a:t> -skala podatkowa i prowadzenie księgowości podatkowej pełnej lub uproszczonej;</a:t>
            </a:r>
          </a:p>
          <a:p>
            <a:pPr>
              <a:buFont typeface="Wingdings 2" charset="0"/>
              <a:buNone/>
            </a:pPr>
            <a:r>
              <a:rPr lang="pl-PL" sz="1600" dirty="0">
                <a:solidFill>
                  <a:schemeClr val="tx1"/>
                </a:solidFill>
                <a:latin typeface="Palatino Linotype"/>
                <a:cs typeface="Palatino Linotype"/>
              </a:rPr>
              <a:t> - wg stawki 19 % oraz uproszczona lub pełna księgowość podatkowa </a:t>
            </a:r>
          </a:p>
          <a:p>
            <a:pPr>
              <a:buFont typeface="Wingdings 2" charset="0"/>
              <a:buNone/>
            </a:pPr>
            <a:r>
              <a:rPr lang="pl-PL" sz="1800" b="1" u="sng" dirty="0">
                <a:solidFill>
                  <a:schemeClr val="accent4"/>
                </a:solidFill>
                <a:latin typeface="Palatino Linotype"/>
                <a:cs typeface="Palatino Linotype"/>
              </a:rPr>
              <a:t>Na zasadach zryczałtowanych:</a:t>
            </a:r>
          </a:p>
          <a:p>
            <a:pPr>
              <a:buFontTx/>
              <a:buChar char="-"/>
            </a:pPr>
            <a:r>
              <a:rPr lang="pl-PL" sz="1600" dirty="0">
                <a:solidFill>
                  <a:schemeClr val="tx1"/>
                </a:solidFill>
                <a:latin typeface="Palatino Linotype"/>
                <a:cs typeface="Palatino Linotype"/>
              </a:rPr>
              <a:t>Karta podatkowa</a:t>
            </a:r>
          </a:p>
          <a:p>
            <a:pPr>
              <a:buFontTx/>
              <a:buChar char="-"/>
            </a:pPr>
            <a:r>
              <a:rPr lang="pl-PL" sz="1600" dirty="0">
                <a:solidFill>
                  <a:schemeClr val="tx1"/>
                </a:solidFill>
                <a:latin typeface="Palatino Linotype"/>
                <a:cs typeface="Palatino Linotype"/>
              </a:rPr>
              <a:t>Ryczałt od przychodów ewidencjonowanych</a:t>
            </a:r>
          </a:p>
          <a:p>
            <a:pPr>
              <a:buFontTx/>
              <a:buChar char="-"/>
            </a:pPr>
            <a:r>
              <a:rPr lang="pl-PL" sz="1600" dirty="0">
                <a:solidFill>
                  <a:schemeClr val="tx1"/>
                </a:solidFill>
                <a:latin typeface="Palatino Linotype"/>
                <a:cs typeface="Palatino Linotype"/>
              </a:rPr>
              <a:t>Ryczałt od osób duchownych</a:t>
            </a:r>
          </a:p>
          <a:p>
            <a:pPr>
              <a:buFontTx/>
              <a:buChar char="-"/>
            </a:pPr>
            <a:r>
              <a:rPr lang="pl-PL" sz="1600" dirty="0">
                <a:solidFill>
                  <a:schemeClr val="tx1"/>
                </a:solidFill>
                <a:latin typeface="Palatino Linotype"/>
                <a:cs typeface="Palatino Linotype"/>
              </a:rPr>
              <a:t>Podatek tonażowy</a:t>
            </a:r>
          </a:p>
          <a:p>
            <a:pPr>
              <a:buFontTx/>
              <a:buChar char="-"/>
            </a:pPr>
            <a:r>
              <a:rPr lang="pl-PL" sz="1600" dirty="0">
                <a:solidFill>
                  <a:schemeClr val="tx1"/>
                </a:solidFill>
                <a:latin typeface="Palatino Linotype"/>
                <a:cs typeface="Palatino Linotype"/>
              </a:rPr>
              <a:t>Podatek przedsiębiorcy okrętowego</a:t>
            </a:r>
          </a:p>
          <a:p>
            <a:pPr>
              <a:buFontTx/>
              <a:buChar char="-"/>
            </a:pPr>
            <a:endParaRPr lang="pl-PL" sz="1600" dirty="0">
              <a:solidFill>
                <a:schemeClr val="tx1"/>
              </a:solidFill>
              <a:latin typeface="Palatino Linotype"/>
              <a:cs typeface="Palatino Linotype"/>
            </a:endParaRPr>
          </a:p>
          <a:p>
            <a:endParaRPr lang="en-US" sz="1600"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224</a:t>
            </a:fld>
            <a:endParaRPr lang="pl-PL">
              <a:latin typeface="Palatino Linotype"/>
              <a:cs typeface="Palatino Linotype"/>
            </a:endParaRPr>
          </a:p>
        </p:txBody>
      </p:sp>
    </p:spTree>
    <p:extLst>
      <p:ext uri="{BB962C8B-B14F-4D97-AF65-F5344CB8AC3E}">
        <p14:creationId xmlns:p14="http://schemas.microsoft.com/office/powerpoint/2010/main" val="3896679469"/>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Ryczałty podatkowe a inne podatki</a:t>
            </a:r>
            <a:endParaRPr lang="en-US" dirty="0">
              <a:latin typeface="Palatino Linotype"/>
              <a:cs typeface="Palatino Linotype"/>
            </a:endParaRPr>
          </a:p>
        </p:txBody>
      </p:sp>
      <p:sp>
        <p:nvSpPr>
          <p:cNvPr id="3" name="Content Placeholder 2"/>
          <p:cNvSpPr>
            <a:spLocks noGrp="1"/>
          </p:cNvSpPr>
          <p:nvPr>
            <p:ph idx="1"/>
          </p:nvPr>
        </p:nvSpPr>
        <p:spPr>
          <a:xfrm>
            <a:off x="467544" y="1700808"/>
            <a:ext cx="7556313" cy="4144963"/>
          </a:xfrm>
        </p:spPr>
        <p:txBody>
          <a:bodyPr>
            <a:normAutofit/>
          </a:bodyPr>
          <a:lstStyle/>
          <a:p>
            <a:endParaRPr lang="pl-PL" sz="2400" dirty="0">
              <a:solidFill>
                <a:schemeClr val="accent1"/>
              </a:solidFill>
              <a:latin typeface="Palatino Linotype"/>
              <a:cs typeface="Palatino Linotype"/>
            </a:endParaRPr>
          </a:p>
          <a:p>
            <a:endParaRPr lang="pl-PL" sz="2400" dirty="0">
              <a:solidFill>
                <a:schemeClr val="accent1"/>
              </a:solidFill>
              <a:latin typeface="Palatino Linotype"/>
              <a:cs typeface="Palatino Linotype"/>
            </a:endParaRPr>
          </a:p>
          <a:p>
            <a:pPr algn="just"/>
            <a:r>
              <a:rPr lang="pl-PL" sz="2400" dirty="0">
                <a:solidFill>
                  <a:schemeClr val="accent5">
                    <a:lumMod val="75000"/>
                  </a:schemeClr>
                </a:solidFill>
                <a:latin typeface="Palatino Linotype"/>
                <a:cs typeface="Palatino Linotype"/>
              </a:rPr>
              <a:t>Osoby płacące zryczałtowany podatek dochodowy na ogólnych zasadach opłacają inne podatki ( np. podatek od towarów i usług, podatek od nieruchomości czy też podatek od środków transportowych)</a:t>
            </a:r>
          </a:p>
          <a:p>
            <a:pPr marL="0" indent="0">
              <a:buNone/>
            </a:pPr>
            <a:endParaRPr lang="pl-PL" sz="2400" dirty="0">
              <a:solidFill>
                <a:schemeClr val="accent1"/>
              </a:solidFill>
              <a:latin typeface="Palatino Linotype"/>
              <a:cs typeface="Palatino Linotype"/>
            </a:endParaRPr>
          </a:p>
          <a:p>
            <a:pPr marL="0" indent="0">
              <a:buNone/>
            </a:pPr>
            <a:endParaRPr lang="en-US" sz="2400" dirty="0">
              <a:solidFill>
                <a:schemeClr val="accent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225</a:t>
            </a:fld>
            <a:endParaRPr lang="pl-PL">
              <a:latin typeface="Palatino Linotype"/>
              <a:cs typeface="Palatino Linotype"/>
            </a:endParaRPr>
          </a:p>
        </p:txBody>
      </p:sp>
    </p:spTree>
    <p:extLst>
      <p:ext uri="{BB962C8B-B14F-4D97-AF65-F5344CB8AC3E}">
        <p14:creationId xmlns:p14="http://schemas.microsoft.com/office/powerpoint/2010/main" val="338327077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Zryczałtowane formy opodatkowania podatkiem dochodowym od osób fizycznych</a:t>
            </a:r>
            <a:endParaRPr lang="en-US" sz="2800" dirty="0">
              <a:latin typeface="Palatino Linotype"/>
              <a:cs typeface="Palatino Linotype"/>
            </a:endParaRPr>
          </a:p>
        </p:txBody>
      </p:sp>
      <p:sp>
        <p:nvSpPr>
          <p:cNvPr id="3" name="Content Placeholder 2"/>
          <p:cNvSpPr>
            <a:spLocks noGrp="1"/>
          </p:cNvSpPr>
          <p:nvPr>
            <p:ph idx="1"/>
          </p:nvPr>
        </p:nvSpPr>
        <p:spPr>
          <a:xfrm>
            <a:off x="467544" y="2276872"/>
            <a:ext cx="7556313" cy="4144963"/>
          </a:xfrm>
        </p:spPr>
        <p:txBody>
          <a:bodyPr>
            <a:normAutofit/>
          </a:bodyPr>
          <a:lstStyle/>
          <a:p>
            <a:endParaRPr lang="en-US" dirty="0">
              <a:solidFill>
                <a:srgbClr val="C96D07"/>
              </a:solidFill>
              <a:latin typeface="Palatino Linotype"/>
              <a:cs typeface="Palatino Linotype"/>
            </a:endParaRPr>
          </a:p>
          <a:p>
            <a:pPr algn="ctr">
              <a:defRPr/>
            </a:pPr>
            <a:r>
              <a:rPr lang="pl-PL" sz="2400" dirty="0">
                <a:solidFill>
                  <a:srgbClr val="C96D07"/>
                </a:solidFill>
                <a:latin typeface="Palatino Linotype"/>
                <a:ea typeface="ＭＳ Ｐゴシック" charset="0"/>
                <a:cs typeface="Palatino Linotype"/>
              </a:rPr>
              <a:t>Przychodów objętych tą formą opodatkowania nie łączy się z przychodami, od których opłaca się podatek dochodowy na ogólnych zasadach. </a:t>
            </a:r>
          </a:p>
          <a:p>
            <a:pPr algn="ctr">
              <a:defRPr/>
            </a:pPr>
            <a:r>
              <a:rPr lang="pl-PL" sz="2400" dirty="0">
                <a:solidFill>
                  <a:srgbClr val="C96D07"/>
                </a:solidFill>
                <a:latin typeface="Palatino Linotype"/>
                <a:ea typeface="ＭＳ Ｐゴシック" charset="0"/>
                <a:cs typeface="Palatino Linotype"/>
              </a:rPr>
              <a:t>Cechą charakterystyczną tych form opodatkowania dochodu jest to, że podatnik może je uzyskać na wniosek złożony w urzędzie skarbowym (za wyjątkiem ryczałtu od przychodów osób duchownych).</a:t>
            </a:r>
          </a:p>
          <a:p>
            <a:pPr algn="ctr">
              <a:defRPr/>
            </a:pPr>
            <a:endParaRPr lang="pl-PL" dirty="0">
              <a:solidFill>
                <a:srgbClr val="C96D07"/>
              </a:solidFill>
              <a:latin typeface="Palatino Linotype"/>
              <a:ea typeface="ＭＳ Ｐゴシック" charset="0"/>
              <a:cs typeface="Palatino Linotype"/>
            </a:endParaRPr>
          </a:p>
          <a:p>
            <a:endParaRPr lang="en-US" dirty="0">
              <a:solidFill>
                <a:srgbClr val="C96D07"/>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226</a:t>
            </a:fld>
            <a:endParaRPr lang="pl-PL">
              <a:latin typeface="Palatino Linotype"/>
              <a:cs typeface="Palatino Linotype"/>
            </a:endParaRPr>
          </a:p>
        </p:txBody>
      </p:sp>
      <p:sp>
        <p:nvSpPr>
          <p:cNvPr id="9" name="pole tekstowe 3"/>
          <p:cNvSpPr txBox="1"/>
          <p:nvPr/>
        </p:nvSpPr>
        <p:spPr>
          <a:xfrm>
            <a:off x="539552" y="1772816"/>
            <a:ext cx="7272337" cy="707886"/>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2000" dirty="0">
                <a:solidFill>
                  <a:srgbClr val="000000"/>
                </a:solidFill>
                <a:latin typeface="Palatino Linotype"/>
                <a:cs typeface="Palatino Linotype"/>
              </a:rPr>
              <a:t>Nie są to odrębne podatki, ale jedynie </a:t>
            </a:r>
            <a:r>
              <a:rPr lang="pl-PL" sz="2000" b="1" dirty="0">
                <a:solidFill>
                  <a:srgbClr val="000000"/>
                </a:solidFill>
                <a:latin typeface="Palatino Linotype"/>
                <a:cs typeface="Palatino Linotype"/>
              </a:rPr>
              <a:t>zryczałtowane (uproszczone) formy opłacania podatku dochodowego</a:t>
            </a:r>
            <a:endParaRPr lang="pl-PL" sz="2000" dirty="0">
              <a:solidFill>
                <a:srgbClr val="000000"/>
              </a:solidFill>
              <a:latin typeface="Palatino Linotype"/>
              <a:cs typeface="Palatino Linotype"/>
            </a:endParaRPr>
          </a:p>
        </p:txBody>
      </p:sp>
    </p:spTree>
    <p:extLst>
      <p:ext uri="{BB962C8B-B14F-4D97-AF65-F5344CB8AC3E}">
        <p14:creationId xmlns:p14="http://schemas.microsoft.com/office/powerpoint/2010/main" val="695032697"/>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Karta </a:t>
            </a:r>
            <a:r>
              <a:rPr lang="en-US" dirty="0" err="1">
                <a:latin typeface="Palatino Linotype"/>
                <a:cs typeface="Palatino Linotype"/>
              </a:rPr>
              <a:t>podatkowa</a:t>
            </a:r>
            <a:endParaRPr lang="en-US" dirty="0">
              <a:latin typeface="Palatino Linotype"/>
              <a:cs typeface="Palatino Linotype"/>
            </a:endParaRPr>
          </a:p>
        </p:txBody>
      </p:sp>
      <p:sp>
        <p:nvSpPr>
          <p:cNvPr id="3" name="Content Placeholder 2"/>
          <p:cNvSpPr>
            <a:spLocks noGrp="1"/>
          </p:cNvSpPr>
          <p:nvPr>
            <p:ph idx="1"/>
          </p:nvPr>
        </p:nvSpPr>
        <p:spPr>
          <a:xfrm>
            <a:off x="0" y="1600200"/>
            <a:ext cx="9144000" cy="5188510"/>
          </a:xfrm>
        </p:spPr>
        <p:txBody>
          <a:bodyPr/>
          <a:lstStyle/>
          <a:p>
            <a:pPr algn="just"/>
            <a:r>
              <a:rPr lang="pl-PL" dirty="0" smtClean="0"/>
              <a:t>Od </a:t>
            </a:r>
            <a:r>
              <a:rPr lang="pl-PL" dirty="0"/>
              <a:t>2022 roku nie </a:t>
            </a:r>
            <a:r>
              <a:rPr lang="pl-PL" dirty="0" smtClean="0"/>
              <a:t>można </a:t>
            </a:r>
            <a:r>
              <a:rPr lang="pl-PL" dirty="0"/>
              <a:t>wybrać opodatkowania w formie karty podatkowej jako nowej formy opodatkowania. </a:t>
            </a:r>
            <a:r>
              <a:rPr lang="pl-PL" dirty="0" smtClean="0"/>
              <a:t>Z </a:t>
            </a:r>
            <a:r>
              <a:rPr lang="pl-PL" dirty="0"/>
              <a:t>karty podatkowej będą mogli skorzystać tylko ci podatnicy, którzy płacili ją w 2021 </a:t>
            </a:r>
            <a:r>
              <a:rPr lang="pl-PL" dirty="0" smtClean="0"/>
              <a:t>roku. </a:t>
            </a:r>
          </a:p>
          <a:p>
            <a:pPr algn="just"/>
            <a:r>
              <a:rPr lang="pl-PL" b="1" dirty="0" smtClean="0">
                <a:solidFill>
                  <a:srgbClr val="000000"/>
                </a:solidFill>
                <a:latin typeface="Palatino Linotype"/>
                <a:cs typeface="Palatino Linotype"/>
              </a:rPr>
              <a:t>Karta </a:t>
            </a:r>
            <a:r>
              <a:rPr lang="pl-PL" b="1" dirty="0">
                <a:solidFill>
                  <a:srgbClr val="000000"/>
                </a:solidFill>
                <a:latin typeface="Palatino Linotype"/>
                <a:cs typeface="Palatino Linotype"/>
              </a:rPr>
              <a:t>podatkowa, co należy podkreślić, </a:t>
            </a:r>
            <a:r>
              <a:rPr lang="pl-PL" b="1" u="sng" dirty="0">
                <a:solidFill>
                  <a:srgbClr val="000000"/>
                </a:solidFill>
                <a:latin typeface="Palatino Linotype"/>
                <a:cs typeface="Palatino Linotype"/>
              </a:rPr>
              <a:t>jest dochodem budżetów gmin</a:t>
            </a:r>
            <a:r>
              <a:rPr lang="pl-PL" b="1" dirty="0">
                <a:solidFill>
                  <a:srgbClr val="000000"/>
                </a:solidFill>
                <a:latin typeface="Palatino Linotype"/>
                <a:cs typeface="Palatino Linotype"/>
              </a:rPr>
              <a:t>, ale </a:t>
            </a:r>
            <a:r>
              <a:rPr lang="pl-PL" b="1" dirty="0" smtClean="0">
                <a:solidFill>
                  <a:srgbClr val="000000"/>
                </a:solidFill>
                <a:latin typeface="Palatino Linotype"/>
                <a:cs typeface="Palatino Linotype"/>
              </a:rPr>
              <a:t>świadczenie to jest omówione łącznie z innymi ryczałtami.</a:t>
            </a:r>
          </a:p>
          <a:p>
            <a:pPr algn="just"/>
            <a:r>
              <a:rPr lang="pl-PL" b="1" dirty="0" smtClean="0">
                <a:solidFill>
                  <a:srgbClr val="000000"/>
                </a:solidFill>
                <a:latin typeface="Palatino Linotype"/>
                <a:cs typeface="Palatino Linotype"/>
              </a:rPr>
              <a:t>Likwidacja karty od 2022 roku do zmniejszenie dochodów gmin! </a:t>
            </a:r>
            <a:endParaRPr lang="pl-PL" b="1" dirty="0">
              <a:solidFill>
                <a:srgbClr val="000000"/>
              </a:solidFill>
              <a:latin typeface="Palatino Linotype"/>
              <a:cs typeface="Palatino Linotype"/>
            </a:endParaRP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227</a:t>
            </a:fld>
            <a:endParaRPr lang="pl-PL">
              <a:latin typeface="Palatino Linotype"/>
              <a:cs typeface="Palatino Linotype"/>
            </a:endParaRPr>
          </a:p>
        </p:txBody>
      </p:sp>
      <p:sp>
        <p:nvSpPr>
          <p:cNvPr id="6" name="pole tekstowe 6"/>
          <p:cNvSpPr txBox="1">
            <a:spLocks noChangeArrowheads="1"/>
          </p:cNvSpPr>
          <p:nvPr/>
        </p:nvSpPr>
        <p:spPr bwMode="auto">
          <a:xfrm>
            <a:off x="190455" y="5219050"/>
            <a:ext cx="8892988" cy="1015663"/>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1800" b="1" dirty="0">
                <a:solidFill>
                  <a:srgbClr val="FFFFFF"/>
                </a:solidFill>
                <a:latin typeface="Palatino Linotype"/>
                <a:cs typeface="Palatino Linotype"/>
              </a:rPr>
              <a:t>Jeżeli podatnicy płacący kartę podatkową osiągają inne dochody (np. ze stosunku pracy), to dochody te nie są objęte kartą i należy od nich zapłacić podatek dochodowy na ogólnych zasadach</a:t>
            </a:r>
            <a:r>
              <a:rPr lang="pl-PL" sz="2400" b="1" dirty="0">
                <a:solidFill>
                  <a:srgbClr val="FFFFFF"/>
                </a:solidFill>
                <a:latin typeface="Palatino Linotype"/>
                <a:cs typeface="Palatino Linotype"/>
              </a:rPr>
              <a:t>.</a:t>
            </a:r>
          </a:p>
        </p:txBody>
      </p:sp>
    </p:spTree>
    <p:extLst>
      <p:ext uri="{BB962C8B-B14F-4D97-AF65-F5344CB8AC3E}">
        <p14:creationId xmlns:p14="http://schemas.microsoft.com/office/powerpoint/2010/main" val="127697775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7556313" cy="1116106"/>
          </a:xfrm>
        </p:spPr>
        <p:txBody>
          <a:bodyPr/>
          <a:lstStyle/>
          <a:p>
            <a:r>
              <a:rPr lang="en-US" dirty="0">
                <a:latin typeface="Palatino Linotype"/>
                <a:cs typeface="Palatino Linotype"/>
              </a:rPr>
              <a:t>Karta </a:t>
            </a:r>
            <a:r>
              <a:rPr lang="en-US" dirty="0" err="1">
                <a:latin typeface="Palatino Linotype"/>
                <a:cs typeface="Palatino Linotype"/>
              </a:rPr>
              <a:t>podatkowa</a:t>
            </a:r>
            <a:endParaRPr lang="en-US" dirty="0">
              <a:latin typeface="Palatino Linotype"/>
              <a:cs typeface="Palatino Linotype"/>
            </a:endParaRPr>
          </a:p>
        </p:txBody>
      </p:sp>
      <p:sp>
        <p:nvSpPr>
          <p:cNvPr id="3" name="Content Placeholder 2"/>
          <p:cNvSpPr>
            <a:spLocks noGrp="1"/>
          </p:cNvSpPr>
          <p:nvPr>
            <p:ph idx="1"/>
          </p:nvPr>
        </p:nvSpPr>
        <p:spPr>
          <a:xfrm>
            <a:off x="0" y="1340768"/>
            <a:ext cx="8208912" cy="5040560"/>
          </a:xfrm>
        </p:spPr>
        <p:txBody>
          <a:bodyPr>
            <a:normAutofit fontScale="40000" lnSpcReduction="20000"/>
          </a:bodyPr>
          <a:lstStyle/>
          <a:p>
            <a:pPr indent="0" algn="just">
              <a:buNone/>
              <a:tabLst>
                <a:tab pos="179388" algn="l"/>
                <a:tab pos="215900" algn="l"/>
              </a:tabLst>
            </a:pPr>
            <a:r>
              <a:rPr lang="pl-PL" sz="4800" dirty="0">
                <a:solidFill>
                  <a:srgbClr val="000000"/>
                </a:solidFill>
                <a:latin typeface="Palatino Linotype"/>
                <a:cs typeface="Palatino Linotype"/>
              </a:rPr>
              <a:t>Z opodatkowania w formie karty podatkowej mogą korzystać </a:t>
            </a:r>
            <a:r>
              <a:rPr lang="pl-PL" sz="4800" b="1" dirty="0">
                <a:solidFill>
                  <a:srgbClr val="000000"/>
                </a:solidFill>
                <a:latin typeface="Palatino Linotype"/>
                <a:cs typeface="Palatino Linotype"/>
              </a:rPr>
              <a:t>osoby fizyczne</a:t>
            </a:r>
            <a:r>
              <a:rPr lang="pl-PL" sz="4800" dirty="0">
                <a:solidFill>
                  <a:srgbClr val="000000"/>
                </a:solidFill>
                <a:latin typeface="Palatino Linotype"/>
                <a:cs typeface="Palatino Linotype"/>
              </a:rPr>
              <a:t> i </a:t>
            </a:r>
            <a:r>
              <a:rPr lang="pl-PL" sz="4800" b="1" dirty="0">
                <a:solidFill>
                  <a:srgbClr val="000000"/>
                </a:solidFill>
                <a:latin typeface="Palatino Linotype"/>
                <a:cs typeface="Palatino Linotype"/>
              </a:rPr>
              <a:t>spółki cywilne osób fizycznych</a:t>
            </a:r>
            <a:r>
              <a:rPr lang="pl-PL" sz="4800" dirty="0">
                <a:solidFill>
                  <a:srgbClr val="000000"/>
                </a:solidFill>
                <a:latin typeface="Palatino Linotype"/>
                <a:cs typeface="Palatino Linotype"/>
              </a:rPr>
              <a:t> (z wyłączeniem pewnych rodzajów działalności), </a:t>
            </a:r>
            <a:r>
              <a:rPr lang="pl-PL" sz="4800" b="1" dirty="0">
                <a:solidFill>
                  <a:srgbClr val="000000"/>
                </a:solidFill>
                <a:latin typeface="Palatino Linotype"/>
                <a:cs typeface="Palatino Linotype"/>
              </a:rPr>
              <a:t>które prowadzą jeden z rodzajów działalności wymienionych w ustawie</a:t>
            </a:r>
            <a:r>
              <a:rPr lang="pl-PL" sz="4800" dirty="0">
                <a:solidFill>
                  <a:srgbClr val="000000"/>
                </a:solidFill>
                <a:latin typeface="Palatino Linotype"/>
                <a:cs typeface="Palatino Linotype"/>
              </a:rPr>
              <a:t>. Są to następujące rodzaje działalności: </a:t>
            </a:r>
            <a:endParaRPr lang="pl-PL" sz="4800" dirty="0">
              <a:latin typeface="Palatino Linotype"/>
              <a:cs typeface="Palatino Linotype"/>
            </a:endParaRPr>
          </a:p>
          <a:p>
            <a:pPr indent="0" algn="just">
              <a:buNone/>
              <a:tabLst>
                <a:tab pos="179388" algn="l"/>
                <a:tab pos="215900" algn="l"/>
              </a:tabLst>
            </a:pPr>
            <a:r>
              <a:rPr lang="pl-PL" sz="4800" b="1" dirty="0">
                <a:solidFill>
                  <a:srgbClr val="000000"/>
                </a:solidFill>
                <a:latin typeface="Palatino Linotype"/>
                <a:cs typeface="Palatino Linotype"/>
              </a:rPr>
              <a:t>1) </a:t>
            </a:r>
            <a:r>
              <a:rPr lang="pl-PL" sz="4800" dirty="0">
                <a:solidFill>
                  <a:srgbClr val="000000"/>
                </a:solidFill>
                <a:latin typeface="Palatino Linotype"/>
                <a:cs typeface="Palatino Linotype"/>
              </a:rPr>
              <a:t>działalność usługowo-wytwórcza. W załączniku nr 3 do ustawy wymienionych jest 95 rodzajów usług, których wykonywanie uprawnia do opodatkowania w formie karty podatkowej. Przykładowo można podać, że są to usługi z zakresu mechaniki i elektromechaniki pojazdowej, ślusarstwa, tapicerstwa, krawiectwa, fryzjerstwa, introligatorstwa, szklarstwa, robót budowlanych, prowadzenie parkingów itp., </a:t>
            </a:r>
            <a:endParaRPr lang="pl-PL" sz="4800" dirty="0">
              <a:latin typeface="Palatino Linotype"/>
              <a:cs typeface="Palatino Linotype"/>
            </a:endParaRPr>
          </a:p>
          <a:p>
            <a:pPr indent="0" algn="just">
              <a:buNone/>
              <a:tabLst>
                <a:tab pos="179388" algn="l"/>
                <a:tab pos="215900" algn="l"/>
              </a:tabLst>
            </a:pPr>
            <a:r>
              <a:rPr lang="pl-PL" sz="4800" b="1" dirty="0">
                <a:solidFill>
                  <a:srgbClr val="000000"/>
                </a:solidFill>
                <a:latin typeface="Palatino Linotype"/>
                <a:cs typeface="Palatino Linotype"/>
              </a:rPr>
              <a:t>2) </a:t>
            </a:r>
            <a:r>
              <a:rPr lang="pl-PL" sz="4800" dirty="0">
                <a:solidFill>
                  <a:srgbClr val="000000"/>
                </a:solidFill>
                <a:latin typeface="Palatino Linotype"/>
                <a:cs typeface="Palatino Linotype"/>
              </a:rPr>
              <a:t>handel detaliczny artykułami spożywczymi, rolnymi i ogrodniczymi, </a:t>
            </a:r>
            <a:endParaRPr lang="pl-PL" sz="4800" dirty="0">
              <a:latin typeface="Palatino Linotype"/>
              <a:cs typeface="Palatino Linotype"/>
            </a:endParaRPr>
          </a:p>
          <a:p>
            <a:pPr indent="0" algn="just">
              <a:buNone/>
              <a:tabLst>
                <a:tab pos="179388" algn="l"/>
                <a:tab pos="215900" algn="l"/>
              </a:tabLst>
            </a:pPr>
            <a:r>
              <a:rPr lang="pl-PL" sz="4800" b="1" dirty="0">
                <a:solidFill>
                  <a:srgbClr val="000000"/>
                </a:solidFill>
                <a:latin typeface="Palatino Linotype"/>
                <a:cs typeface="Palatino Linotype"/>
              </a:rPr>
              <a:t>3) </a:t>
            </a:r>
            <a:r>
              <a:rPr lang="pl-PL" sz="4800" dirty="0">
                <a:solidFill>
                  <a:srgbClr val="000000"/>
                </a:solidFill>
                <a:latin typeface="Palatino Linotype"/>
                <a:cs typeface="Palatino Linotype"/>
              </a:rPr>
              <a:t>handel detaliczny artykułami przemysłowymi,</a:t>
            </a:r>
            <a:endParaRPr lang="pl-PL" sz="4800" dirty="0">
              <a:latin typeface="Palatino Linotype"/>
              <a:cs typeface="Palatino Linotype"/>
            </a:endParaRPr>
          </a:p>
          <a:p>
            <a:pPr indent="0" algn="just">
              <a:buNone/>
              <a:tabLst>
                <a:tab pos="179388" algn="l"/>
                <a:tab pos="215900" algn="l"/>
              </a:tabLst>
            </a:pPr>
            <a:r>
              <a:rPr lang="pl-PL" sz="4800" b="1" dirty="0">
                <a:solidFill>
                  <a:srgbClr val="000000"/>
                </a:solidFill>
                <a:latin typeface="Palatino Linotype"/>
                <a:cs typeface="Palatino Linotype"/>
              </a:rPr>
              <a:t>4) </a:t>
            </a:r>
            <a:r>
              <a:rPr lang="pl-PL" sz="4800" dirty="0">
                <a:solidFill>
                  <a:srgbClr val="000000"/>
                </a:solidFill>
                <a:latin typeface="Palatino Linotype"/>
                <a:cs typeface="Palatino Linotype"/>
              </a:rPr>
              <a:t>gastronomia, jeśli nie jest prowadzona sprzedaż alkoholu, </a:t>
            </a:r>
            <a:endParaRPr lang="pl-PL" sz="4800"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228</a:t>
            </a:fld>
            <a:endParaRPr lang="pl-PL">
              <a:latin typeface="Palatino Linotype"/>
              <a:cs typeface="Palatino Linotype"/>
            </a:endParaRPr>
          </a:p>
        </p:txBody>
      </p:sp>
    </p:spTree>
    <p:extLst>
      <p:ext uri="{BB962C8B-B14F-4D97-AF65-F5344CB8AC3E}">
        <p14:creationId xmlns:p14="http://schemas.microsoft.com/office/powerpoint/2010/main" val="831390559"/>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7556313" cy="1116106"/>
          </a:xfrm>
        </p:spPr>
        <p:txBody>
          <a:bodyPr/>
          <a:lstStyle/>
          <a:p>
            <a:r>
              <a:rPr lang="en-US" dirty="0">
                <a:latin typeface="Palatino Linotype"/>
                <a:cs typeface="Palatino Linotype"/>
              </a:rPr>
              <a:t>Karta </a:t>
            </a:r>
            <a:r>
              <a:rPr lang="en-US" dirty="0" err="1">
                <a:latin typeface="Palatino Linotype"/>
                <a:cs typeface="Palatino Linotype"/>
              </a:rPr>
              <a:t>podatkowa</a:t>
            </a:r>
            <a:r>
              <a:rPr lang="en-US" dirty="0">
                <a:latin typeface="Palatino Linotype"/>
                <a:cs typeface="Palatino Linotype"/>
              </a:rPr>
              <a:t> c.d.</a:t>
            </a:r>
          </a:p>
        </p:txBody>
      </p:sp>
      <p:sp>
        <p:nvSpPr>
          <p:cNvPr id="3" name="Content Placeholder 2"/>
          <p:cNvSpPr>
            <a:spLocks noGrp="1"/>
          </p:cNvSpPr>
          <p:nvPr>
            <p:ph idx="1"/>
          </p:nvPr>
        </p:nvSpPr>
        <p:spPr>
          <a:xfrm>
            <a:off x="251520" y="1412776"/>
            <a:ext cx="8208912" cy="5040560"/>
          </a:xfrm>
        </p:spPr>
        <p:txBody>
          <a:bodyPr>
            <a:normAutofit fontScale="40000" lnSpcReduction="20000"/>
          </a:bodyPr>
          <a:lstStyle/>
          <a:p>
            <a:pPr indent="0">
              <a:buNone/>
              <a:tabLst>
                <a:tab pos="179388" algn="l"/>
                <a:tab pos="215900" algn="l"/>
              </a:tabLst>
            </a:pPr>
            <a:r>
              <a:rPr lang="pl-PL" sz="4800" b="1" dirty="0">
                <a:solidFill>
                  <a:srgbClr val="000000"/>
                </a:solidFill>
                <a:latin typeface="Palatino Linotype"/>
                <a:cs typeface="Palatino Linotype"/>
              </a:rPr>
              <a:t>5) </a:t>
            </a:r>
            <a:r>
              <a:rPr lang="pl-PL" sz="4800" dirty="0">
                <a:solidFill>
                  <a:srgbClr val="000000"/>
                </a:solidFill>
                <a:latin typeface="Palatino Linotype"/>
                <a:cs typeface="Palatino Linotype"/>
              </a:rPr>
              <a:t>w zakresie usług transportowych wykonywanych przy użyciu jednego pojazdu, </a:t>
            </a:r>
            <a:endParaRPr lang="pl-PL" sz="4800" dirty="0">
              <a:latin typeface="Palatino Linotype"/>
              <a:cs typeface="Palatino Linotype"/>
            </a:endParaRPr>
          </a:p>
          <a:p>
            <a:pPr indent="0">
              <a:buNone/>
              <a:tabLst>
                <a:tab pos="179388" algn="l"/>
                <a:tab pos="215900" algn="l"/>
              </a:tabLst>
            </a:pPr>
            <a:r>
              <a:rPr lang="pl-PL" sz="4800" b="1" dirty="0">
                <a:solidFill>
                  <a:srgbClr val="000000"/>
                </a:solidFill>
                <a:latin typeface="Palatino Linotype"/>
                <a:cs typeface="Palatino Linotype"/>
              </a:rPr>
              <a:t>6) </a:t>
            </a:r>
            <a:r>
              <a:rPr lang="pl-PL" sz="4800" dirty="0">
                <a:solidFill>
                  <a:srgbClr val="000000"/>
                </a:solidFill>
                <a:latin typeface="Palatino Linotype"/>
                <a:cs typeface="Palatino Linotype"/>
              </a:rPr>
              <a:t>usługi rozrywkowe, takie jak automaty zręcznościowe, karuzele, imprezy samochodowe, strzelnice, kolejki torowe, </a:t>
            </a:r>
            <a:endParaRPr lang="pl-PL" sz="4800" dirty="0">
              <a:latin typeface="Palatino Linotype"/>
              <a:cs typeface="Palatino Linotype"/>
            </a:endParaRPr>
          </a:p>
          <a:p>
            <a:pPr indent="0">
              <a:buNone/>
              <a:tabLst>
                <a:tab pos="179388" algn="l"/>
                <a:tab pos="215900" algn="l"/>
              </a:tabLst>
            </a:pPr>
            <a:r>
              <a:rPr lang="pl-PL" sz="4800" b="1" dirty="0">
                <a:solidFill>
                  <a:srgbClr val="000000"/>
                </a:solidFill>
                <a:latin typeface="Palatino Linotype"/>
                <a:cs typeface="Palatino Linotype"/>
              </a:rPr>
              <a:t>7) </a:t>
            </a:r>
            <a:r>
              <a:rPr lang="pl-PL" sz="4800" dirty="0">
                <a:solidFill>
                  <a:srgbClr val="000000"/>
                </a:solidFill>
                <a:latin typeface="Palatino Linotype"/>
                <a:cs typeface="Palatino Linotype"/>
              </a:rPr>
              <a:t>w zakresie sprzedaży posiłków domowych w mieszkaniach, jeżeli nie jest prowadzona sprzedaż alkoholu, </a:t>
            </a:r>
            <a:endParaRPr lang="pl-PL" sz="4800" dirty="0">
              <a:latin typeface="Palatino Linotype"/>
              <a:cs typeface="Palatino Linotype"/>
            </a:endParaRPr>
          </a:p>
          <a:p>
            <a:pPr indent="0">
              <a:buNone/>
              <a:tabLst>
                <a:tab pos="179388" algn="l"/>
                <a:tab pos="215900" algn="l"/>
              </a:tabLst>
            </a:pPr>
            <a:r>
              <a:rPr lang="pl-PL" sz="4800" b="1" dirty="0">
                <a:solidFill>
                  <a:srgbClr val="000000"/>
                </a:solidFill>
                <a:latin typeface="Palatino Linotype"/>
                <a:cs typeface="Palatino Linotype"/>
              </a:rPr>
              <a:t> 8) </a:t>
            </a:r>
            <a:r>
              <a:rPr lang="pl-PL" sz="4800" dirty="0">
                <a:solidFill>
                  <a:srgbClr val="000000"/>
                </a:solidFill>
                <a:latin typeface="Palatino Linotype"/>
                <a:cs typeface="Palatino Linotype"/>
              </a:rPr>
              <a:t>w wolnych zawodach – świadczenie usług w zakresie ochrony zdrowia ludzkiego (lekarz, felczer, technik dentystyczny, pielęgniarka, położna),</a:t>
            </a:r>
            <a:endParaRPr lang="pl-PL" sz="4800" dirty="0">
              <a:latin typeface="Palatino Linotype"/>
              <a:cs typeface="Palatino Linotype"/>
            </a:endParaRPr>
          </a:p>
          <a:p>
            <a:pPr indent="0">
              <a:buNone/>
              <a:tabLst>
                <a:tab pos="179388" algn="l"/>
                <a:tab pos="215900" algn="l"/>
              </a:tabLst>
            </a:pPr>
            <a:r>
              <a:rPr lang="pl-PL" sz="4800" b="1" dirty="0">
                <a:solidFill>
                  <a:srgbClr val="000000"/>
                </a:solidFill>
                <a:latin typeface="Palatino Linotype"/>
                <a:cs typeface="Palatino Linotype"/>
              </a:rPr>
              <a:t>9) </a:t>
            </a:r>
            <a:r>
              <a:rPr lang="pl-PL" sz="4800" dirty="0">
                <a:solidFill>
                  <a:srgbClr val="000000"/>
                </a:solidFill>
                <a:latin typeface="Palatino Linotype"/>
                <a:cs typeface="Palatino Linotype"/>
              </a:rPr>
              <a:t>świadczenie usług weterynaryjnych,</a:t>
            </a:r>
            <a:endParaRPr lang="pl-PL" sz="4800" dirty="0">
              <a:latin typeface="Palatino Linotype"/>
              <a:cs typeface="Palatino Linotype"/>
            </a:endParaRPr>
          </a:p>
          <a:p>
            <a:pPr indent="0">
              <a:buNone/>
              <a:tabLst>
                <a:tab pos="179388" algn="l"/>
                <a:tab pos="215900" algn="l"/>
              </a:tabLst>
            </a:pPr>
            <a:r>
              <a:rPr lang="pl-PL" sz="4800" b="1" dirty="0">
                <a:solidFill>
                  <a:srgbClr val="000000"/>
                </a:solidFill>
                <a:latin typeface="Palatino Linotype"/>
                <a:cs typeface="Palatino Linotype"/>
              </a:rPr>
              <a:t>10) </a:t>
            </a:r>
            <a:r>
              <a:rPr lang="pl-PL" sz="4800" dirty="0">
                <a:solidFill>
                  <a:srgbClr val="000000"/>
                </a:solidFill>
                <a:latin typeface="Palatino Linotype"/>
                <a:cs typeface="Palatino Linotype"/>
              </a:rPr>
              <a:t>opieka domowa nad dziećmi i osobami chorymi,</a:t>
            </a:r>
            <a:endParaRPr lang="pl-PL" sz="4800" dirty="0">
              <a:latin typeface="Palatino Linotype"/>
              <a:cs typeface="Palatino Linotype"/>
            </a:endParaRPr>
          </a:p>
          <a:p>
            <a:pPr indent="0">
              <a:buNone/>
              <a:tabLst>
                <a:tab pos="179388" algn="l"/>
                <a:tab pos="215900" algn="l"/>
              </a:tabLst>
            </a:pPr>
            <a:r>
              <a:rPr lang="pl-PL" sz="4800" b="1" dirty="0">
                <a:solidFill>
                  <a:srgbClr val="000000"/>
                </a:solidFill>
                <a:latin typeface="Palatino Linotype"/>
                <a:cs typeface="Palatino Linotype"/>
              </a:rPr>
              <a:t>11) </a:t>
            </a:r>
            <a:r>
              <a:rPr lang="pl-PL" sz="4800" dirty="0">
                <a:solidFill>
                  <a:srgbClr val="000000"/>
                </a:solidFill>
                <a:latin typeface="Palatino Linotype"/>
                <a:cs typeface="Palatino Linotype"/>
              </a:rPr>
              <a:t>usługi edukacyjne w zakresie udzielania lekcji na godziny.</a:t>
            </a:r>
            <a:endParaRPr lang="pl-PL" sz="4800"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229</a:t>
            </a:fld>
            <a:endParaRPr lang="pl-PL">
              <a:latin typeface="Palatino Linotype"/>
              <a:cs typeface="Palatino Linotype"/>
            </a:endParaRPr>
          </a:p>
        </p:txBody>
      </p:sp>
    </p:spTree>
    <p:extLst>
      <p:ext uri="{BB962C8B-B14F-4D97-AF65-F5344CB8AC3E}">
        <p14:creationId xmlns:p14="http://schemas.microsoft.com/office/powerpoint/2010/main" val="4188337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latin typeface="Palatino Linotype"/>
                <a:cs typeface="Palatino Linotype"/>
              </a:rPr>
              <a:t>Specyficzne</a:t>
            </a:r>
            <a:r>
              <a:rPr lang="en-US" sz="2800" dirty="0">
                <a:latin typeface="Palatino Linotype"/>
                <a:cs typeface="Palatino Linotype"/>
              </a:rPr>
              <a:t> </a:t>
            </a:r>
            <a:r>
              <a:rPr lang="en-US" sz="2800" dirty="0" err="1">
                <a:latin typeface="Palatino Linotype"/>
                <a:cs typeface="Palatino Linotype"/>
              </a:rPr>
              <a:t>podmioty</a:t>
            </a:r>
            <a:r>
              <a:rPr lang="en-US" sz="2800" dirty="0">
                <a:latin typeface="Palatino Linotype"/>
                <a:cs typeface="Palatino Linotype"/>
              </a:rPr>
              <a:t> </a:t>
            </a:r>
            <a:r>
              <a:rPr lang="en-US" sz="2800" dirty="0" err="1">
                <a:latin typeface="Palatino Linotype"/>
                <a:cs typeface="Palatino Linotype"/>
              </a:rPr>
              <a:t>podatkowe</a:t>
            </a:r>
            <a:r>
              <a:rPr lang="en-US" sz="2800" dirty="0">
                <a:latin typeface="Palatino Linotype"/>
                <a:cs typeface="Palatino Linotype"/>
              </a:rPr>
              <a:t> (VAT)</a:t>
            </a:r>
            <a:endParaRPr lang="en-US" sz="2800"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23</a:t>
            </a:fld>
            <a:endParaRPr lang="pl-PL"/>
          </a:p>
        </p:txBody>
      </p:sp>
      <p:sp>
        <p:nvSpPr>
          <p:cNvPr id="6" name="Symbol zastępczy zawartości 2"/>
          <p:cNvSpPr>
            <a:spLocks noGrp="1"/>
          </p:cNvSpPr>
          <p:nvPr>
            <p:ph idx="1"/>
          </p:nvPr>
        </p:nvSpPr>
        <p:spPr>
          <a:xfrm>
            <a:off x="601340" y="2425234"/>
            <a:ext cx="7239000" cy="4467225"/>
          </a:xfrm>
        </p:spPr>
        <p:txBody>
          <a:bodyPr/>
          <a:lstStyle/>
          <a:p>
            <a:pPr>
              <a:buFont typeface="Wingdings 2" charset="0"/>
              <a:buNone/>
            </a:pPr>
            <a:endParaRPr lang="pl-PL" sz="2800" dirty="0">
              <a:latin typeface="Trebuchet MS" charset="0"/>
            </a:endParaRPr>
          </a:p>
          <a:p>
            <a:endParaRPr lang="pl-PL" dirty="0">
              <a:latin typeface="Trebuchet MS" charset="0"/>
            </a:endParaRPr>
          </a:p>
        </p:txBody>
      </p:sp>
      <p:grpSp>
        <p:nvGrpSpPr>
          <p:cNvPr id="7" name="Grupa 3"/>
          <p:cNvGrpSpPr>
            <a:grpSpLocks/>
          </p:cNvGrpSpPr>
          <p:nvPr/>
        </p:nvGrpSpPr>
        <p:grpSpPr bwMode="auto">
          <a:xfrm>
            <a:off x="323529" y="1340768"/>
            <a:ext cx="7560839" cy="871741"/>
            <a:chOff x="12377" y="211631"/>
            <a:chExt cx="7870404" cy="799482"/>
          </a:xfrm>
        </p:grpSpPr>
        <p:sp>
          <p:nvSpPr>
            <p:cNvPr id="8" name="Prostokąt zaokrąglony 4"/>
            <p:cNvSpPr/>
            <p:nvPr/>
          </p:nvSpPr>
          <p:spPr>
            <a:xfrm>
              <a:off x="12377" y="211631"/>
              <a:ext cx="7776449" cy="799482"/>
            </a:xfrm>
            <a:prstGeom prst="roundRect">
              <a:avLst/>
            </a:prstGeom>
          </p:spPr>
          <p:style>
            <a:lnRef idx="1">
              <a:schemeClr val="accent5"/>
            </a:lnRef>
            <a:fillRef idx="2">
              <a:schemeClr val="accent5"/>
            </a:fillRef>
            <a:effectRef idx="1">
              <a:schemeClr val="accent5"/>
            </a:effectRef>
            <a:fontRef idx="minor">
              <a:schemeClr val="dk1"/>
            </a:fontRef>
          </p:style>
          <p:txBody>
            <a:bodyPr/>
            <a:lstStyle/>
            <a:p>
              <a:pPr algn="ctr" eaLnBrk="1" hangingPunct="1">
                <a:defRPr/>
              </a:pPr>
              <a:r>
                <a:rPr lang="pl-PL" sz="1800" b="1" dirty="0">
                  <a:solidFill>
                    <a:srgbClr val="FFFFFF"/>
                  </a:solidFill>
                  <a:latin typeface="Trebuchet MS" charset="0"/>
                  <a:ea typeface="ＭＳ Ｐゴシック" charset="0"/>
                  <a:cs typeface="Arial" charset="0"/>
                </a:rPr>
                <a:t>Osoby prowadzące gospodarstwo rolne, leśne i rybackie, które złożyły zgłoszenie rejestracyjne </a:t>
              </a:r>
              <a:endParaRPr lang="pl-PL" sz="1800" dirty="0">
                <a:solidFill>
                  <a:srgbClr val="FFFFFF"/>
                </a:solidFill>
                <a:latin typeface="Trebuchet MS" charset="0"/>
                <a:ea typeface="ＭＳ Ｐゴシック" charset="0"/>
                <a:cs typeface="Arial" charset="0"/>
              </a:endParaRPr>
            </a:p>
          </p:txBody>
        </p:sp>
        <p:sp>
          <p:nvSpPr>
            <p:cNvPr id="9" name="Prostokąt 5"/>
            <p:cNvSpPr/>
            <p:nvPr/>
          </p:nvSpPr>
          <p:spPr>
            <a:xfrm>
              <a:off x="50474" y="254113"/>
              <a:ext cx="7832307" cy="718912"/>
            </a:xfrm>
            <a:prstGeom prst="rect">
              <a:avLst/>
            </a:prstGeom>
          </p:spPr>
          <p:style>
            <a:lnRef idx="0">
              <a:scrgbClr r="0" g="0" b="0"/>
            </a:lnRef>
            <a:fillRef idx="0">
              <a:scrgbClr r="0" g="0" b="0"/>
            </a:fillRef>
            <a:effectRef idx="0">
              <a:scrgbClr r="0" g="0" b="0"/>
            </a:effectRef>
            <a:fontRef idx="minor">
              <a:schemeClr val="lt1"/>
            </a:fontRef>
          </p:style>
          <p:txBody>
            <a:bodyPr lIns="121920" tIns="60960" rIns="121920" bIns="60960" spcCol="1270" anchor="ctr"/>
            <a:lstStyle/>
            <a:p>
              <a:pPr algn="ctr" defTabSz="1422400" eaLnBrk="1" fontAlgn="auto" hangingPunct="1">
                <a:lnSpc>
                  <a:spcPct val="90000"/>
                </a:lnSpc>
                <a:spcAft>
                  <a:spcPct val="35000"/>
                </a:spcAft>
                <a:defRPr/>
              </a:pPr>
              <a:endParaRPr lang="pl-PL" sz="1200" dirty="0"/>
            </a:p>
          </p:txBody>
        </p:sp>
      </p:grpSp>
      <p:sp>
        <p:nvSpPr>
          <p:cNvPr id="10" name="Błyskawica 7"/>
          <p:cNvSpPr/>
          <p:nvPr/>
        </p:nvSpPr>
        <p:spPr>
          <a:xfrm rot="17920190">
            <a:off x="462434" y="2470477"/>
            <a:ext cx="447675" cy="582613"/>
          </a:xfrm>
          <a:prstGeom prst="lightningBol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pl-PL" sz="1800"/>
          </a:p>
        </p:txBody>
      </p:sp>
      <p:sp>
        <p:nvSpPr>
          <p:cNvPr id="11" name="pole tekstowe 9"/>
          <p:cNvSpPr txBox="1">
            <a:spLocks noChangeArrowheads="1"/>
          </p:cNvSpPr>
          <p:nvPr/>
        </p:nvSpPr>
        <p:spPr bwMode="auto">
          <a:xfrm>
            <a:off x="1187624" y="2420888"/>
            <a:ext cx="727280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just" eaLnBrk="1" hangingPunct="1"/>
            <a:r>
              <a:rPr lang="pl-PL" sz="1400" dirty="0">
                <a:latin typeface="Trebuchet MS" charset="0"/>
              </a:rPr>
              <a:t>Przyjmuje się, że podatnikiem jest nie zespół osób, które z reguły prowadzą takie gospodarstwo, ale jedna z nich – ta, która złożyła </a:t>
            </a:r>
            <a:r>
              <a:rPr lang="pl-PL" sz="1400" dirty="0" smtClean="0">
                <a:latin typeface="Trebuchet MS" charset="0"/>
              </a:rPr>
              <a:t>zgłoszenie</a:t>
            </a:r>
            <a:r>
              <a:rPr lang="pl-PL" sz="1400" dirty="0">
                <a:latin typeface="Trebuchet MS" charset="0"/>
              </a:rPr>
              <a:t>. </a:t>
            </a:r>
          </a:p>
          <a:p>
            <a:pPr algn="just" eaLnBrk="1" hangingPunct="1"/>
            <a:r>
              <a:rPr lang="pl-PL" sz="1400" dirty="0">
                <a:latin typeface="Trebuchet MS" charset="0"/>
              </a:rPr>
              <a:t>Przyjęcie takiego rozwiązania miało na celu ułatwienie rozliczeń podatkowych dokonywanych przez te gospodarstwa.</a:t>
            </a:r>
          </a:p>
          <a:p>
            <a:pPr eaLnBrk="1" hangingPunct="1"/>
            <a:endParaRPr lang="pl-PL" sz="1400" dirty="0">
              <a:latin typeface="Trebuchet MS" charset="0"/>
            </a:endParaRPr>
          </a:p>
        </p:txBody>
      </p:sp>
      <p:sp>
        <p:nvSpPr>
          <p:cNvPr id="12" name="Prostokąt 11"/>
          <p:cNvSpPr/>
          <p:nvPr/>
        </p:nvSpPr>
        <p:spPr>
          <a:xfrm>
            <a:off x="323652" y="4009112"/>
            <a:ext cx="949299"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fontAlgn="auto" hangingPunct="1">
              <a:spcBef>
                <a:spcPts val="0"/>
              </a:spcBef>
              <a:spcAft>
                <a:spcPts val="0"/>
              </a:spcAft>
              <a:defRPr/>
            </a:pPr>
            <a:r>
              <a:rPr lang="pl-PL"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rPr>
              <a:t>!!!</a:t>
            </a:r>
          </a:p>
        </p:txBody>
      </p:sp>
      <p:sp>
        <p:nvSpPr>
          <p:cNvPr id="14" name="Rectangle 13"/>
          <p:cNvSpPr/>
          <p:nvPr/>
        </p:nvSpPr>
        <p:spPr>
          <a:xfrm>
            <a:off x="1272950" y="3645024"/>
            <a:ext cx="7187481" cy="2304256"/>
          </a:xfrm>
          <a:prstGeom prst="rect">
            <a:avLst/>
          </a:prstGeom>
        </p:spPr>
        <p:txBody>
          <a:bodyPr wrap="square">
            <a:spAutoFit/>
          </a:bodyPr>
          <a:lstStyle/>
          <a:p>
            <a:pPr algn="just" eaLnBrk="1" hangingPunct="1"/>
            <a:r>
              <a:rPr lang="pl-PL" sz="1400" dirty="0">
                <a:latin typeface="Trebuchet MS" charset="0"/>
              </a:rPr>
              <a:t>Statusu podatnika nie mają jednostki organizacyjne osoby prawnej! Przekazywanie towarów między jednostkami wewnętrznymi tej samej osoby prawnej, nie jest traktowane jako czynność podlegająca opodatkowaniu. </a:t>
            </a:r>
            <a:endParaRPr lang="pl-PL" sz="1400" dirty="0" smtClean="0">
              <a:latin typeface="Trebuchet MS" charset="0"/>
            </a:endParaRPr>
          </a:p>
          <a:p>
            <a:pPr algn="just" eaLnBrk="1" hangingPunct="1"/>
            <a:endParaRPr lang="pl-PL" sz="1400" b="1" dirty="0">
              <a:latin typeface="Trebuchet MS" charset="0"/>
            </a:endParaRPr>
          </a:p>
          <a:p>
            <a:pPr algn="just" eaLnBrk="1" hangingPunct="1"/>
            <a:r>
              <a:rPr lang="pl-PL" sz="2000" b="1" dirty="0" smtClean="0">
                <a:latin typeface="Trebuchet MS" charset="0"/>
              </a:rPr>
              <a:t>Gmina </a:t>
            </a:r>
            <a:r>
              <a:rPr lang="pl-PL" sz="2000" b="1" dirty="0">
                <a:latin typeface="Trebuchet MS" charset="0"/>
              </a:rPr>
              <a:t>jako osoba prawna jest podatnikiem a nie jej jednostki organizacyjne (np. jednostki budżetowe)</a:t>
            </a:r>
          </a:p>
          <a:p>
            <a:pPr algn="just" eaLnBrk="1" hangingPunct="1"/>
            <a:endParaRPr lang="pl-PL" sz="1400" dirty="0">
              <a:latin typeface="Trebuchet MS" charset="0"/>
            </a:endParaRPr>
          </a:p>
          <a:p>
            <a:pPr eaLnBrk="1" hangingPunct="1"/>
            <a:r>
              <a:rPr lang="pl-PL" sz="1400" dirty="0">
                <a:solidFill>
                  <a:srgbClr val="FF0000"/>
                </a:solidFill>
                <a:latin typeface="Trebuchet MS" charset="0"/>
              </a:rPr>
              <a:t>	</a:t>
            </a:r>
          </a:p>
          <a:p>
            <a:pPr eaLnBrk="1" hangingPunct="1"/>
            <a:endParaRPr lang="pl-PL" sz="1400" dirty="0">
              <a:latin typeface="Trebuchet MS" charset="0"/>
            </a:endParaRPr>
          </a:p>
        </p:txBody>
      </p:sp>
    </p:spTree>
    <p:extLst>
      <p:ext uri="{BB962C8B-B14F-4D97-AF65-F5344CB8AC3E}">
        <p14:creationId xmlns:p14="http://schemas.microsoft.com/office/powerpoint/2010/main" val="2673361651"/>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Karta </a:t>
            </a:r>
            <a:r>
              <a:rPr lang="en-US" dirty="0" err="1">
                <a:latin typeface="Palatino Linotype"/>
                <a:cs typeface="Palatino Linotype"/>
              </a:rPr>
              <a:t>podatkowa</a:t>
            </a:r>
            <a:r>
              <a:rPr lang="en-US" dirty="0">
                <a:latin typeface="Palatino Linotype"/>
                <a:cs typeface="Palatino Linotype"/>
              </a:rPr>
              <a:t> </a:t>
            </a:r>
          </a:p>
        </p:txBody>
      </p:sp>
      <p:sp>
        <p:nvSpPr>
          <p:cNvPr id="3" name="Content Placeholder 2"/>
          <p:cNvSpPr>
            <a:spLocks noGrp="1"/>
          </p:cNvSpPr>
          <p:nvPr>
            <p:ph idx="1"/>
          </p:nvPr>
        </p:nvSpPr>
        <p:spPr>
          <a:xfrm>
            <a:off x="251520" y="1772816"/>
            <a:ext cx="7628321" cy="4650769"/>
          </a:xfrm>
        </p:spPr>
        <p:txBody>
          <a:bodyPr>
            <a:normAutofit/>
          </a:bodyPr>
          <a:lstStyle/>
          <a:p>
            <a:pPr algn="just"/>
            <a:r>
              <a:rPr lang="pl-PL" b="1" dirty="0" smtClean="0">
                <a:latin typeface="Palatino Linotype"/>
                <a:cs typeface="Palatino Linotype"/>
              </a:rPr>
              <a:t>Wysokość </a:t>
            </a:r>
            <a:r>
              <a:rPr lang="pl-PL" b="1" dirty="0">
                <a:latin typeface="Palatino Linotype"/>
                <a:cs typeface="Palatino Linotype"/>
              </a:rPr>
              <a:t>karty podatkowej wynika z tabel</a:t>
            </a:r>
            <a:r>
              <a:rPr lang="pl-PL" dirty="0">
                <a:latin typeface="Palatino Linotype"/>
                <a:cs typeface="Palatino Linotype"/>
              </a:rPr>
              <a:t> stanowiących </a:t>
            </a:r>
            <a:r>
              <a:rPr lang="pl-PL" dirty="0" smtClean="0">
                <a:latin typeface="Palatino Linotype"/>
                <a:cs typeface="Palatino Linotype"/>
              </a:rPr>
              <a:t>załącznik</a:t>
            </a:r>
            <a:r>
              <a:rPr lang="pl-PL" dirty="0">
                <a:latin typeface="Palatino Linotype"/>
                <a:cs typeface="Palatino Linotype"/>
              </a:rPr>
              <a:t> do ustawy, </a:t>
            </a:r>
            <a:r>
              <a:rPr lang="pl-PL" b="1" dirty="0">
                <a:latin typeface="Palatino Linotype"/>
                <a:cs typeface="Palatino Linotype"/>
              </a:rPr>
              <a:t>gdzie przy każdym rodzaju działalności podana jest stawka miesięczna karty</a:t>
            </a:r>
            <a:r>
              <a:rPr lang="pl-PL" dirty="0">
                <a:latin typeface="Palatino Linotype"/>
                <a:cs typeface="Palatino Linotype"/>
              </a:rPr>
              <a:t>. Wysokość stawki jest zależna od ilości zatrudnionych pracowników i w niektórych przypadkach – od liczby mieszkańców w miejscowości, w której prowadzona jest działalność, ilości godzin świadczonych usług, liczby urządzeń itp. </a:t>
            </a:r>
          </a:p>
          <a:p>
            <a:pPr algn="just"/>
            <a:r>
              <a:rPr lang="pl-PL" dirty="0">
                <a:latin typeface="Palatino Linotype"/>
                <a:cs typeface="Palatino Linotype"/>
              </a:rPr>
              <a:t>Stawka karty właściwa dla podatnika prowadzącego określony we wniosku o opodatkowanie w tej formie rodzaj działalności gospodarczej wynika z decyzji naczelnika urzędu skarbowego wydawanej na każdy rok podatkowy. </a:t>
            </a:r>
          </a:p>
          <a:p>
            <a:pPr algn="just"/>
            <a:endParaRPr lang="pl-PL" dirty="0">
              <a:latin typeface="Palatino Linotype"/>
              <a:cs typeface="Palatino Linotype"/>
            </a:endParaRP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230</a:t>
            </a:fld>
            <a:endParaRPr lang="pl-PL">
              <a:latin typeface="Palatino Linotype"/>
              <a:cs typeface="Palatino Linotype"/>
            </a:endParaRPr>
          </a:p>
        </p:txBody>
      </p:sp>
    </p:spTree>
    <p:extLst>
      <p:ext uri="{BB962C8B-B14F-4D97-AF65-F5344CB8AC3E}">
        <p14:creationId xmlns:p14="http://schemas.microsoft.com/office/powerpoint/2010/main" val="329859907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r>
            <a:br>
              <a:rPr lang="pl-PL" dirty="0" smtClean="0"/>
            </a:br>
            <a:r>
              <a:rPr lang="pl-PL" dirty="0" smtClean="0"/>
              <a:t>Wysokość karty </a:t>
            </a: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231</a:t>
            </a:fld>
            <a:endParaRPr lang="pl-PL"/>
          </a:p>
        </p:txBody>
      </p:sp>
      <p:sp>
        <p:nvSpPr>
          <p:cNvPr id="7" name="Symbol zastępczy zawartości 6"/>
          <p:cNvSpPr>
            <a:spLocks noGrp="1"/>
          </p:cNvSpPr>
          <p:nvPr>
            <p:ph idx="1"/>
          </p:nvPr>
        </p:nvSpPr>
        <p:spPr>
          <a:xfrm>
            <a:off x="201706" y="1981200"/>
            <a:ext cx="7853081" cy="4760168"/>
          </a:xfrm>
        </p:spPr>
        <p:txBody>
          <a:bodyPr>
            <a:normAutofit/>
          </a:bodyPr>
          <a:lstStyle/>
          <a:p>
            <a:r>
              <a:rPr lang="pl-PL" dirty="0"/>
              <a:t>fryzjer, który samodzielnie wykonuje usługi w miejscowości o liczbie mieszkańców powyżej 50 tys., zapłaci miesięcznie 175 zł podatku </a:t>
            </a:r>
            <a:endParaRPr lang="pl-PL" dirty="0" smtClean="0"/>
          </a:p>
          <a:p>
            <a:r>
              <a:rPr lang="pl-PL" dirty="0" smtClean="0"/>
              <a:t>Przy zatrudnieniu </a:t>
            </a:r>
            <a:r>
              <a:rPr lang="pl-PL" dirty="0"/>
              <a:t>np. trzech </a:t>
            </a:r>
            <a:r>
              <a:rPr lang="pl-PL" dirty="0" smtClean="0"/>
              <a:t>pracowników zapłaci  </a:t>
            </a:r>
            <a:r>
              <a:rPr lang="pl-PL" dirty="0"/>
              <a:t>693 zł </a:t>
            </a:r>
            <a:r>
              <a:rPr lang="pl-PL" dirty="0" smtClean="0"/>
              <a:t>podatku. </a:t>
            </a:r>
          </a:p>
          <a:p>
            <a:r>
              <a:rPr lang="pl-PL" dirty="0" smtClean="0"/>
              <a:t>Przedsiębiorca zajmujący się tapetowaniem w </a:t>
            </a:r>
            <a:r>
              <a:rPr lang="pl-PL" dirty="0"/>
              <a:t>dużej miejscowości (powyżej 50 tys. mieszkańców), zapłaci miesięcznie 442 zł </a:t>
            </a:r>
            <a:r>
              <a:rPr lang="pl-PL" dirty="0" smtClean="0"/>
              <a:t>podatku.</a:t>
            </a:r>
          </a:p>
          <a:p>
            <a:r>
              <a:rPr lang="pl-PL" dirty="0" smtClean="0"/>
              <a:t> </a:t>
            </a:r>
            <a:r>
              <a:rPr lang="pl-PL" dirty="0"/>
              <a:t>Przy zatrudnieniu trzech pracowników zapłaci już 1480 </a:t>
            </a:r>
            <a:r>
              <a:rPr lang="pl-PL" dirty="0" smtClean="0"/>
              <a:t>zł.</a:t>
            </a:r>
            <a:endParaRPr lang="pl-PL" dirty="0"/>
          </a:p>
        </p:txBody>
      </p:sp>
    </p:spTree>
    <p:extLst>
      <p:ext uri="{BB962C8B-B14F-4D97-AF65-F5344CB8AC3E}">
        <p14:creationId xmlns:p14="http://schemas.microsoft.com/office/powerpoint/2010/main" val="125837732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Karta </a:t>
            </a:r>
            <a:r>
              <a:rPr lang="en-US" dirty="0" err="1">
                <a:latin typeface="Palatino Linotype"/>
                <a:cs typeface="Palatino Linotype"/>
              </a:rPr>
              <a:t>podatkowa</a:t>
            </a:r>
            <a:r>
              <a:rPr lang="en-US" dirty="0">
                <a:latin typeface="Palatino Linotype"/>
                <a:cs typeface="Palatino Linotype"/>
              </a:rPr>
              <a:t> </a:t>
            </a:r>
            <a:endParaRPr lang="en-US" dirty="0"/>
          </a:p>
        </p:txBody>
      </p:sp>
      <p:sp>
        <p:nvSpPr>
          <p:cNvPr id="3" name="Content Placeholder 2"/>
          <p:cNvSpPr>
            <a:spLocks noGrp="1"/>
          </p:cNvSpPr>
          <p:nvPr>
            <p:ph idx="1"/>
          </p:nvPr>
        </p:nvSpPr>
        <p:spPr>
          <a:xfrm>
            <a:off x="395536" y="1772816"/>
            <a:ext cx="7556313" cy="4144963"/>
          </a:xfrm>
        </p:spPr>
        <p:txBody>
          <a:bodyPr>
            <a:normAutofit/>
          </a:bodyPr>
          <a:lstStyle/>
          <a:p>
            <a:pPr algn="just"/>
            <a:r>
              <a:rPr lang="pl-PL" sz="2400" dirty="0">
                <a:latin typeface="Palatino Linotype"/>
                <a:cs typeface="Palatino Linotype"/>
              </a:rPr>
              <a:t>Podatnik jest uprawniony do zrzeczenia się opodatkowania w formie karty w ciągu 14 dni od doręczenia mu decyzji określającej stawkę</a:t>
            </a:r>
          </a:p>
          <a:p>
            <a:pPr algn="just"/>
            <a:r>
              <a:rPr lang="pl-PL" sz="2400" dirty="0">
                <a:latin typeface="Palatino Linotype"/>
                <a:cs typeface="Palatino Linotype"/>
              </a:rPr>
              <a:t>Podatnicy opłacają kartę podatkową </a:t>
            </a:r>
            <a:r>
              <a:rPr lang="pl-PL" sz="2400" b="1" dirty="0">
                <a:latin typeface="Palatino Linotype"/>
                <a:cs typeface="Palatino Linotype"/>
              </a:rPr>
              <a:t>bez wezwania</a:t>
            </a:r>
            <a:r>
              <a:rPr lang="pl-PL" sz="2400" dirty="0">
                <a:latin typeface="Palatino Linotype"/>
                <a:cs typeface="Palatino Linotype"/>
              </a:rPr>
              <a:t> w terminie do 7 dnia miesiąca za miesiąc ubiegły, a za miesiąc grudzień w terminie do 28 grudnia roku podatkowego. </a:t>
            </a:r>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232</a:t>
            </a:fld>
            <a:endParaRPr lang="pl-PL"/>
          </a:p>
        </p:txBody>
      </p:sp>
    </p:spTree>
    <p:extLst>
      <p:ext uri="{BB962C8B-B14F-4D97-AF65-F5344CB8AC3E}">
        <p14:creationId xmlns:p14="http://schemas.microsoft.com/office/powerpoint/2010/main" val="19925375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7556313" cy="1116106"/>
          </a:xfrm>
        </p:spPr>
        <p:txBody>
          <a:bodyPr/>
          <a:lstStyle/>
          <a:p>
            <a:r>
              <a:rPr lang="en-US" dirty="0">
                <a:latin typeface="Palatino Linotype"/>
                <a:cs typeface="Palatino Linotype"/>
              </a:rPr>
              <a:t>Karta </a:t>
            </a:r>
            <a:r>
              <a:rPr lang="en-US" dirty="0" err="1">
                <a:latin typeface="Palatino Linotype"/>
                <a:cs typeface="Palatino Linotype"/>
              </a:rPr>
              <a:t>podatkowa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233</a:t>
            </a:fld>
            <a:endParaRPr lang="pl-PL">
              <a:latin typeface="Palatino Linotype"/>
              <a:cs typeface="Palatino Linotype"/>
            </a:endParaRPr>
          </a:p>
        </p:txBody>
      </p:sp>
      <p:graphicFrame>
        <p:nvGraphicFramePr>
          <p:cNvPr id="6" name="Diagram 5"/>
          <p:cNvGraphicFramePr/>
          <p:nvPr>
            <p:extLst>
              <p:ext uri="{D42A27DB-BD31-4B8C-83A1-F6EECF244321}">
                <p14:modId xmlns:p14="http://schemas.microsoft.com/office/powerpoint/2010/main" val="2280683340"/>
              </p:ext>
            </p:extLst>
          </p:nvPr>
        </p:nvGraphicFramePr>
        <p:xfrm>
          <a:off x="0" y="1268760"/>
          <a:ext cx="8028384" cy="52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641875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Ryczałt od przychodów ewidencjonowanych</a:t>
            </a:r>
            <a:endParaRPr lang="en-US" sz="2800" dirty="0">
              <a:latin typeface="Palatino Linotype"/>
              <a:cs typeface="Palatino Linotype"/>
            </a:endParaRPr>
          </a:p>
        </p:txBody>
      </p:sp>
      <p:sp>
        <p:nvSpPr>
          <p:cNvPr id="3" name="Content Placeholder 2"/>
          <p:cNvSpPr>
            <a:spLocks noGrp="1"/>
          </p:cNvSpPr>
          <p:nvPr>
            <p:ph idx="1"/>
          </p:nvPr>
        </p:nvSpPr>
        <p:spPr>
          <a:xfrm>
            <a:off x="323528" y="2420888"/>
            <a:ext cx="8712968" cy="3744416"/>
          </a:xfrm>
        </p:spPr>
        <p:txBody>
          <a:bodyPr>
            <a:normAutofit/>
          </a:bodyPr>
          <a:lstStyle/>
          <a:p>
            <a:pPr algn="just"/>
            <a:r>
              <a:rPr lang="pl-PL" dirty="0" smtClean="0">
                <a:solidFill>
                  <a:schemeClr val="tx1"/>
                </a:solidFill>
                <a:latin typeface="Palatino Linotype"/>
                <a:cs typeface="Palatino Linotype"/>
              </a:rPr>
              <a:t>uzyskały </a:t>
            </a:r>
            <a:r>
              <a:rPr lang="pl-PL" dirty="0">
                <a:solidFill>
                  <a:schemeClr val="tx1"/>
                </a:solidFill>
                <a:latin typeface="Palatino Linotype"/>
                <a:cs typeface="Palatino Linotype"/>
              </a:rPr>
              <a:t>przychody </a:t>
            </a:r>
            <a:r>
              <a:rPr lang="pl-PL" dirty="0" smtClean="0">
                <a:solidFill>
                  <a:schemeClr val="tx1"/>
                </a:solidFill>
                <a:latin typeface="Palatino Linotype"/>
                <a:cs typeface="Palatino Linotype"/>
              </a:rPr>
              <a:t>nie przekraczające równowartości w złotych kwoty 2 mln </a:t>
            </a:r>
            <a:r>
              <a:rPr lang="pl-PL" dirty="0">
                <a:solidFill>
                  <a:schemeClr val="tx1"/>
                </a:solidFill>
                <a:latin typeface="Palatino Linotype"/>
                <a:cs typeface="Palatino Linotype"/>
              </a:rPr>
              <a:t>euro. Jeżeli przychody za rok ubiegły przekroczyły wyżej wymienione kwoty, podatnicy są opodatkowani na zasadach ogólnych i prowadzą podatkową księgę przychodów albo pełną księgowość</a:t>
            </a:r>
            <a:r>
              <a:rPr lang="pl-PL" dirty="0" smtClean="0">
                <a:solidFill>
                  <a:schemeClr val="tx1"/>
                </a:solidFill>
                <a:latin typeface="Palatino Linotype"/>
                <a:cs typeface="Palatino Linotype"/>
              </a:rPr>
              <a:t>.</a:t>
            </a:r>
          </a:p>
          <a:p>
            <a:pPr algn="just"/>
            <a:r>
              <a:rPr lang="pl-PL" dirty="0">
                <a:solidFill>
                  <a:schemeClr val="tx1"/>
                </a:solidFill>
                <a:latin typeface="Palatino Linotype"/>
                <a:cs typeface="Palatino Linotype"/>
              </a:rPr>
              <a:t>Kto zdecyduje się na wybór w </a:t>
            </a:r>
            <a:r>
              <a:rPr lang="pl-PL" dirty="0" smtClean="0">
                <a:solidFill>
                  <a:schemeClr val="tx1"/>
                </a:solidFill>
                <a:latin typeface="Palatino Linotype"/>
                <a:cs typeface="Palatino Linotype"/>
              </a:rPr>
              <a:t>2023 </a:t>
            </a:r>
            <a:r>
              <a:rPr lang="pl-PL" dirty="0">
                <a:solidFill>
                  <a:schemeClr val="tx1"/>
                </a:solidFill>
                <a:latin typeface="Palatino Linotype"/>
                <a:cs typeface="Palatino Linotype"/>
              </a:rPr>
              <a:t>r. ryczałtu od </a:t>
            </a:r>
            <a:r>
              <a:rPr lang="pl-PL" dirty="0" smtClean="0">
                <a:solidFill>
                  <a:schemeClr val="tx1"/>
                </a:solidFill>
                <a:latin typeface="Palatino Linotype"/>
                <a:cs typeface="Palatino Linotype"/>
              </a:rPr>
              <a:t>przychodów ewidencjonowanych</a:t>
            </a:r>
            <a:r>
              <a:rPr lang="pl-PL" dirty="0">
                <a:solidFill>
                  <a:schemeClr val="tx1"/>
                </a:solidFill>
                <a:latin typeface="Palatino Linotype"/>
                <a:cs typeface="Palatino Linotype"/>
              </a:rPr>
              <a:t>, musi powiadomić o tym urząd skarbowy do 20. </a:t>
            </a:r>
            <a:r>
              <a:rPr lang="pl-PL" dirty="0" smtClean="0">
                <a:solidFill>
                  <a:schemeClr val="tx1"/>
                </a:solidFill>
                <a:latin typeface="Palatino Linotype"/>
                <a:cs typeface="Palatino Linotype"/>
              </a:rPr>
              <a:t>dnia miesiąca </a:t>
            </a:r>
            <a:r>
              <a:rPr lang="pl-PL" dirty="0">
                <a:solidFill>
                  <a:schemeClr val="tx1"/>
                </a:solidFill>
                <a:latin typeface="Palatino Linotype"/>
                <a:cs typeface="Palatino Linotype"/>
              </a:rPr>
              <a:t>następującego po miesiącu, w którym osiągnął pierwszy </a:t>
            </a:r>
            <a:r>
              <a:rPr lang="pl-PL" dirty="0" smtClean="0">
                <a:solidFill>
                  <a:schemeClr val="tx1"/>
                </a:solidFill>
                <a:latin typeface="Palatino Linotype"/>
                <a:cs typeface="Palatino Linotype"/>
              </a:rPr>
              <a:t>przychód z </a:t>
            </a:r>
            <a:r>
              <a:rPr lang="pl-PL" dirty="0">
                <a:solidFill>
                  <a:schemeClr val="tx1"/>
                </a:solidFill>
                <a:latin typeface="Palatino Linotype"/>
                <a:cs typeface="Palatino Linotype"/>
              </a:rPr>
              <a:t>tego tytułu w roku podatkowym (art. 9 ust. 1 ustawy</a:t>
            </a:r>
            <a:r>
              <a:rPr lang="pl-PL" dirty="0" smtClean="0">
                <a:solidFill>
                  <a:schemeClr val="tx1"/>
                </a:solidFill>
                <a:latin typeface="Palatino Linotype"/>
                <a:cs typeface="Palatino Linotype"/>
              </a:rPr>
              <a:t>).</a:t>
            </a:r>
          </a:p>
          <a:p>
            <a:pPr marL="0" indent="0" algn="just">
              <a:buNone/>
            </a:pPr>
            <a:endParaRPr lang="pl-PL"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234</a:t>
            </a:fld>
            <a:endParaRPr lang="pl-PL">
              <a:latin typeface="Palatino Linotype"/>
              <a:cs typeface="Palatino Linotype"/>
            </a:endParaRPr>
          </a:p>
        </p:txBody>
      </p:sp>
      <p:sp>
        <p:nvSpPr>
          <p:cNvPr id="6" name="Rectangle 1"/>
          <p:cNvSpPr>
            <a:spLocks noChangeArrowheads="1"/>
          </p:cNvSpPr>
          <p:nvPr/>
        </p:nvSpPr>
        <p:spPr bwMode="auto">
          <a:xfrm>
            <a:off x="21704" y="970856"/>
            <a:ext cx="817245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179388" algn="ctr" eaLnBrk="1" hangingPunct="1">
              <a:tabLst>
                <a:tab pos="144463" algn="l"/>
                <a:tab pos="288925" algn="l"/>
              </a:tabLst>
            </a:pPr>
            <a:r>
              <a:rPr lang="pl-PL" sz="2000" b="1" i="1" dirty="0">
                <a:solidFill>
                  <a:srgbClr val="000000"/>
                </a:solidFill>
                <a:latin typeface="Palatino Linotype"/>
                <a:cs typeface="Palatino Linotype"/>
              </a:rPr>
              <a:t>Opodatkowaniu zryczałtowanym podatkiem dochodowym podlegają osoby fizyczne i spółki cywilne oraz jawne osób fizycznych osiągające przychody z działalności gospodarczej, jeżeli w roku poprzedzającym rok podatkowy</a:t>
            </a:r>
            <a:r>
              <a:rPr lang="pl-PL" sz="2000" b="1" i="1" dirty="0" smtClean="0">
                <a:solidFill>
                  <a:srgbClr val="000000"/>
                </a:solidFill>
                <a:latin typeface="Palatino Linotype"/>
                <a:cs typeface="Palatino Linotype"/>
              </a:rPr>
              <a:t>:</a:t>
            </a:r>
          </a:p>
          <a:p>
            <a:pPr indent="179388" algn="ctr" eaLnBrk="1" hangingPunct="1">
              <a:tabLst>
                <a:tab pos="144463" algn="l"/>
                <a:tab pos="288925" algn="l"/>
              </a:tabLst>
            </a:pPr>
            <a:endParaRPr lang="pl-PL" sz="2000" b="1" i="1" dirty="0">
              <a:latin typeface="Palatino Linotype"/>
              <a:cs typeface="Palatino Linotype"/>
            </a:endParaRPr>
          </a:p>
        </p:txBody>
      </p:sp>
      <p:sp>
        <p:nvSpPr>
          <p:cNvPr id="8" name="Rectangle 7"/>
          <p:cNvSpPr/>
          <p:nvPr/>
        </p:nvSpPr>
        <p:spPr>
          <a:xfrm>
            <a:off x="323528" y="5805264"/>
            <a:ext cx="8568952" cy="369332"/>
          </a:xfrm>
          <a:prstGeom prst="rect">
            <a:avLst/>
          </a:prstGeom>
        </p:spPr>
        <p:txBody>
          <a:bodyPr wrap="square">
            <a:spAutoFit/>
          </a:bodyPr>
          <a:lstStyle/>
          <a:p>
            <a:pPr algn="ctr" eaLnBrk="1" hangingPunct="1">
              <a:defRPr/>
            </a:pPr>
            <a:r>
              <a:rPr lang="pl-PL" sz="1800" b="1" dirty="0" smtClean="0">
                <a:solidFill>
                  <a:srgbClr val="C96D07"/>
                </a:solidFill>
                <a:latin typeface="Trebuchet MS" charset="0"/>
              </a:rPr>
              <a:t>.</a:t>
            </a:r>
            <a:endParaRPr lang="pl-PL" sz="1800" b="1" dirty="0">
              <a:solidFill>
                <a:srgbClr val="C96D07"/>
              </a:solidFill>
              <a:latin typeface="Trebuchet MS" charset="0"/>
            </a:endParaRPr>
          </a:p>
        </p:txBody>
      </p:sp>
    </p:spTree>
    <p:extLst>
      <p:ext uri="{BB962C8B-B14F-4D97-AF65-F5344CB8AC3E}">
        <p14:creationId xmlns:p14="http://schemas.microsoft.com/office/powerpoint/2010/main" val="419843414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Ryczałt od przychodów ewidencjonowanych</a:t>
            </a:r>
            <a:endParaRPr lang="en-US" sz="28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235</a:t>
            </a:fld>
            <a:endParaRPr lang="pl-PL">
              <a:latin typeface="Palatino Linotype"/>
              <a:cs typeface="Palatino Linotype"/>
            </a:endParaRPr>
          </a:p>
        </p:txBody>
      </p:sp>
      <p:sp>
        <p:nvSpPr>
          <p:cNvPr id="7" name="Rectangle 1"/>
          <p:cNvSpPr>
            <a:spLocks noChangeArrowheads="1"/>
          </p:cNvSpPr>
          <p:nvPr/>
        </p:nvSpPr>
        <p:spPr bwMode="auto">
          <a:xfrm>
            <a:off x="23603" y="752640"/>
            <a:ext cx="795655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179388" algn="just" eaLnBrk="1" hangingPunct="1">
              <a:tabLst>
                <a:tab pos="179388" algn="l"/>
              </a:tabLst>
            </a:pPr>
            <a:endParaRPr lang="pl-PL" sz="2000" b="1" dirty="0">
              <a:solidFill>
                <a:srgbClr val="000000"/>
              </a:solidFill>
              <a:latin typeface="Palatino Linotype"/>
              <a:cs typeface="Palatino Linotype"/>
            </a:endParaRPr>
          </a:p>
          <a:p>
            <a:pPr indent="179388" algn="just" eaLnBrk="1" hangingPunct="1">
              <a:tabLst>
                <a:tab pos="179388" algn="l"/>
              </a:tabLst>
            </a:pPr>
            <a:r>
              <a:rPr lang="pl-PL" sz="2000" b="1" dirty="0">
                <a:solidFill>
                  <a:srgbClr val="000000"/>
                </a:solidFill>
                <a:latin typeface="Palatino Linotype"/>
                <a:cs typeface="Palatino Linotype"/>
              </a:rPr>
              <a:t>Podatku dochodowego w tej formie nie mogą opłacać</a:t>
            </a:r>
            <a:r>
              <a:rPr lang="pl-PL" sz="2000" dirty="0">
                <a:solidFill>
                  <a:srgbClr val="000000"/>
                </a:solidFill>
                <a:latin typeface="Palatino Linotype"/>
                <a:cs typeface="Palatino Linotype"/>
              </a:rPr>
              <a:t>, poza podatnikami już objętymi innymi formami ryczałtu, m.in. </a:t>
            </a:r>
            <a:r>
              <a:rPr lang="pl-PL" sz="2000" b="1" dirty="0">
                <a:solidFill>
                  <a:srgbClr val="000000"/>
                </a:solidFill>
                <a:latin typeface="Palatino Linotype"/>
                <a:cs typeface="Palatino Linotype"/>
              </a:rPr>
              <a:t>następujące kategorie </a:t>
            </a:r>
            <a:r>
              <a:rPr lang="pl-PL" sz="2000" b="1" dirty="0" smtClean="0">
                <a:solidFill>
                  <a:srgbClr val="000000"/>
                </a:solidFill>
                <a:latin typeface="Palatino Linotype"/>
                <a:cs typeface="Palatino Linotype"/>
              </a:rPr>
              <a:t>podatników prowadzących</a:t>
            </a:r>
            <a:r>
              <a:rPr lang="pl-PL" sz="2000" dirty="0" smtClean="0">
                <a:solidFill>
                  <a:srgbClr val="000000"/>
                </a:solidFill>
                <a:latin typeface="Palatino Linotype"/>
                <a:cs typeface="Palatino Linotype"/>
              </a:rPr>
              <a:t>:</a:t>
            </a:r>
          </a:p>
          <a:p>
            <a:pPr indent="179388" algn="just" eaLnBrk="1" hangingPunct="1">
              <a:tabLst>
                <a:tab pos="179388" algn="l"/>
              </a:tabLst>
            </a:pPr>
            <a:endParaRPr lang="pl-PL" sz="2000" dirty="0">
              <a:solidFill>
                <a:srgbClr val="000000"/>
              </a:solidFill>
              <a:latin typeface="Palatino Linotype"/>
              <a:cs typeface="Palatino Linotype"/>
            </a:endParaRPr>
          </a:p>
          <a:p>
            <a:pPr indent="179388" algn="just" eaLnBrk="1" hangingPunct="1">
              <a:tabLst>
                <a:tab pos="179388" algn="l"/>
              </a:tabLst>
            </a:pPr>
            <a:r>
              <a:rPr lang="pl-PL" sz="2000" dirty="0">
                <a:solidFill>
                  <a:srgbClr val="000000"/>
                </a:solidFill>
                <a:latin typeface="Palatino Linotype"/>
                <a:cs typeface="Palatino Linotype"/>
              </a:rPr>
              <a:t> * </a:t>
            </a:r>
            <a:r>
              <a:rPr lang="pl-PL" sz="2000" dirty="0" smtClean="0">
                <a:solidFill>
                  <a:srgbClr val="000000"/>
                </a:solidFill>
                <a:latin typeface="Palatino Linotype"/>
                <a:cs typeface="Palatino Linotype"/>
              </a:rPr>
              <a:t>apteki,</a:t>
            </a:r>
            <a:endParaRPr lang="pl-PL" sz="2000" dirty="0">
              <a:solidFill>
                <a:srgbClr val="000000"/>
              </a:solidFill>
              <a:latin typeface="Palatino Linotype"/>
              <a:cs typeface="Palatino Linotype"/>
            </a:endParaRPr>
          </a:p>
          <a:p>
            <a:pPr indent="179388" algn="just" eaLnBrk="1" hangingPunct="1">
              <a:tabLst>
                <a:tab pos="179388" algn="l"/>
              </a:tabLst>
            </a:pPr>
            <a:r>
              <a:rPr lang="pl-PL" sz="2000" dirty="0" smtClean="0">
                <a:solidFill>
                  <a:srgbClr val="000000"/>
                </a:solidFill>
                <a:latin typeface="Palatino Linotype"/>
                <a:cs typeface="Palatino Linotype"/>
              </a:rPr>
              <a:t> </a:t>
            </a:r>
            <a:r>
              <a:rPr lang="pl-PL" sz="2000" dirty="0">
                <a:solidFill>
                  <a:srgbClr val="000000"/>
                </a:solidFill>
                <a:latin typeface="Palatino Linotype"/>
                <a:cs typeface="Palatino Linotype"/>
              </a:rPr>
              <a:t>* działalność w zakresie kupna i sprzedaży wartości dewizowych</a:t>
            </a:r>
          </a:p>
          <a:p>
            <a:pPr indent="179388" algn="just" eaLnBrk="1" hangingPunct="1">
              <a:tabLst>
                <a:tab pos="179388" algn="l"/>
              </a:tabLst>
            </a:pPr>
            <a:r>
              <a:rPr lang="pl-PL" sz="2000" dirty="0">
                <a:solidFill>
                  <a:srgbClr val="000000"/>
                </a:solidFill>
                <a:latin typeface="Palatino Linotype"/>
                <a:cs typeface="Palatino Linotype"/>
              </a:rPr>
              <a:t>    (kantory walut), oraz</a:t>
            </a:r>
          </a:p>
          <a:p>
            <a:pPr indent="179388" algn="just" eaLnBrk="1" hangingPunct="1">
              <a:tabLst>
                <a:tab pos="179388" algn="l"/>
              </a:tabLst>
            </a:pPr>
            <a:r>
              <a:rPr lang="pl-PL" sz="2000" dirty="0" smtClean="0">
                <a:solidFill>
                  <a:srgbClr val="000000"/>
                </a:solidFill>
                <a:latin typeface="Palatino Linotype"/>
                <a:cs typeface="Palatino Linotype"/>
              </a:rPr>
              <a:t> </a:t>
            </a:r>
            <a:r>
              <a:rPr lang="pl-PL" sz="2000" dirty="0">
                <a:solidFill>
                  <a:srgbClr val="000000"/>
                </a:solidFill>
                <a:latin typeface="Palatino Linotype"/>
                <a:cs typeface="Palatino Linotype"/>
              </a:rPr>
              <a:t>* działalność w zakresie handlu częściami i akcesoriami do </a:t>
            </a:r>
            <a:r>
              <a:rPr lang="pl-PL" sz="2000" dirty="0" smtClean="0">
                <a:solidFill>
                  <a:srgbClr val="000000"/>
                </a:solidFill>
                <a:latin typeface="Palatino Linotype"/>
                <a:cs typeface="Palatino Linotype"/>
              </a:rPr>
              <a:t>    pojazdów   </a:t>
            </a:r>
            <a:r>
              <a:rPr lang="pl-PL" sz="2000" dirty="0">
                <a:solidFill>
                  <a:srgbClr val="000000"/>
                </a:solidFill>
                <a:latin typeface="Palatino Linotype"/>
                <a:cs typeface="Palatino Linotype"/>
              </a:rPr>
              <a:t>mechanicznych,</a:t>
            </a:r>
          </a:p>
          <a:p>
            <a:pPr indent="179388" algn="just" eaLnBrk="1" hangingPunct="1">
              <a:tabLst>
                <a:tab pos="179388" algn="l"/>
              </a:tabLst>
            </a:pPr>
            <a:r>
              <a:rPr lang="pl-PL" sz="2000" dirty="0">
                <a:solidFill>
                  <a:srgbClr val="000000"/>
                </a:solidFill>
                <a:latin typeface="Palatino Linotype"/>
                <a:cs typeface="Palatino Linotype"/>
              </a:rPr>
              <a:t>  * wytwarzanie wyrobów opodatkowanych podatkiem akcyzowym, z </a:t>
            </a:r>
            <a:r>
              <a:rPr lang="pl-PL" sz="2000" dirty="0" smtClean="0">
                <a:solidFill>
                  <a:srgbClr val="000000"/>
                </a:solidFill>
                <a:latin typeface="Palatino Linotype"/>
                <a:cs typeface="Palatino Linotype"/>
              </a:rPr>
              <a:t>wyjątkiem wytwarzania </a:t>
            </a:r>
            <a:r>
              <a:rPr lang="pl-PL" sz="2000" dirty="0">
                <a:solidFill>
                  <a:srgbClr val="000000"/>
                </a:solidFill>
                <a:latin typeface="Palatino Linotype"/>
                <a:cs typeface="Palatino Linotype"/>
              </a:rPr>
              <a:t>energii elektrycznej z odnawialnych źródeł energii.</a:t>
            </a:r>
          </a:p>
          <a:p>
            <a:pPr indent="179388" algn="just">
              <a:tabLst>
                <a:tab pos="179388" algn="l"/>
              </a:tabLst>
            </a:pPr>
            <a:endParaRPr lang="pl-PL" sz="1700" dirty="0">
              <a:solidFill>
                <a:srgbClr val="000000"/>
              </a:solidFill>
              <a:latin typeface="Palatino Linotype"/>
              <a:cs typeface="Palatino Linotype"/>
            </a:endParaRPr>
          </a:p>
          <a:p>
            <a:pPr indent="179388" algn="just">
              <a:tabLst>
                <a:tab pos="179388" algn="l"/>
              </a:tabLst>
            </a:pPr>
            <a:r>
              <a:rPr lang="pl-PL" sz="1800" dirty="0" smtClean="0"/>
              <a:t>Od 2021 roku rozszerzony został katalog </a:t>
            </a:r>
            <a:r>
              <a:rPr lang="pl-PL" sz="1800" dirty="0"/>
              <a:t>uprawnionych do tej formy rozliczenia wolnych zawodów m.in. o psychologa, radcę prawnego, notariusza, adwokata, księgowego, doradcę podatkowego i inwestycyjnego. </a:t>
            </a:r>
            <a:r>
              <a:rPr lang="pl-PL" sz="1800" dirty="0" smtClean="0"/>
              <a:t>Świadczenie </a:t>
            </a:r>
            <a:r>
              <a:rPr lang="pl-PL" sz="1800" dirty="0"/>
              <a:t>usług przedsiębiorcom nie wykluczy stosowania ryczałtu.</a:t>
            </a:r>
          </a:p>
          <a:p>
            <a:pPr indent="179388" algn="just">
              <a:tabLst>
                <a:tab pos="179388" algn="l"/>
              </a:tabLst>
            </a:pPr>
            <a:endParaRPr lang="pl-PL" sz="1700" dirty="0">
              <a:latin typeface="Palatino Linotype"/>
              <a:cs typeface="Palatino Linotype"/>
            </a:endParaRPr>
          </a:p>
        </p:txBody>
      </p:sp>
    </p:spTree>
    <p:extLst>
      <p:ext uri="{BB962C8B-B14F-4D97-AF65-F5344CB8AC3E}">
        <p14:creationId xmlns:p14="http://schemas.microsoft.com/office/powerpoint/2010/main" val="403752718"/>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Ryczałt od przychodów ewidencjonowanych</a:t>
            </a:r>
            <a:endParaRPr lang="en-US" sz="2800" dirty="0">
              <a:latin typeface="Palatino Linotype"/>
              <a:cs typeface="Palatino Linotype"/>
            </a:endParaRPr>
          </a:p>
        </p:txBody>
      </p:sp>
      <p:sp>
        <p:nvSpPr>
          <p:cNvPr id="3" name="Content Placeholder 2"/>
          <p:cNvSpPr>
            <a:spLocks noGrp="1"/>
          </p:cNvSpPr>
          <p:nvPr>
            <p:ph idx="1"/>
          </p:nvPr>
        </p:nvSpPr>
        <p:spPr>
          <a:xfrm>
            <a:off x="539552" y="3284984"/>
            <a:ext cx="7556313" cy="2455912"/>
          </a:xfrm>
        </p:spPr>
        <p:txBody>
          <a:bodyPr>
            <a:noAutofit/>
          </a:bodyPr>
          <a:lstStyle/>
          <a:p>
            <a:r>
              <a:rPr lang="pl-PL" sz="2400" dirty="0">
                <a:solidFill>
                  <a:srgbClr val="000000"/>
                </a:solidFill>
                <a:latin typeface="Palatino Linotype"/>
                <a:cs typeface="Palatino Linotype"/>
              </a:rPr>
              <a:t>Podatnik jest zobowiązany do wykazywania kwot uzyskanych z poszczególnych rodzajów działalności, do której zastosowanie znajdują poszczególne stawki ryczałtu.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236</a:t>
            </a:fld>
            <a:endParaRPr lang="pl-PL">
              <a:latin typeface="Palatino Linotype"/>
              <a:cs typeface="Palatino Linotype"/>
            </a:endParaRPr>
          </a:p>
        </p:txBody>
      </p:sp>
      <p:sp>
        <p:nvSpPr>
          <p:cNvPr id="6" name="Prostokąt 4"/>
          <p:cNvSpPr>
            <a:spLocks noChangeArrowheads="1"/>
          </p:cNvSpPr>
          <p:nvPr/>
        </p:nvSpPr>
        <p:spPr bwMode="auto">
          <a:xfrm>
            <a:off x="755576" y="1484784"/>
            <a:ext cx="6876256" cy="144688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eaLnBrk="1" hangingPunct="1">
              <a:defRPr/>
            </a:pPr>
            <a:r>
              <a:rPr lang="pl-PL" sz="2200" b="1" dirty="0">
                <a:solidFill>
                  <a:srgbClr val="000000"/>
                </a:solidFill>
                <a:latin typeface="Palatino Linotype"/>
                <a:cs typeface="Palatino Linotype"/>
              </a:rPr>
              <a:t>Podstawą opodatkowania</a:t>
            </a:r>
            <a:r>
              <a:rPr lang="pl-PL" sz="2200" dirty="0">
                <a:solidFill>
                  <a:srgbClr val="000000"/>
                </a:solidFill>
                <a:latin typeface="Palatino Linotype"/>
                <a:cs typeface="Palatino Linotype"/>
              </a:rPr>
              <a:t> w omawianym ryczałcie jest </a:t>
            </a:r>
            <a:r>
              <a:rPr lang="pl-PL" sz="2200" b="1" dirty="0">
                <a:solidFill>
                  <a:srgbClr val="000000"/>
                </a:solidFill>
                <a:latin typeface="Palatino Linotype"/>
                <a:cs typeface="Palatino Linotype"/>
              </a:rPr>
              <a:t>przychód</a:t>
            </a:r>
            <a:r>
              <a:rPr lang="pl-PL" sz="2200" dirty="0">
                <a:solidFill>
                  <a:srgbClr val="000000"/>
                </a:solidFill>
                <a:latin typeface="Palatino Linotype"/>
                <a:cs typeface="Palatino Linotype"/>
              </a:rPr>
              <a:t> wykazany przez podatnika  w prowadzonej przez niego </a:t>
            </a:r>
            <a:r>
              <a:rPr lang="pl-PL" sz="2200" b="1" dirty="0">
                <a:solidFill>
                  <a:srgbClr val="000000"/>
                </a:solidFill>
                <a:latin typeface="Palatino Linotype"/>
                <a:cs typeface="Palatino Linotype"/>
              </a:rPr>
              <a:t>ewidencji</a:t>
            </a:r>
            <a:r>
              <a:rPr lang="pl-PL" sz="2200" dirty="0">
                <a:solidFill>
                  <a:srgbClr val="000000"/>
                </a:solidFill>
                <a:latin typeface="Palatino Linotype"/>
                <a:cs typeface="Palatino Linotype"/>
              </a:rPr>
              <a:t>, bez pomniejszania o koszty prowadzonej działalności</a:t>
            </a:r>
          </a:p>
        </p:txBody>
      </p:sp>
    </p:spTree>
    <p:extLst>
      <p:ext uri="{BB962C8B-B14F-4D97-AF65-F5344CB8AC3E}">
        <p14:creationId xmlns:p14="http://schemas.microsoft.com/office/powerpoint/2010/main" val="3316319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556313" cy="1116106"/>
          </a:xfrm>
        </p:spPr>
        <p:txBody>
          <a:bodyPr/>
          <a:lstStyle/>
          <a:p>
            <a:r>
              <a:rPr lang="pl-PL" dirty="0">
                <a:latin typeface="Palatino Linotype"/>
                <a:cs typeface="Palatino Linotype"/>
              </a:rPr>
              <a:t>Ryczałt od przychodów ewidencjonowanych</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237</a:t>
            </a:fld>
            <a:endParaRPr lang="pl-PL">
              <a:latin typeface="Palatino Linotype"/>
              <a:cs typeface="Palatino Linotype"/>
            </a:endParaRPr>
          </a:p>
        </p:txBody>
      </p:sp>
      <p:sp>
        <p:nvSpPr>
          <p:cNvPr id="6" name="Rectangle 5"/>
          <p:cNvSpPr/>
          <p:nvPr/>
        </p:nvSpPr>
        <p:spPr>
          <a:xfrm>
            <a:off x="107504" y="2996952"/>
            <a:ext cx="8928992" cy="3816429"/>
          </a:xfrm>
          <a:prstGeom prst="rect">
            <a:avLst/>
          </a:prstGeom>
        </p:spPr>
        <p:txBody>
          <a:bodyPr wrap="square">
            <a:spAutoFit/>
          </a:bodyPr>
          <a:lstStyle/>
          <a:p>
            <a:pPr indent="179388" algn="just">
              <a:tabLst>
                <a:tab pos="179388" algn="l"/>
              </a:tabLst>
            </a:pPr>
            <a:endParaRPr lang="pl-PL" dirty="0">
              <a:latin typeface="Palatino Linotype"/>
              <a:cs typeface="Palatino Linotype"/>
            </a:endParaRPr>
          </a:p>
          <a:p>
            <a:pPr indent="179388" algn="just">
              <a:tabLst>
                <a:tab pos="179388" algn="l"/>
              </a:tabLst>
            </a:pPr>
            <a:r>
              <a:rPr lang="pl-PL" sz="1800" dirty="0" smtClean="0">
                <a:latin typeface="Palatino Linotype"/>
                <a:cs typeface="Palatino Linotype"/>
              </a:rPr>
              <a:t>17 %  </a:t>
            </a:r>
            <a:r>
              <a:rPr lang="pl-PL" sz="1800" b="1" dirty="0" smtClean="0">
                <a:solidFill>
                  <a:srgbClr val="7A7901"/>
                </a:solidFill>
                <a:latin typeface="Palatino Linotype"/>
                <a:cs typeface="Palatino Linotype"/>
              </a:rPr>
              <a:t>-</a:t>
            </a:r>
            <a:r>
              <a:rPr lang="pl-PL" dirty="0" smtClean="0">
                <a:solidFill>
                  <a:srgbClr val="000000"/>
                </a:solidFill>
                <a:latin typeface="Palatino Linotype"/>
                <a:cs typeface="Palatino Linotype"/>
              </a:rPr>
              <a:t> </a:t>
            </a:r>
            <a:r>
              <a:rPr lang="pl-PL" dirty="0">
                <a:solidFill>
                  <a:srgbClr val="000000"/>
                </a:solidFill>
                <a:latin typeface="Palatino Linotype"/>
                <a:cs typeface="Palatino Linotype"/>
              </a:rPr>
              <a:t>od przychodów osiąganych w zakresie wolnych </a:t>
            </a:r>
            <a:r>
              <a:rPr lang="pl-PL" dirty="0" smtClean="0">
                <a:solidFill>
                  <a:srgbClr val="000000"/>
                </a:solidFill>
                <a:latin typeface="Palatino Linotype"/>
                <a:cs typeface="Palatino Linotype"/>
              </a:rPr>
              <a:t>zawodów (usługi adwokatów, radców prawnych, doradców podatkowych, usługi księgowych) </a:t>
            </a:r>
          </a:p>
          <a:p>
            <a:pPr indent="179388" algn="just">
              <a:tabLst>
                <a:tab pos="179388" algn="l"/>
              </a:tabLst>
            </a:pPr>
            <a:r>
              <a:rPr lang="pl-PL" dirty="0"/>
              <a:t> </a:t>
            </a:r>
            <a:r>
              <a:rPr lang="pl-PL" dirty="0" smtClean="0"/>
              <a:t> </a:t>
            </a:r>
            <a:r>
              <a:rPr lang="pl-PL" b="1" dirty="0"/>
              <a:t> </a:t>
            </a:r>
            <a:endParaRPr lang="pl-PL" dirty="0"/>
          </a:p>
          <a:p>
            <a:pPr indent="179388" algn="just">
              <a:tabLst>
                <a:tab pos="179388" algn="l"/>
              </a:tabLst>
            </a:pPr>
            <a:r>
              <a:rPr lang="pl-PL" dirty="0"/>
              <a:t>15% - przychodów ze świadczenia usług (usługi prawne, usługi doradztwa podatkowego, usługi finansowe, opieki zdrowotnej, opieki społecznej, kulturalne i rozrywkowe) </a:t>
            </a:r>
            <a:endParaRPr lang="pl-PL" dirty="0">
              <a:solidFill>
                <a:srgbClr val="000000"/>
              </a:solidFill>
              <a:latin typeface="Palatino Linotype"/>
              <a:cs typeface="Palatino Linotype"/>
            </a:endParaRPr>
          </a:p>
          <a:p>
            <a:endParaRPr lang="pl-PL" b="1" dirty="0" smtClean="0"/>
          </a:p>
          <a:p>
            <a:r>
              <a:rPr lang="pl-PL" b="1" dirty="0"/>
              <a:t> </a:t>
            </a:r>
            <a:r>
              <a:rPr lang="pl-PL" b="1" dirty="0" smtClean="0"/>
              <a:t>  </a:t>
            </a:r>
            <a:r>
              <a:rPr lang="pl-PL" dirty="0" smtClean="0"/>
              <a:t>14 </a:t>
            </a:r>
            <a:r>
              <a:rPr lang="pl-PL" dirty="0"/>
              <a:t>proc</a:t>
            </a:r>
            <a:r>
              <a:rPr lang="pl-PL" dirty="0" smtClean="0"/>
              <a:t>.,- </a:t>
            </a:r>
            <a:r>
              <a:rPr lang="pl-PL" dirty="0"/>
              <a:t>lekarze, dentyści, stomatolodzy, pielęgniarki i </a:t>
            </a:r>
            <a:r>
              <a:rPr lang="pl-PL" dirty="0" smtClean="0"/>
              <a:t>położne</a:t>
            </a:r>
          </a:p>
          <a:p>
            <a:r>
              <a:rPr lang="pl-PL" dirty="0"/>
              <a:t> </a:t>
            </a:r>
            <a:r>
              <a:rPr lang="pl-PL" dirty="0" smtClean="0"/>
              <a:t>  </a:t>
            </a:r>
            <a:r>
              <a:rPr lang="pl-PL" dirty="0"/>
              <a:t>14 % usługi inżynieryjne i architektoniczne</a:t>
            </a:r>
          </a:p>
          <a:p>
            <a:r>
              <a:rPr lang="pl-PL" dirty="0" smtClean="0"/>
              <a:t> </a:t>
            </a:r>
            <a:endParaRPr lang="pl-PL" dirty="0"/>
          </a:p>
          <a:p>
            <a:r>
              <a:rPr lang="pl-PL" dirty="0" smtClean="0"/>
              <a:t>   12 % - informatycy</a:t>
            </a:r>
            <a:r>
              <a:rPr lang="pl-PL" dirty="0"/>
              <a:t>, programiści oraz pozostałe zawody z branży IT </a:t>
            </a:r>
            <a:r>
              <a:rPr lang="pl-PL" dirty="0" smtClean="0"/>
              <a:t>.,</a:t>
            </a:r>
            <a:endParaRPr lang="pl-PL" dirty="0"/>
          </a:p>
          <a:p>
            <a:r>
              <a:rPr lang="pl-PL" dirty="0" smtClean="0"/>
              <a:t>   </a:t>
            </a:r>
            <a:endParaRPr lang="pl-PL" dirty="0" smtClean="0">
              <a:solidFill>
                <a:srgbClr val="000000"/>
              </a:solidFill>
              <a:latin typeface="Palatino Linotype"/>
              <a:cs typeface="Palatino Linotype"/>
            </a:endParaRPr>
          </a:p>
          <a:p>
            <a:pPr indent="179388" algn="just">
              <a:tabLst>
                <a:tab pos="179388" algn="l"/>
              </a:tabLst>
            </a:pPr>
            <a:r>
              <a:rPr lang="pl-PL" dirty="0" smtClean="0"/>
              <a:t>10</a:t>
            </a:r>
            <a:r>
              <a:rPr lang="pl-PL" dirty="0"/>
              <a:t>% przychodów ze świadczenia usług w zakresie kupna i sprzedaży nieruchomości na własny rachunek (PKWiU 68.10.1</a:t>
            </a:r>
            <a:r>
              <a:rPr lang="pl-PL" dirty="0" smtClean="0"/>
              <a:t>) oraz sprzedaży nieruchomości przed upływem 6 lat; </a:t>
            </a:r>
            <a:endParaRPr lang="pl-PL" dirty="0">
              <a:solidFill>
                <a:srgbClr val="000000"/>
              </a:solidFill>
              <a:latin typeface="Palatino Linotype"/>
              <a:cs typeface="Palatino Linotype"/>
            </a:endParaRPr>
          </a:p>
          <a:p>
            <a:pPr indent="179388" algn="just">
              <a:tabLst>
                <a:tab pos="179388" algn="l"/>
              </a:tabLst>
            </a:pPr>
            <a:endParaRPr lang="pl-PL" b="1" dirty="0">
              <a:solidFill>
                <a:srgbClr val="7A7901"/>
              </a:solidFill>
              <a:latin typeface="Palatino Linotype"/>
              <a:cs typeface="Palatino Linotype"/>
            </a:endParaRPr>
          </a:p>
        </p:txBody>
      </p:sp>
      <p:sp>
        <p:nvSpPr>
          <p:cNvPr id="7" name="Rectangle 6"/>
          <p:cNvSpPr/>
          <p:nvPr/>
        </p:nvSpPr>
        <p:spPr>
          <a:xfrm>
            <a:off x="179512" y="1916832"/>
            <a:ext cx="7776864" cy="1200329"/>
          </a:xfrm>
          <a:prstGeom prst="rect">
            <a:avLst/>
          </a:prstGeom>
        </p:spPr>
        <p:txBody>
          <a:bodyPr wrap="square">
            <a:spAutoFit/>
          </a:bodyPr>
          <a:lstStyle/>
          <a:p>
            <a:pPr indent="179388" algn="ctr" eaLnBrk="1" hangingPunct="1">
              <a:tabLst>
                <a:tab pos="179388" algn="l"/>
              </a:tabLst>
            </a:pPr>
            <a:r>
              <a:rPr lang="pl-PL" sz="1800" dirty="0">
                <a:solidFill>
                  <a:schemeClr val="accent6">
                    <a:lumMod val="75000"/>
                  </a:schemeClr>
                </a:solidFill>
                <a:latin typeface="Palatino Linotype"/>
                <a:cs typeface="Palatino Linotype"/>
              </a:rPr>
              <a:t>Stawki zryczałtowanego podatku dochodowego, inaczej niż w karcie podatkowej, mają postać </a:t>
            </a:r>
            <a:r>
              <a:rPr lang="pl-PL" sz="1800" b="1" dirty="0">
                <a:solidFill>
                  <a:schemeClr val="accent6">
                    <a:lumMod val="75000"/>
                  </a:schemeClr>
                </a:solidFill>
                <a:latin typeface="Palatino Linotype"/>
                <a:cs typeface="Palatino Linotype"/>
              </a:rPr>
              <a:t>stawki procentowej, stałej, odnoszonej do przychodu z prowadzonej działalności</a:t>
            </a:r>
            <a:r>
              <a:rPr lang="pl-PL" sz="1800" dirty="0">
                <a:solidFill>
                  <a:schemeClr val="accent6">
                    <a:lumMod val="75000"/>
                  </a:schemeClr>
                </a:solidFill>
                <a:latin typeface="Palatino Linotype"/>
                <a:cs typeface="Palatino Linotype"/>
              </a:rPr>
              <a:t>.  Stawki zryczałtowanego podatku dochodowego wynoszą:</a:t>
            </a:r>
          </a:p>
        </p:txBody>
      </p:sp>
    </p:spTree>
    <p:extLst>
      <p:ext uri="{BB962C8B-B14F-4D97-AF65-F5344CB8AC3E}">
        <p14:creationId xmlns:p14="http://schemas.microsoft.com/office/powerpoint/2010/main" val="413192060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Stawka dla „wolnych zawodów” – 17 % a usługi prawnicze – 15%</a:t>
            </a:r>
            <a:endParaRPr lang="pl-PL" dirty="0"/>
          </a:p>
        </p:txBody>
      </p:sp>
      <p:sp>
        <p:nvSpPr>
          <p:cNvPr id="3" name="Symbol zastępczy zawartości 2"/>
          <p:cNvSpPr>
            <a:spLocks noGrp="1"/>
          </p:cNvSpPr>
          <p:nvPr>
            <p:ph idx="1"/>
          </p:nvPr>
        </p:nvSpPr>
        <p:spPr>
          <a:xfrm>
            <a:off x="498474" y="2460029"/>
            <a:ext cx="8361364" cy="3993307"/>
          </a:xfrm>
        </p:spPr>
        <p:txBody>
          <a:bodyPr>
            <a:normAutofit/>
          </a:bodyPr>
          <a:lstStyle/>
          <a:p>
            <a:r>
              <a:rPr lang="pl-PL" dirty="0" smtClean="0"/>
              <a:t>Definicja wolnego zawodu - „za </a:t>
            </a:r>
            <a:r>
              <a:rPr lang="pl-PL" dirty="0"/>
              <a:t>osobiste wykonywanie wolnego zawodu uważa </a:t>
            </a:r>
            <a:r>
              <a:rPr lang="pl-PL" dirty="0" smtClean="0"/>
              <a:t>się wykonywanie </a:t>
            </a:r>
            <a:r>
              <a:rPr lang="pl-PL" dirty="0"/>
              <a:t>działalności bez zatrudniania na podstawie umów o pracę</a:t>
            </a:r>
            <a:r>
              <a:rPr lang="pl-PL" dirty="0" smtClean="0"/>
              <a:t>, umów </a:t>
            </a:r>
            <a:r>
              <a:rPr lang="pl-PL" dirty="0"/>
              <a:t>zlecenia, umów o dzieło oraz innych umów o podobnym </a:t>
            </a:r>
            <a:r>
              <a:rPr lang="pl-PL" dirty="0" smtClean="0"/>
              <a:t>charakterze osób</a:t>
            </a:r>
            <a:r>
              <a:rPr lang="pl-PL" dirty="0"/>
              <a:t>, które wykonują czynności związane z istotą danego zawodu”.</a:t>
            </a:r>
          </a:p>
          <a:p>
            <a:r>
              <a:rPr lang="pl-PL" dirty="0" smtClean="0"/>
              <a:t>Jeżeli więc przykładowo </a:t>
            </a:r>
            <a:r>
              <a:rPr lang="pl-PL" dirty="0"/>
              <a:t>adwokat będzie zatrudniał aplikanta na podstawie </a:t>
            </a:r>
            <a:r>
              <a:rPr lang="pl-PL" dirty="0" smtClean="0"/>
              <a:t>umowy zlecenia</a:t>
            </a:r>
            <a:r>
              <a:rPr lang="pl-PL" dirty="0"/>
              <a:t>, będzie miał prawo do stawki 15 proc. Ale </a:t>
            </a:r>
            <a:r>
              <a:rPr lang="pl-PL" dirty="0" smtClean="0"/>
              <a:t>jeśli działa samodzielnie, albo </a:t>
            </a:r>
            <a:r>
              <a:rPr lang="pl-PL" dirty="0"/>
              <a:t>zatrudni </a:t>
            </a:r>
            <a:r>
              <a:rPr lang="pl-PL" dirty="0" smtClean="0"/>
              <a:t>tylko księgową</a:t>
            </a:r>
            <a:r>
              <a:rPr lang="pl-PL" dirty="0"/>
              <a:t>, to będzie musiał stosować stawkę 17 proc</a:t>
            </a:r>
            <a:r>
              <a:rPr lang="pl-PL" dirty="0" smtClean="0"/>
              <a:t>. </a:t>
            </a:r>
          </a:p>
          <a:p>
            <a:pPr marL="0" indent="0">
              <a:buNone/>
            </a:pP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238</a:t>
            </a:fld>
            <a:endParaRPr lang="pl-PL"/>
          </a:p>
        </p:txBody>
      </p:sp>
    </p:spTree>
    <p:extLst>
      <p:ext uri="{BB962C8B-B14F-4D97-AF65-F5344CB8AC3E}">
        <p14:creationId xmlns:p14="http://schemas.microsoft.com/office/powerpoint/2010/main" val="347967843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Ryczałt od przychodów ewidencjonowanych</a:t>
            </a:r>
            <a:endParaRPr lang="en-US" dirty="0"/>
          </a:p>
        </p:txBody>
      </p:sp>
      <p:sp>
        <p:nvSpPr>
          <p:cNvPr id="3" name="Content Placeholder 2"/>
          <p:cNvSpPr>
            <a:spLocks noGrp="1"/>
          </p:cNvSpPr>
          <p:nvPr>
            <p:ph idx="1"/>
          </p:nvPr>
        </p:nvSpPr>
        <p:spPr>
          <a:xfrm>
            <a:off x="467544" y="1844824"/>
            <a:ext cx="7556313" cy="4472136"/>
          </a:xfrm>
        </p:spPr>
        <p:txBody>
          <a:bodyPr>
            <a:normAutofit fontScale="77500" lnSpcReduction="20000"/>
          </a:bodyPr>
          <a:lstStyle/>
          <a:p>
            <a:pPr indent="0" algn="just">
              <a:buNone/>
              <a:tabLst>
                <a:tab pos="179388" algn="l"/>
              </a:tabLst>
            </a:pPr>
            <a:r>
              <a:rPr lang="pl-PL" sz="2100" b="1" dirty="0">
                <a:solidFill>
                  <a:srgbClr val="7A7901"/>
                </a:solidFill>
                <a:latin typeface="Palatino Linotype"/>
                <a:cs typeface="Palatino Linotype"/>
              </a:rPr>
              <a:t>8,5% </a:t>
            </a:r>
            <a:r>
              <a:rPr lang="pl-PL" sz="2100" dirty="0">
                <a:solidFill>
                  <a:srgbClr val="000000"/>
                </a:solidFill>
                <a:latin typeface="Palatino Linotype"/>
                <a:cs typeface="Palatino Linotype"/>
              </a:rPr>
              <a:t>&gt; m.in. działalność usługowa, w tym gastronomiczna w zakresie przychodów ze sprzedaży napojów o zawartości powyżej 1,5% alkoholu, prowadzenia przedszkoli, ogrodów botanicznych i zoologicznych, kolporterów prasy oraz przychodu z dzierżawy i najmu,</a:t>
            </a:r>
          </a:p>
          <a:p>
            <a:pPr indent="179388" algn="just">
              <a:tabLst>
                <a:tab pos="179388" algn="l"/>
              </a:tabLst>
            </a:pPr>
            <a:r>
              <a:rPr lang="pl-PL" sz="2100" b="1" dirty="0" smtClean="0">
                <a:latin typeface="Palatino Linotype"/>
                <a:cs typeface="Palatino Linotype"/>
              </a:rPr>
              <a:t> utrzymana </a:t>
            </a:r>
            <a:r>
              <a:rPr lang="pl-PL" sz="2100" b="1" dirty="0">
                <a:latin typeface="Palatino Linotype"/>
                <a:cs typeface="Palatino Linotype"/>
              </a:rPr>
              <a:t>zostanie zasada, zgodnie </a:t>
            </a:r>
            <a:r>
              <a:rPr lang="pl-PL" sz="2100" b="1" dirty="0" smtClean="0">
                <a:latin typeface="Palatino Linotype"/>
                <a:cs typeface="Palatino Linotype"/>
              </a:rPr>
              <a:t>z którą </a:t>
            </a:r>
            <a:r>
              <a:rPr lang="pl-PL" sz="2100" b="1" dirty="0">
                <a:latin typeface="Palatino Linotype"/>
                <a:cs typeface="Palatino Linotype"/>
              </a:rPr>
              <a:t>według stawki 8,5 proc. opodatkowane będą przychody ze </a:t>
            </a:r>
            <a:r>
              <a:rPr lang="pl-PL" sz="2100" b="1" dirty="0" smtClean="0">
                <a:latin typeface="Palatino Linotype"/>
                <a:cs typeface="Palatino Linotype"/>
              </a:rPr>
              <a:t>świadczenia usług</a:t>
            </a:r>
            <a:r>
              <a:rPr lang="pl-PL" sz="2100" b="1" dirty="0">
                <a:latin typeface="Palatino Linotype"/>
                <a:cs typeface="Palatino Linotype"/>
              </a:rPr>
              <a:t>, które nie zostały przyporządkowane do innych stawek ryczałtu</a:t>
            </a:r>
          </a:p>
          <a:p>
            <a:pPr indent="0" algn="just">
              <a:buNone/>
              <a:tabLst>
                <a:tab pos="179388" algn="l"/>
              </a:tabLst>
            </a:pPr>
            <a:r>
              <a:rPr lang="pl-PL" sz="2100" b="1" dirty="0">
                <a:solidFill>
                  <a:srgbClr val="7A7901"/>
                </a:solidFill>
                <a:latin typeface="Palatino Linotype"/>
                <a:cs typeface="Palatino Linotype"/>
              </a:rPr>
              <a:t>5,5% </a:t>
            </a:r>
            <a:r>
              <a:rPr lang="pl-PL" sz="2100" b="1" dirty="0">
                <a:solidFill>
                  <a:srgbClr val="000000"/>
                </a:solidFill>
                <a:latin typeface="Palatino Linotype"/>
                <a:cs typeface="Palatino Linotype"/>
              </a:rPr>
              <a:t>&gt; </a:t>
            </a:r>
            <a:r>
              <a:rPr lang="pl-PL" sz="2100" dirty="0">
                <a:solidFill>
                  <a:srgbClr val="000000"/>
                </a:solidFill>
                <a:latin typeface="Palatino Linotype"/>
                <a:cs typeface="Palatino Linotype"/>
              </a:rPr>
              <a:t>m.in. działalność wytwórcza, usługi w zakresie budownictwa, usługi przewozu ładunków taborem samochodowym o ładowności pow. 2 ton, sprzedaż biletów komunikacji miejskiej, znaczków pocztowych, </a:t>
            </a:r>
          </a:p>
          <a:p>
            <a:pPr indent="179388" algn="just">
              <a:tabLst>
                <a:tab pos="179388" algn="l"/>
              </a:tabLst>
            </a:pPr>
            <a:endParaRPr lang="pl-PL" sz="2100" dirty="0">
              <a:latin typeface="Palatino Linotype"/>
              <a:cs typeface="Palatino Linotype"/>
            </a:endParaRPr>
          </a:p>
          <a:p>
            <a:pPr indent="0" algn="just">
              <a:buNone/>
              <a:tabLst>
                <a:tab pos="179388" algn="l"/>
              </a:tabLst>
            </a:pPr>
            <a:r>
              <a:rPr lang="pl-PL" sz="2100" b="1" dirty="0">
                <a:solidFill>
                  <a:srgbClr val="7A7901"/>
                </a:solidFill>
                <a:latin typeface="Palatino Linotype"/>
                <a:cs typeface="Palatino Linotype"/>
              </a:rPr>
              <a:t>3% </a:t>
            </a:r>
            <a:r>
              <a:rPr lang="pl-PL" sz="2100" dirty="0">
                <a:solidFill>
                  <a:srgbClr val="000000"/>
                </a:solidFill>
                <a:latin typeface="Palatino Linotype"/>
                <a:cs typeface="Palatino Linotype"/>
              </a:rPr>
              <a:t>&gt; m.in. działalność handlowa, usługi gastronomiczne (z wyjątkiem sprzedaży napojów o zawartości pow. 1,5% alkoholu), odpłatne zbycie ruchomych składników majątku stanowiących środki trwałe.</a:t>
            </a:r>
            <a:endParaRPr lang="pl-PL" sz="2100" dirty="0">
              <a:latin typeface="Palatino Linotype"/>
              <a:cs typeface="Palatino Linotype"/>
            </a:endParaRPr>
          </a:p>
          <a:p>
            <a:pPr marL="0" indent="0">
              <a:buNone/>
            </a:pP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239</a:t>
            </a:fld>
            <a:endParaRPr lang="pl-PL"/>
          </a:p>
        </p:txBody>
      </p:sp>
    </p:spTree>
    <p:extLst>
      <p:ext uri="{BB962C8B-B14F-4D97-AF65-F5344CB8AC3E}">
        <p14:creationId xmlns:p14="http://schemas.microsoft.com/office/powerpoint/2010/main" val="1701376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Grupa VAT (Nowy Ład) – od </a:t>
            </a:r>
            <a:r>
              <a:rPr lang="pl-PL" smtClean="0"/>
              <a:t>1 stycznia 2023 roku</a:t>
            </a:r>
            <a:endParaRPr lang="pl-PL" dirty="0"/>
          </a:p>
        </p:txBody>
      </p:sp>
      <p:sp>
        <p:nvSpPr>
          <p:cNvPr id="3" name="Symbol zastępczy zawartości 2"/>
          <p:cNvSpPr>
            <a:spLocks noGrp="1"/>
          </p:cNvSpPr>
          <p:nvPr>
            <p:ph idx="1"/>
          </p:nvPr>
        </p:nvSpPr>
        <p:spPr>
          <a:xfrm>
            <a:off x="0" y="1556792"/>
            <a:ext cx="9144000" cy="5231918"/>
          </a:xfrm>
        </p:spPr>
        <p:txBody>
          <a:bodyPr>
            <a:normAutofit/>
          </a:bodyPr>
          <a:lstStyle/>
          <a:p>
            <a:r>
              <a:rPr lang="pl-PL" dirty="0" smtClean="0"/>
              <a:t>Grupa </a:t>
            </a:r>
            <a:r>
              <a:rPr lang="pl-PL" dirty="0"/>
              <a:t>VAT </a:t>
            </a:r>
            <a:r>
              <a:rPr lang="pl-PL" dirty="0" smtClean="0"/>
              <a:t>-  grupa </a:t>
            </a:r>
            <a:r>
              <a:rPr lang="pl-PL" dirty="0"/>
              <a:t>podmiotów powiązanych finansowo, ekonomicznie i organizacyjnie, zarejestrowaną jako podatnik VAT. </a:t>
            </a:r>
            <a:endParaRPr lang="pl-PL" dirty="0" smtClean="0"/>
          </a:p>
          <a:p>
            <a:r>
              <a:rPr lang="pl-PL" dirty="0" smtClean="0"/>
              <a:t>Przedstawiciel grupy </a:t>
            </a:r>
            <a:r>
              <a:rPr lang="pl-PL" dirty="0"/>
              <a:t>VAT </a:t>
            </a:r>
            <a:r>
              <a:rPr lang="pl-PL" dirty="0" smtClean="0"/>
              <a:t> -  </a:t>
            </a:r>
            <a:r>
              <a:rPr lang="pl-PL" dirty="0"/>
              <a:t>podmiot reprezentujący grupę VAT w zakresie obowiązków tej grupy. Przedstawiciel grupy VAT będzie zobowiązany do wypełniania obowiązków spoczywających na grupie VAT, w tym do składania </a:t>
            </a:r>
            <a:r>
              <a:rPr lang="pl-PL" dirty="0" smtClean="0"/>
              <a:t>deklaracji.</a:t>
            </a:r>
          </a:p>
          <a:p>
            <a:r>
              <a:rPr lang="pl-PL" dirty="0"/>
              <a:t>Podatnikiem podatku </a:t>
            </a:r>
            <a:r>
              <a:rPr lang="pl-PL" dirty="0" smtClean="0"/>
              <a:t>VAT jest </a:t>
            </a:r>
            <a:r>
              <a:rPr lang="pl-PL" dirty="0"/>
              <a:t>grupa podatników powiązanych finansowo, ekonomicznie i organizacyjnie, którzy zawrą umowę o utworzeniu grupy VAT. </a:t>
            </a:r>
            <a:endParaRPr lang="pl-PL" dirty="0" smtClean="0"/>
          </a:p>
          <a:p>
            <a:r>
              <a:rPr lang="pl-PL" dirty="0" smtClean="0"/>
              <a:t> </a:t>
            </a:r>
            <a:r>
              <a:rPr lang="pl-PL" dirty="0"/>
              <a:t>Przez powiązania finansowe </a:t>
            </a:r>
            <a:r>
              <a:rPr lang="pl-PL" dirty="0" smtClean="0"/>
              <a:t>rozumie </a:t>
            </a:r>
            <a:r>
              <a:rPr lang="pl-PL" dirty="0"/>
              <a:t>się </a:t>
            </a:r>
            <a:r>
              <a:rPr lang="pl-PL" dirty="0" smtClean="0"/>
              <a:t>posiadanie </a:t>
            </a:r>
            <a:r>
              <a:rPr lang="pl-PL" dirty="0"/>
              <a:t>przez jeden z podmiotów tworzących grupę VAT bezpośredniego ponad 50% udziału w kapitale zakładowym </a:t>
            </a:r>
            <a:r>
              <a:rPr lang="pl-PL" dirty="0" smtClean="0"/>
              <a:t>pozostałych </a:t>
            </a:r>
            <a:r>
              <a:rPr lang="pl-PL" dirty="0"/>
              <a:t>podmiotów.</a:t>
            </a:r>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24</a:t>
            </a:fld>
            <a:endParaRPr lang="pl-PL"/>
          </a:p>
        </p:txBody>
      </p:sp>
    </p:spTree>
    <p:extLst>
      <p:ext uri="{BB962C8B-B14F-4D97-AF65-F5344CB8AC3E}">
        <p14:creationId xmlns:p14="http://schemas.microsoft.com/office/powerpoint/2010/main" val="3575713459"/>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Podatek od toalet – czy w Polsce obowiązuje?</a:t>
            </a:r>
            <a:endParaRPr lang="pl-PL" dirty="0"/>
          </a:p>
        </p:txBody>
      </p:sp>
      <p:sp>
        <p:nvSpPr>
          <p:cNvPr id="3" name="Symbol zastępczy zawartości 2"/>
          <p:cNvSpPr>
            <a:spLocks noGrp="1"/>
          </p:cNvSpPr>
          <p:nvPr>
            <p:ph idx="1"/>
          </p:nvPr>
        </p:nvSpPr>
        <p:spPr/>
        <p:txBody>
          <a:bodyPr>
            <a:normAutofit fontScale="92500" lnSpcReduction="20000"/>
          </a:bodyPr>
          <a:lstStyle/>
          <a:p>
            <a:r>
              <a:rPr lang="pl-PL" sz="2800" dirty="0"/>
              <a:t>Wespazjan </a:t>
            </a:r>
            <a:r>
              <a:rPr lang="pl-PL" sz="2800" dirty="0" smtClean="0"/>
              <a:t>wprowadził publicznie wyśmiewany </a:t>
            </a:r>
            <a:r>
              <a:rPr lang="pl-PL" sz="2800" dirty="0"/>
              <a:t>podatek od publicznych toalet, stąd przypisuje mu się sentencję „pieniądze nie śmierdzą” (łac. pecunia non olet</a:t>
            </a:r>
            <a:r>
              <a:rPr lang="pl-PL" sz="2800" dirty="0" smtClean="0"/>
              <a:t>).</a:t>
            </a:r>
          </a:p>
          <a:p>
            <a:r>
              <a:rPr lang="pl-PL" sz="2800" dirty="0" smtClean="0"/>
              <a:t>Czy w Polsce toalety są opodatkowane? – Tak jak każdy inny rodzaj działalności gospodarczej</a:t>
            </a:r>
          </a:p>
          <a:p>
            <a:r>
              <a:rPr lang="pl-PL" sz="2800" dirty="0" smtClean="0"/>
              <a:t>Czy babcia klozetowa jest podatnikiem? – jeżeli jest pracownikiem płaci podatek na ogólnych zasadach tak jak inni pracownicy</a:t>
            </a:r>
          </a:p>
          <a:p>
            <a:endParaRPr lang="pl-PL" sz="2800"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240</a:t>
            </a:fld>
            <a:endParaRPr lang="pl-PL"/>
          </a:p>
        </p:txBody>
      </p:sp>
    </p:spTree>
    <p:extLst>
      <p:ext uri="{BB962C8B-B14F-4D97-AF65-F5344CB8AC3E}">
        <p14:creationId xmlns:p14="http://schemas.microsoft.com/office/powerpoint/2010/main" val="114063667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Stawka </a:t>
            </a:r>
            <a:r>
              <a:rPr lang="pl-PL" dirty="0"/>
              <a:t>ryczałtu od najmu</a:t>
            </a:r>
          </a:p>
        </p:txBody>
      </p:sp>
      <p:sp>
        <p:nvSpPr>
          <p:cNvPr id="3" name="Symbol zastępczy zawartości 2"/>
          <p:cNvSpPr>
            <a:spLocks noGrp="1"/>
          </p:cNvSpPr>
          <p:nvPr>
            <p:ph idx="1"/>
          </p:nvPr>
        </p:nvSpPr>
        <p:spPr>
          <a:xfrm>
            <a:off x="0" y="1268760"/>
            <a:ext cx="9036496" cy="5256584"/>
          </a:xfrm>
        </p:spPr>
        <p:txBody>
          <a:bodyPr>
            <a:normAutofit fontScale="77500" lnSpcReduction="20000"/>
          </a:bodyPr>
          <a:lstStyle/>
          <a:p>
            <a:pPr marL="0" indent="0">
              <a:buNone/>
            </a:pPr>
            <a:r>
              <a:rPr lang="pl-PL" sz="2800" dirty="0" smtClean="0"/>
              <a:t>Ryczałt </a:t>
            </a:r>
            <a:r>
              <a:rPr lang="pl-PL" sz="2800" dirty="0"/>
              <a:t>od przychodów </a:t>
            </a:r>
            <a:r>
              <a:rPr lang="pl-PL" sz="2800" dirty="0" smtClean="0"/>
              <a:t>ewidencjonowanych od przychodów z najmu </a:t>
            </a:r>
            <a:r>
              <a:rPr lang="pl-PL" sz="2800" dirty="0"/>
              <a:t>według stawki 8,5-proc. </a:t>
            </a:r>
            <a:r>
              <a:rPr lang="pl-PL" sz="2800" dirty="0" smtClean="0"/>
              <a:t>płacą </a:t>
            </a:r>
            <a:r>
              <a:rPr lang="pl-PL" sz="2800" dirty="0"/>
              <a:t>tylko ci podatnicy, których przychód nie przekroczy 100 tys. zł. Jeżeli zarobią więcej, </a:t>
            </a:r>
            <a:r>
              <a:rPr lang="pl-PL" sz="2800" dirty="0" smtClean="0"/>
              <a:t>muszą </a:t>
            </a:r>
            <a:r>
              <a:rPr lang="pl-PL" sz="2800" dirty="0"/>
              <a:t>zastosować wyższą, 12,5-proc. </a:t>
            </a:r>
            <a:r>
              <a:rPr lang="pl-PL" sz="2800" dirty="0" smtClean="0"/>
              <a:t>stawkę od nadwyżki powyżej 100 tys. zł.</a:t>
            </a:r>
          </a:p>
          <a:p>
            <a:r>
              <a:rPr lang="pl-PL" sz="2800" dirty="0" smtClean="0"/>
              <a:t>Od 2021 roku wg tych stawek mogą płacić przedsiębiorcy – osoby fizyczne. </a:t>
            </a:r>
          </a:p>
          <a:p>
            <a:r>
              <a:rPr lang="pl-PL" sz="2800" dirty="0" smtClean="0"/>
              <a:t>Mogą one też płacić na ogólnych zasadach, gdy będą wynajmowali nieruchomości w ramach działalności gospodarczej. Wówczas muszą prowadzić księgę przychodów i rozchodów (pełną rachunkowość) i rozliczać się w oparciu o skalę podatkową albo stawkę 19%.</a:t>
            </a:r>
          </a:p>
          <a:p>
            <a:r>
              <a:rPr lang="pl-PL" sz="2800" dirty="0" smtClean="0"/>
              <a:t>Czy 142 letnia babcia wynajmująca pokój studentce III roku prawa musi płacić podatek dochodowy? </a:t>
            </a:r>
          </a:p>
          <a:p>
            <a:r>
              <a:rPr lang="pl-PL" sz="2800" dirty="0" smtClean="0"/>
              <a:t>A co wówczas, gdy ten pokój użycza </a:t>
            </a:r>
            <a:r>
              <a:rPr lang="pl-PL" sz="2800" smtClean="0"/>
              <a:t>za darmo  </a:t>
            </a:r>
            <a:endParaRPr lang="pl-PL" sz="2800" dirty="0" smtClean="0"/>
          </a:p>
        </p:txBody>
      </p:sp>
      <p:sp>
        <p:nvSpPr>
          <p:cNvPr id="4" name="Symbol zastępczy stopki 3"/>
          <p:cNvSpPr>
            <a:spLocks noGrp="1"/>
          </p:cNvSpPr>
          <p:nvPr>
            <p:ph type="ftr" sz="quarter" idx="11"/>
          </p:nvPr>
        </p:nvSpPr>
        <p:spPr/>
        <p:txBody>
          <a:bodyPr/>
          <a:lstStyle/>
          <a:p>
            <a:pPr>
              <a:defRPr/>
            </a:pPr>
            <a:r>
              <a:rPr lang="pl-PL" dirty="0"/>
              <a:t>Copyright by Katedra Prawa Podatkowego W.P. </a:t>
            </a:r>
            <a:r>
              <a:rPr lang="pl-PL" dirty="0" err="1"/>
              <a:t>UwB</a:t>
            </a:r>
            <a:r>
              <a:rPr lang="pl-PL" dirty="0"/>
              <a:t> </a:t>
            </a:r>
            <a:r>
              <a:rPr lang="pl-PL" dirty="0" smtClean="0"/>
              <a:t>2019r</a:t>
            </a:r>
            <a:r>
              <a:rPr lang="pl-PL" dirty="0"/>
              <a:t>.</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241</a:t>
            </a:fld>
            <a:endParaRPr lang="pl-PL"/>
          </a:p>
        </p:txBody>
      </p:sp>
    </p:spTree>
    <p:extLst>
      <p:ext uri="{BB962C8B-B14F-4D97-AF65-F5344CB8AC3E}">
        <p14:creationId xmlns:p14="http://schemas.microsoft.com/office/powerpoint/2010/main" val="1055769575"/>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Ryczałt od rolniczego handlu detalicznego</a:t>
            </a:r>
            <a:endParaRPr lang="en-US" sz="2800" dirty="0">
              <a:latin typeface="Palatino Linotype"/>
              <a:cs typeface="Palatino Linotype"/>
            </a:endParaRPr>
          </a:p>
        </p:txBody>
      </p:sp>
      <p:sp>
        <p:nvSpPr>
          <p:cNvPr id="3" name="Content Placeholder 2"/>
          <p:cNvSpPr>
            <a:spLocks noGrp="1"/>
          </p:cNvSpPr>
          <p:nvPr>
            <p:ph idx="1"/>
          </p:nvPr>
        </p:nvSpPr>
        <p:spPr>
          <a:xfrm>
            <a:off x="0" y="908720"/>
            <a:ext cx="8023857" cy="5081067"/>
          </a:xfrm>
        </p:spPr>
        <p:txBody>
          <a:bodyPr>
            <a:normAutofit/>
          </a:bodyPr>
          <a:lstStyle/>
          <a:p>
            <a:pPr algn="just"/>
            <a:r>
              <a:rPr lang="pl-PL" dirty="0">
                <a:latin typeface="Palatino Linotype"/>
                <a:cs typeface="Palatino Linotype"/>
              </a:rPr>
              <a:t>Od przychodów do wysokości </a:t>
            </a:r>
            <a:r>
              <a:rPr lang="pl-PL" dirty="0" smtClean="0">
                <a:latin typeface="Palatino Linotype"/>
                <a:cs typeface="Palatino Linotype"/>
              </a:rPr>
              <a:t>100 </a:t>
            </a:r>
            <a:r>
              <a:rPr lang="pl-PL" dirty="0">
                <a:latin typeface="Palatino Linotype"/>
                <a:cs typeface="Palatino Linotype"/>
              </a:rPr>
              <a:t>tys. zł (rocznie) ze sprzedaży w ramach rolniczego handlu detalicznego rolnik w ogóle nie zapłaci podatku dochodowego. Wynika to  z art. 21 ust. 1 pkt 71a ustawy o PIT.</a:t>
            </a:r>
          </a:p>
          <a:p>
            <a:pPr algn="just"/>
            <a:r>
              <a:rPr lang="pl-PL" dirty="0">
                <a:latin typeface="Palatino Linotype"/>
                <a:cs typeface="Palatino Linotype"/>
              </a:rPr>
              <a:t>Z art. 21 ust. 15a ustawy o PIT wynika, że od przychodu „powyżej limitów” podatnik może płacić ryczałt od przychodów ewidencjonowanych. Jego stawka to 2 proc. </a:t>
            </a:r>
            <a:r>
              <a:rPr lang="pl-PL" dirty="0" smtClean="0">
                <a:latin typeface="Palatino Linotype"/>
                <a:cs typeface="Palatino Linotype"/>
              </a:rPr>
              <a:t>przychodu </a:t>
            </a:r>
            <a:r>
              <a:rPr lang="pl-PL" dirty="0">
                <a:latin typeface="Palatino Linotype"/>
                <a:cs typeface="Palatino Linotype"/>
              </a:rPr>
              <a:t>ze sprzedaży serów, dżemów, kiełbas i </a:t>
            </a:r>
            <a:r>
              <a:rPr lang="pl-PL" dirty="0" smtClean="0">
                <a:latin typeface="Palatino Linotype"/>
                <a:cs typeface="Palatino Linotype"/>
              </a:rPr>
              <a:t>innych teg</a:t>
            </a:r>
            <a:r>
              <a:rPr lang="pl-PL" sz="2400" dirty="0" smtClean="0">
                <a:latin typeface="Palatino Linotype"/>
                <a:cs typeface="Palatino Linotype"/>
              </a:rPr>
              <a:t>o typu </a:t>
            </a:r>
            <a:r>
              <a:rPr lang="pl-PL" sz="2400" dirty="0">
                <a:latin typeface="Palatino Linotype"/>
                <a:cs typeface="Palatino Linotype"/>
              </a:rPr>
              <a:t>wyrobów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242</a:t>
            </a:fld>
            <a:endParaRPr lang="pl-PL">
              <a:latin typeface="Palatino Linotype"/>
              <a:cs typeface="Palatino Linotype"/>
            </a:endParaRPr>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3933056"/>
            <a:ext cx="4392488" cy="2842802"/>
          </a:xfrm>
          <a:prstGeom prst="rect">
            <a:avLst/>
          </a:prstGeom>
        </p:spPr>
      </p:pic>
    </p:spTree>
    <p:extLst>
      <p:ext uri="{BB962C8B-B14F-4D97-AF65-F5344CB8AC3E}">
        <p14:creationId xmlns:p14="http://schemas.microsoft.com/office/powerpoint/2010/main" val="1773918672"/>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Odliczenia od przychodu i kwoty ryczałtu</a:t>
            </a:r>
            <a:endParaRPr lang="pl-PL" dirty="0"/>
          </a:p>
        </p:txBody>
      </p:sp>
      <p:sp>
        <p:nvSpPr>
          <p:cNvPr id="3" name="Symbol zastępczy zawartości 2"/>
          <p:cNvSpPr>
            <a:spLocks noGrp="1"/>
          </p:cNvSpPr>
          <p:nvPr>
            <p:ph idx="1"/>
          </p:nvPr>
        </p:nvSpPr>
        <p:spPr/>
        <p:txBody>
          <a:bodyPr>
            <a:normAutofit/>
          </a:bodyPr>
          <a:lstStyle/>
          <a:p>
            <a:r>
              <a:rPr lang="pl-PL" dirty="0" smtClean="0"/>
              <a:t>Można odliczyć:</a:t>
            </a:r>
          </a:p>
          <a:p>
            <a:r>
              <a:rPr lang="pl-PL" dirty="0" smtClean="0"/>
              <a:t> </a:t>
            </a:r>
            <a:r>
              <a:rPr lang="pl-PL" dirty="0"/>
              <a:t>składki na ubezpieczenia społeczne (odliczane </a:t>
            </a:r>
            <a:r>
              <a:rPr lang="pl-PL" dirty="0" smtClean="0"/>
              <a:t>od przychodu i od 2022 r. połowę zapłaconej stawki zdrowotnej</a:t>
            </a:r>
            <a:endParaRPr lang="pl-PL" dirty="0"/>
          </a:p>
          <a:p>
            <a:r>
              <a:rPr lang="pl-PL" dirty="0" smtClean="0"/>
              <a:t>Niektóre darowizny </a:t>
            </a:r>
            <a:r>
              <a:rPr lang="pl-PL" dirty="0"/>
              <a:t>oraz ulgi rehabilitacyjną i </a:t>
            </a:r>
            <a:r>
              <a:rPr lang="pl-PL" dirty="0" smtClean="0"/>
              <a:t>termomodernizacyjną </a:t>
            </a:r>
            <a:endParaRPr lang="pl-PL" dirty="0"/>
          </a:p>
          <a:p>
            <a:r>
              <a:rPr lang="pl-PL" dirty="0" smtClean="0"/>
              <a:t>Przy </a:t>
            </a:r>
            <a:r>
              <a:rPr lang="pl-PL" dirty="0"/>
              <a:t>ryczałcie nie można rozliczyć się wspólnie z </a:t>
            </a:r>
            <a:r>
              <a:rPr lang="pl-PL" dirty="0" smtClean="0"/>
              <a:t>małżonkiem</a:t>
            </a:r>
          </a:p>
          <a:p>
            <a:r>
              <a:rPr lang="pl-PL" dirty="0" smtClean="0"/>
              <a:t>Nie </a:t>
            </a:r>
            <a:r>
              <a:rPr lang="pl-PL" dirty="0"/>
              <a:t>da się też skorzystać </a:t>
            </a:r>
            <a:r>
              <a:rPr lang="pl-PL" dirty="0" smtClean="0"/>
              <a:t>z ulgi </a:t>
            </a:r>
            <a:r>
              <a:rPr lang="pl-PL" dirty="0"/>
              <a:t>na dzieci.</a:t>
            </a:r>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243</a:t>
            </a:fld>
            <a:endParaRPr lang="pl-PL"/>
          </a:p>
        </p:txBody>
      </p:sp>
    </p:spTree>
    <p:extLst>
      <p:ext uri="{BB962C8B-B14F-4D97-AF65-F5344CB8AC3E}">
        <p14:creationId xmlns:p14="http://schemas.microsoft.com/office/powerpoint/2010/main" val="2932128385"/>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Ryczałt od przychodów ewidencjonowanych</a:t>
            </a:r>
            <a:endParaRPr lang="en-US" sz="28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244</a:t>
            </a:fld>
            <a:endParaRPr lang="pl-PL">
              <a:latin typeface="Palatino Linotype"/>
              <a:cs typeface="Palatino Linotype"/>
            </a:endParaRPr>
          </a:p>
        </p:txBody>
      </p:sp>
      <p:sp>
        <p:nvSpPr>
          <p:cNvPr id="6" name="pole tekstowe 5"/>
          <p:cNvSpPr txBox="1">
            <a:spLocks noChangeArrowheads="1"/>
          </p:cNvSpPr>
          <p:nvPr/>
        </p:nvSpPr>
        <p:spPr bwMode="auto">
          <a:xfrm>
            <a:off x="539552" y="1124744"/>
            <a:ext cx="7345362" cy="120032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eaLnBrk="1" hangingPunct="1">
              <a:defRPr/>
            </a:pPr>
            <a:r>
              <a:rPr lang="pl-PL" sz="1800" dirty="0" smtClean="0">
                <a:solidFill>
                  <a:srgbClr val="000000"/>
                </a:solidFill>
                <a:latin typeface="Palatino Linotype"/>
                <a:cs typeface="Palatino Linotype"/>
              </a:rPr>
              <a:t>Kosztów nie można uwzględnić </a:t>
            </a:r>
            <a:r>
              <a:rPr lang="pl-PL" sz="1800" dirty="0">
                <a:solidFill>
                  <a:srgbClr val="000000"/>
                </a:solidFill>
                <a:latin typeface="Palatino Linotype"/>
                <a:cs typeface="Palatino Linotype"/>
              </a:rPr>
              <a:t>przy wyliczaniu podstawy opodatkowania </a:t>
            </a:r>
            <a:r>
              <a:rPr lang="pl-PL" sz="1800" dirty="0" smtClean="0">
                <a:solidFill>
                  <a:srgbClr val="000000"/>
                </a:solidFill>
                <a:latin typeface="Palatino Linotype"/>
                <a:cs typeface="Palatino Linotype"/>
              </a:rPr>
              <a:t>ryczałtem i nie ma obowiązku prowadzenie ewidencji kosztów. Podatnicy, którzy maja duże koszty uzyskania przychody nie powinni decydować się na ryczałt – nie jest to opłacalne </a:t>
            </a:r>
            <a:endParaRPr lang="pl-PL" sz="1800" dirty="0">
              <a:solidFill>
                <a:srgbClr val="000000"/>
              </a:solidFill>
              <a:latin typeface="Palatino Linotype"/>
              <a:cs typeface="Palatino Linotype"/>
            </a:endParaRPr>
          </a:p>
        </p:txBody>
      </p:sp>
      <p:sp>
        <p:nvSpPr>
          <p:cNvPr id="7" name="Prostokąt 7"/>
          <p:cNvSpPr>
            <a:spLocks noChangeArrowheads="1"/>
          </p:cNvSpPr>
          <p:nvPr/>
        </p:nvSpPr>
        <p:spPr bwMode="auto">
          <a:xfrm>
            <a:off x="539552" y="3429000"/>
            <a:ext cx="7345362" cy="122396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algn="ctr" eaLnBrk="1" hangingPunct="1">
              <a:defRPr/>
            </a:pPr>
            <a:r>
              <a:rPr lang="pl-PL" sz="1800" dirty="0">
                <a:solidFill>
                  <a:srgbClr val="000000"/>
                </a:solidFill>
                <a:latin typeface="Palatino Linotype"/>
                <a:cs typeface="Palatino Linotype"/>
              </a:rPr>
              <a:t>Podatnicy objęci tą formą ryczałtu są </a:t>
            </a:r>
            <a:r>
              <a:rPr lang="pl-PL" sz="1800" b="1" dirty="0">
                <a:solidFill>
                  <a:srgbClr val="000000"/>
                </a:solidFill>
                <a:latin typeface="Palatino Linotype"/>
                <a:cs typeface="Palatino Linotype"/>
              </a:rPr>
              <a:t>zobowiązani do prowadzenia ewidencji przychodów</a:t>
            </a:r>
            <a:r>
              <a:rPr lang="pl-PL" sz="1800" dirty="0">
                <a:solidFill>
                  <a:srgbClr val="000000"/>
                </a:solidFill>
                <a:latin typeface="Palatino Linotype"/>
                <a:cs typeface="Palatino Linotype"/>
              </a:rPr>
              <a:t> według ustalonego wzoru, która jest podstawą do ustalenia przychodów z określonego rodzaju działalności i zastosowania właściwej stawki</a:t>
            </a:r>
          </a:p>
        </p:txBody>
      </p:sp>
      <p:sp>
        <p:nvSpPr>
          <p:cNvPr id="8" name="Prostokąt 9"/>
          <p:cNvSpPr>
            <a:spLocks noChangeArrowheads="1"/>
          </p:cNvSpPr>
          <p:nvPr/>
        </p:nvSpPr>
        <p:spPr bwMode="auto">
          <a:xfrm>
            <a:off x="539552" y="4797152"/>
            <a:ext cx="7345362" cy="147637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algn="ctr" eaLnBrk="1" hangingPunct="1">
              <a:defRPr/>
            </a:pPr>
            <a:r>
              <a:rPr lang="pl-PL" sz="1800" dirty="0">
                <a:solidFill>
                  <a:srgbClr val="000000"/>
                </a:solidFill>
                <a:latin typeface="Palatino Linotype"/>
                <a:cs typeface="Palatino Linotype"/>
              </a:rPr>
              <a:t>Oprócz ewidencji przychodu podatnicy powinni sporządzić </a:t>
            </a:r>
            <a:r>
              <a:rPr lang="pl-PL" sz="1800" b="1" dirty="0">
                <a:solidFill>
                  <a:srgbClr val="000000"/>
                </a:solidFill>
                <a:latin typeface="Palatino Linotype"/>
                <a:cs typeface="Palatino Linotype"/>
              </a:rPr>
              <a:t>wykaz środków trwałych, ewidencję wyposażenia</a:t>
            </a:r>
            <a:r>
              <a:rPr lang="pl-PL" sz="1800" dirty="0">
                <a:solidFill>
                  <a:srgbClr val="000000"/>
                </a:solidFill>
                <a:latin typeface="Palatino Linotype"/>
                <a:cs typeface="Palatino Linotype"/>
              </a:rPr>
              <a:t> oraz posiadać i przechowywać </a:t>
            </a:r>
            <a:r>
              <a:rPr lang="pl-PL" sz="1800" b="1" dirty="0">
                <a:solidFill>
                  <a:srgbClr val="000000"/>
                </a:solidFill>
                <a:latin typeface="Palatino Linotype"/>
                <a:cs typeface="Palatino Linotype"/>
              </a:rPr>
              <a:t>dowody zakupu towarów</a:t>
            </a:r>
            <a:r>
              <a:rPr lang="pl-PL" sz="1800" dirty="0">
                <a:solidFill>
                  <a:srgbClr val="000000"/>
                </a:solidFill>
                <a:latin typeface="Palatino Linotype"/>
                <a:cs typeface="Palatino Linotype"/>
              </a:rPr>
              <a:t>. Prowadzenie ewidencji przychodu może być zlecone, podobnie jak podatkowej księgi przychodów i rozchodów, dla biura rachunkowego. </a:t>
            </a:r>
          </a:p>
        </p:txBody>
      </p:sp>
    </p:spTree>
    <p:extLst>
      <p:ext uri="{BB962C8B-B14F-4D97-AF65-F5344CB8AC3E}">
        <p14:creationId xmlns:p14="http://schemas.microsoft.com/office/powerpoint/2010/main" val="132084502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Ryczałt od przychodów ewidencjonowanych</a:t>
            </a:r>
            <a:endParaRPr lang="en-US" sz="2800" dirty="0">
              <a:latin typeface="Palatino Linotype"/>
              <a:cs typeface="Palatino Linotype"/>
            </a:endParaRPr>
          </a:p>
        </p:txBody>
      </p:sp>
      <p:sp>
        <p:nvSpPr>
          <p:cNvPr id="3" name="Content Placeholder 2"/>
          <p:cNvSpPr>
            <a:spLocks noGrp="1"/>
          </p:cNvSpPr>
          <p:nvPr>
            <p:ph idx="1"/>
          </p:nvPr>
        </p:nvSpPr>
        <p:spPr>
          <a:xfrm>
            <a:off x="-36512" y="1196752"/>
            <a:ext cx="8060369" cy="5289451"/>
          </a:xfrm>
        </p:spPr>
        <p:txBody>
          <a:bodyPr>
            <a:normAutofit/>
          </a:bodyPr>
          <a:lstStyle/>
          <a:p>
            <a:pPr algn="just"/>
            <a:r>
              <a:rPr lang="pl-PL" sz="2400" dirty="0">
                <a:solidFill>
                  <a:srgbClr val="000000"/>
                </a:solidFill>
                <a:latin typeface="Palatino Linotype"/>
                <a:cs typeface="Palatino Linotype"/>
              </a:rPr>
              <a:t>Obliczony na podstawie ewidencji zryczałtowany podatek dochodowy </a:t>
            </a:r>
            <a:r>
              <a:rPr lang="pl-PL" sz="2400" b="1" dirty="0">
                <a:solidFill>
                  <a:srgbClr val="000000"/>
                </a:solidFill>
                <a:latin typeface="Palatino Linotype"/>
                <a:cs typeface="Palatino Linotype"/>
              </a:rPr>
              <a:t>powinien być wpłacony </a:t>
            </a:r>
            <a:r>
              <a:rPr lang="pl-PL" sz="2400" dirty="0">
                <a:solidFill>
                  <a:srgbClr val="000000"/>
                </a:solidFill>
                <a:latin typeface="Palatino Linotype"/>
                <a:cs typeface="Palatino Linotype"/>
              </a:rPr>
              <a:t>na rachunek urzędu skarbowego </a:t>
            </a:r>
            <a:r>
              <a:rPr lang="pl-PL" sz="2400" b="1" dirty="0">
                <a:solidFill>
                  <a:srgbClr val="000000"/>
                </a:solidFill>
                <a:latin typeface="Palatino Linotype"/>
                <a:cs typeface="Palatino Linotype"/>
              </a:rPr>
              <a:t>w terminie </a:t>
            </a:r>
            <a:r>
              <a:rPr lang="pl-PL" sz="2400" dirty="0">
                <a:solidFill>
                  <a:srgbClr val="000000"/>
                </a:solidFill>
                <a:latin typeface="Palatino Linotype"/>
                <a:cs typeface="Palatino Linotype"/>
              </a:rPr>
              <a:t>do 20. dnia miesiąca za miesiąc poprzedni, a za grudzień – w terminie złożenia zeznania. </a:t>
            </a:r>
          </a:p>
          <a:p>
            <a:pPr algn="just"/>
            <a:r>
              <a:rPr lang="pl-PL" sz="2400" b="1" dirty="0" smtClean="0">
                <a:solidFill>
                  <a:srgbClr val="000000"/>
                </a:solidFill>
                <a:latin typeface="Palatino Linotype"/>
                <a:cs typeface="Palatino Linotype"/>
              </a:rPr>
              <a:t>Zeznanie roczne - </a:t>
            </a:r>
            <a:r>
              <a:rPr lang="pl-PL" sz="2400" dirty="0"/>
              <a:t>Osoby, które zdecydowały się na opodatkowanie działalności gospodarczej w formie ryczałtu od przychodów ewidencjonowanych rozliczają </a:t>
            </a:r>
            <a:r>
              <a:rPr lang="pl-PL" sz="2400" b="1" dirty="0"/>
              <a:t>w terminie od 15 lutego do końca kwietnia następnego </a:t>
            </a:r>
            <a:r>
              <a:rPr lang="pl-PL" sz="2400" b="1" dirty="0" smtClean="0"/>
              <a:t>roku (PIT 28)</a:t>
            </a:r>
            <a:endParaRPr lang="pl-PL" sz="24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245</a:t>
            </a:fld>
            <a:endParaRPr lang="pl-PL">
              <a:latin typeface="Palatino Linotype"/>
              <a:cs typeface="Palatino Linotype"/>
            </a:endParaRPr>
          </a:p>
        </p:txBody>
      </p:sp>
    </p:spTree>
    <p:extLst>
      <p:ext uri="{BB962C8B-B14F-4D97-AF65-F5344CB8AC3E}">
        <p14:creationId xmlns:p14="http://schemas.microsoft.com/office/powerpoint/2010/main" val="206384245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556313" cy="1116106"/>
          </a:xfrm>
        </p:spPr>
        <p:txBody>
          <a:bodyPr/>
          <a:lstStyle/>
          <a:p>
            <a:r>
              <a:rPr lang="pl-PL" sz="2800" dirty="0">
                <a:latin typeface="Palatino Linotype"/>
                <a:cs typeface="Palatino Linotype"/>
              </a:rPr>
              <a:t>Zryczałtowany podatek dochodowy od przychodów osób duchownych</a:t>
            </a:r>
            <a:endParaRPr lang="en-US" sz="2800" dirty="0">
              <a:latin typeface="Palatino Linotype"/>
              <a:cs typeface="Palatino Linotype"/>
            </a:endParaRPr>
          </a:p>
        </p:txBody>
      </p:sp>
      <p:sp>
        <p:nvSpPr>
          <p:cNvPr id="3" name="Content Placeholder 2"/>
          <p:cNvSpPr>
            <a:spLocks noGrp="1"/>
          </p:cNvSpPr>
          <p:nvPr>
            <p:ph idx="1"/>
          </p:nvPr>
        </p:nvSpPr>
        <p:spPr>
          <a:xfrm>
            <a:off x="467544" y="2204864"/>
            <a:ext cx="7556313" cy="4583846"/>
          </a:xfrm>
        </p:spPr>
        <p:txBody>
          <a:bodyPr>
            <a:normAutofit fontScale="85000" lnSpcReduction="20000"/>
          </a:bodyPr>
          <a:lstStyle/>
          <a:p>
            <a:pPr algn="just"/>
            <a:r>
              <a:rPr lang="pl-PL" b="1" dirty="0">
                <a:solidFill>
                  <a:schemeClr val="tx1"/>
                </a:solidFill>
                <a:latin typeface="Palatino Linotype"/>
                <a:cs typeface="Palatino Linotype"/>
              </a:rPr>
              <a:t>Stawki</a:t>
            </a:r>
            <a:r>
              <a:rPr lang="pl-PL" dirty="0">
                <a:solidFill>
                  <a:schemeClr val="tx1"/>
                </a:solidFill>
                <a:latin typeface="Palatino Linotype"/>
                <a:cs typeface="Palatino Linotype"/>
              </a:rPr>
              <a:t> tego ryczałtu zostały ustalone </a:t>
            </a:r>
            <a:r>
              <a:rPr lang="pl-PL" b="1" dirty="0">
                <a:solidFill>
                  <a:schemeClr val="tx1"/>
                </a:solidFill>
                <a:latin typeface="Palatino Linotype"/>
                <a:cs typeface="Palatino Linotype"/>
              </a:rPr>
              <a:t>dla proboszczów</a:t>
            </a:r>
            <a:r>
              <a:rPr lang="pl-PL" dirty="0">
                <a:solidFill>
                  <a:schemeClr val="tx1"/>
                </a:solidFill>
                <a:latin typeface="Palatino Linotype"/>
                <a:cs typeface="Palatino Linotype"/>
              </a:rPr>
              <a:t> i </a:t>
            </a:r>
            <a:r>
              <a:rPr lang="pl-PL" b="1" dirty="0">
                <a:solidFill>
                  <a:schemeClr val="tx1"/>
                </a:solidFill>
                <a:latin typeface="Palatino Linotype"/>
                <a:cs typeface="Palatino Linotype"/>
              </a:rPr>
              <a:t>wikariuszy</a:t>
            </a:r>
            <a:r>
              <a:rPr lang="pl-PL" dirty="0">
                <a:solidFill>
                  <a:schemeClr val="tx1"/>
                </a:solidFill>
                <a:latin typeface="Palatino Linotype"/>
                <a:cs typeface="Palatino Linotype"/>
              </a:rPr>
              <a:t> w odpowiednich tabelach zamieszczonych na końcu ustawy o ryczałtach podatkowych (zał. nr 5 i 6).</a:t>
            </a:r>
          </a:p>
          <a:p>
            <a:pPr algn="just"/>
            <a:r>
              <a:rPr lang="pl-PL" b="1" dirty="0">
                <a:solidFill>
                  <a:schemeClr val="tx1"/>
                </a:solidFill>
                <a:latin typeface="Palatino Linotype"/>
                <a:cs typeface="Palatino Linotype"/>
              </a:rPr>
              <a:t>Stawki maja charakter kwartalny, kwotowy, uzależniony od liczby mieszkańców danej parafii. Wynoszą </a:t>
            </a:r>
            <a:r>
              <a:rPr lang="pl-PL" b="1" dirty="0" smtClean="0">
                <a:solidFill>
                  <a:schemeClr val="tx1"/>
                </a:solidFill>
                <a:latin typeface="Palatino Linotype"/>
                <a:cs typeface="Palatino Linotype"/>
              </a:rPr>
              <a:t>one w 2023 r. </a:t>
            </a:r>
            <a:r>
              <a:rPr lang="pl-PL" b="1" dirty="0">
                <a:solidFill>
                  <a:schemeClr val="tx1"/>
                </a:solidFill>
                <a:latin typeface="Palatino Linotype"/>
                <a:cs typeface="Palatino Linotype"/>
              </a:rPr>
              <a:t>od </a:t>
            </a:r>
            <a:r>
              <a:rPr lang="pl-PL" b="1" dirty="0" smtClean="0">
                <a:solidFill>
                  <a:schemeClr val="tx1"/>
                </a:solidFill>
                <a:latin typeface="Palatino Linotype"/>
                <a:cs typeface="Palatino Linotype"/>
              </a:rPr>
              <a:t>160 </a:t>
            </a:r>
            <a:r>
              <a:rPr lang="pl-PL" b="1" dirty="0">
                <a:solidFill>
                  <a:schemeClr val="tx1"/>
                </a:solidFill>
                <a:latin typeface="Palatino Linotype"/>
                <a:cs typeface="Palatino Linotype"/>
              </a:rPr>
              <a:t>zł do </a:t>
            </a:r>
            <a:r>
              <a:rPr lang="pl-PL" b="1" dirty="0" smtClean="0">
                <a:solidFill>
                  <a:schemeClr val="tx1"/>
                </a:solidFill>
                <a:latin typeface="Palatino Linotype"/>
                <a:cs typeface="Palatino Linotype"/>
              </a:rPr>
              <a:t>1945 </a:t>
            </a:r>
            <a:r>
              <a:rPr lang="pl-PL" b="1" dirty="0">
                <a:solidFill>
                  <a:schemeClr val="tx1"/>
                </a:solidFill>
                <a:latin typeface="Palatino Linotype"/>
                <a:cs typeface="Palatino Linotype"/>
              </a:rPr>
              <a:t>zł za kwartał.</a:t>
            </a:r>
          </a:p>
          <a:p>
            <a:pPr algn="just"/>
            <a:r>
              <a:rPr lang="pl-PL" dirty="0">
                <a:solidFill>
                  <a:schemeClr val="tx1"/>
                </a:solidFill>
                <a:latin typeface="Palatino Linotype"/>
                <a:cs typeface="Palatino Linotype"/>
              </a:rPr>
              <a:t>Kwota ryczałtu jest ustalana </a:t>
            </a:r>
            <a:r>
              <a:rPr lang="pl-PL" b="1" dirty="0">
                <a:solidFill>
                  <a:schemeClr val="tx1"/>
                </a:solidFill>
                <a:latin typeface="Palatino Linotype"/>
                <a:cs typeface="Palatino Linotype"/>
              </a:rPr>
              <a:t>w drodze decyzji </a:t>
            </a:r>
            <a:r>
              <a:rPr lang="pl-PL" dirty="0">
                <a:solidFill>
                  <a:schemeClr val="tx1"/>
                </a:solidFill>
                <a:latin typeface="Palatino Linotype"/>
                <a:cs typeface="Palatino Linotype"/>
              </a:rPr>
              <a:t>urzędu skarbowego, odrębnie na każdy rok podatkowy. </a:t>
            </a:r>
            <a:r>
              <a:rPr lang="pl-PL" dirty="0" smtClean="0">
                <a:solidFill>
                  <a:schemeClr val="tx1"/>
                </a:solidFill>
                <a:latin typeface="Palatino Linotype"/>
                <a:cs typeface="Palatino Linotype"/>
              </a:rPr>
              <a:t>Ryczałt </a:t>
            </a:r>
            <a:r>
              <a:rPr lang="pl-PL" dirty="0">
                <a:solidFill>
                  <a:schemeClr val="tx1"/>
                </a:solidFill>
                <a:latin typeface="Palatino Linotype"/>
                <a:cs typeface="Palatino Linotype"/>
              </a:rPr>
              <a:t>jest opłacany do 20. dnia miesiąca po upływie kwartału, a za czwarty kwartał – do dnia 28 grudnia roku podatkowego. Osoby duchowne opłacające ryczałt są zwolnione od składania zeznania o wysokości osiągniętego przychodu z działalności objętej ryczałtem. </a:t>
            </a:r>
          </a:p>
          <a:p>
            <a:pPr algn="just"/>
            <a:r>
              <a:rPr lang="pl-PL" dirty="0">
                <a:solidFill>
                  <a:schemeClr val="tx1"/>
                </a:solidFill>
                <a:latin typeface="Palatino Linotype"/>
                <a:cs typeface="Palatino Linotype"/>
              </a:rPr>
              <a:t>Istnieje </a:t>
            </a:r>
            <a:r>
              <a:rPr lang="pl-PL" b="1" dirty="0">
                <a:solidFill>
                  <a:schemeClr val="tx1"/>
                </a:solidFill>
                <a:latin typeface="Palatino Linotype"/>
                <a:cs typeface="Palatino Linotype"/>
              </a:rPr>
              <a:t>możliwość zrzeczenia się wspomnianego ryczałtu</a:t>
            </a:r>
            <a:r>
              <a:rPr lang="pl-PL" dirty="0">
                <a:solidFill>
                  <a:schemeClr val="tx1"/>
                </a:solidFill>
                <a:latin typeface="Palatino Linotype"/>
                <a:cs typeface="Palatino Linotype"/>
              </a:rPr>
              <a:t> i opodatkowania tych przychodów na zasadach ogólnych </a:t>
            </a:r>
            <a:endParaRPr lang="pl-PL" dirty="0" smtClean="0">
              <a:solidFill>
                <a:schemeClr val="tx1"/>
              </a:solidFill>
              <a:latin typeface="Palatino Linotype"/>
              <a:cs typeface="Palatino Linotype"/>
            </a:endParaRPr>
          </a:p>
          <a:p>
            <a:pPr algn="just"/>
            <a:r>
              <a:rPr lang="pl-PL" dirty="0" smtClean="0">
                <a:solidFill>
                  <a:schemeClr val="tx1"/>
                </a:solidFill>
                <a:latin typeface="Palatino Linotype"/>
                <a:cs typeface="Palatino Linotype"/>
              </a:rPr>
              <a:t>Jeżeli ksiądz osiąga dochody z innych źródeł płaci podatek na ogólnych zasadach, bez żadnych preferencji podatkowych</a:t>
            </a:r>
            <a:endParaRPr lang="pl-PL" dirty="0">
              <a:solidFill>
                <a:schemeClr val="tx1"/>
              </a:solidFill>
              <a:latin typeface="Palatino Linotype"/>
              <a:cs typeface="Palatino Linotype"/>
            </a:endParaRPr>
          </a:p>
          <a:p>
            <a:pPr algn="just"/>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2022 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246</a:t>
            </a:fld>
            <a:endParaRPr lang="pl-PL">
              <a:latin typeface="Palatino Linotype"/>
              <a:cs typeface="Palatino Linotype"/>
            </a:endParaRPr>
          </a:p>
        </p:txBody>
      </p:sp>
      <p:sp>
        <p:nvSpPr>
          <p:cNvPr id="6" name="Prostokąt 4"/>
          <p:cNvSpPr>
            <a:spLocks noChangeArrowheads="1"/>
          </p:cNvSpPr>
          <p:nvPr/>
        </p:nvSpPr>
        <p:spPr bwMode="auto">
          <a:xfrm>
            <a:off x="0" y="1268760"/>
            <a:ext cx="79216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1800" b="1" i="1" dirty="0">
                <a:solidFill>
                  <a:schemeClr val="accent5">
                    <a:lumMod val="75000"/>
                  </a:schemeClr>
                </a:solidFill>
                <a:latin typeface="Palatino Linotype"/>
                <a:cs typeface="Palatino Linotype"/>
              </a:rPr>
              <a:t>Obciąża on duchownych wszelkich wyznań osiągających przychody z opłat otrzymywanych w związku z pełnionymi funkcjami o charakterze duszpasterskim. </a:t>
            </a:r>
          </a:p>
        </p:txBody>
      </p:sp>
    </p:spTree>
    <p:extLst>
      <p:ext uri="{BB962C8B-B14F-4D97-AF65-F5344CB8AC3E}">
        <p14:creationId xmlns:p14="http://schemas.microsoft.com/office/powerpoint/2010/main" val="363882377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tonażowy</a:t>
            </a:r>
            <a:r>
              <a:rPr lang="en-US" dirty="0">
                <a:latin typeface="Palatino Linotype"/>
                <a:cs typeface="Palatino Linotype"/>
              </a:rPr>
              <a:t> </a:t>
            </a:r>
          </a:p>
        </p:txBody>
      </p:sp>
      <p:sp>
        <p:nvSpPr>
          <p:cNvPr id="3" name="Content Placeholder 2"/>
          <p:cNvSpPr>
            <a:spLocks noGrp="1"/>
          </p:cNvSpPr>
          <p:nvPr>
            <p:ph idx="1"/>
          </p:nvPr>
        </p:nvSpPr>
        <p:spPr/>
        <p:txBody>
          <a:bodyPr/>
          <a:lstStyle/>
          <a:p>
            <a:r>
              <a:rPr lang="pl-PL" dirty="0">
                <a:solidFill>
                  <a:schemeClr val="accent1"/>
                </a:solidFill>
                <a:latin typeface="Palatino Linotype"/>
                <a:cs typeface="Palatino Linotype"/>
              </a:rPr>
              <a:t>Ustawa z dnia 24 sierpnia 2006 r. o podatku tonażowym  ( t. j. Dz. U. z 2014, poz. 511)</a:t>
            </a:r>
          </a:p>
          <a:p>
            <a:endParaRPr lang="pl-PL" dirty="0">
              <a:solidFill>
                <a:schemeClr val="accent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247</a:t>
            </a:fld>
            <a:endParaRPr lang="pl-PL">
              <a:latin typeface="Palatino Linotype"/>
              <a:cs typeface="Palatino Linotype"/>
            </a:endParaRPr>
          </a:p>
        </p:txBody>
      </p:sp>
      <p:pic>
        <p:nvPicPr>
          <p:cNvPr id="6" name="Picture 5" descr="TR003039.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15816" y="2996952"/>
            <a:ext cx="2898648" cy="3121152"/>
          </a:xfrm>
          <a:prstGeom prst="rect">
            <a:avLst/>
          </a:prstGeom>
        </p:spPr>
      </p:pic>
    </p:spTree>
    <p:extLst>
      <p:ext uri="{BB962C8B-B14F-4D97-AF65-F5344CB8AC3E}">
        <p14:creationId xmlns:p14="http://schemas.microsoft.com/office/powerpoint/2010/main" val="414577633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Podatek tonażowy a „tania bandera”</a:t>
            </a:r>
          </a:p>
        </p:txBody>
      </p:sp>
      <p:sp>
        <p:nvSpPr>
          <p:cNvPr id="3" name="Symbol zastępczy zawartości 2"/>
          <p:cNvSpPr>
            <a:spLocks noGrp="1"/>
          </p:cNvSpPr>
          <p:nvPr>
            <p:ph idx="1"/>
          </p:nvPr>
        </p:nvSpPr>
        <p:spPr/>
        <p:txBody>
          <a:bodyPr>
            <a:normAutofit/>
          </a:bodyPr>
          <a:lstStyle/>
          <a:p>
            <a:r>
              <a:rPr lang="pl-PL" dirty="0"/>
              <a:t>Jak wynika z uzasadnienia do ustawy wprowadzającej ten podatek jest to instrument polityki transportowej państw unijnych stosowanym wobec żeglugi morskiej. Wprowadzenie takiego podatku ma na celu umożliwienie powrotu statków pod bandery narodowe państw członkowskich. Z uwagi bowiem na różnego rodzaju ułatwienia (np. niewielkie opłaty rejestracyjne, niskie podatki lub ich brak, </a:t>
            </a:r>
            <a:r>
              <a:rPr lang="pl-PL" dirty="0" smtClean="0"/>
              <a:t>swobodę </a:t>
            </a:r>
            <a:r>
              <a:rPr lang="pl-PL" dirty="0"/>
              <a:t>doboru tanich załóg czy też brak nadzoru administracji kraju bandery) stosowane przez państwa określane jako „państwa taniej bandery”, duża część statków została właśnie w nich zarejestrowana. Również statki polskich armatorów w większości pływają pod obcymi - tanimi banderami.</a:t>
            </a:r>
          </a:p>
        </p:txBody>
      </p:sp>
      <p:sp>
        <p:nvSpPr>
          <p:cNvPr id="4" name="Symbol zastępczy stopki 3"/>
          <p:cNvSpPr>
            <a:spLocks noGrp="1"/>
          </p:cNvSpPr>
          <p:nvPr>
            <p:ph type="ftr" sz="quarter" idx="11"/>
          </p:nvPr>
        </p:nvSpPr>
        <p:spPr/>
        <p:txBody>
          <a:bodyPr/>
          <a:lstStyle/>
          <a:p>
            <a:pPr>
              <a:defRPr/>
            </a:pPr>
            <a:r>
              <a:rPr lang="pl-PL"/>
              <a:t>Copyright by Katedra Prawa Podatkowego W.P. UwB 2012r.</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248</a:t>
            </a:fld>
            <a:endParaRPr lang="pl-PL"/>
          </a:p>
        </p:txBody>
      </p:sp>
    </p:spTree>
    <p:extLst>
      <p:ext uri="{BB962C8B-B14F-4D97-AF65-F5344CB8AC3E}">
        <p14:creationId xmlns:p14="http://schemas.microsoft.com/office/powerpoint/2010/main" val="193490084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Państwa Taniej Bandery</a:t>
            </a:r>
            <a:endParaRPr lang="pl-PL" dirty="0"/>
          </a:p>
        </p:txBody>
      </p:sp>
      <p:sp>
        <p:nvSpPr>
          <p:cNvPr id="3" name="Symbol zastępczy zawartości 2"/>
          <p:cNvSpPr>
            <a:spLocks noGrp="1"/>
          </p:cNvSpPr>
          <p:nvPr>
            <p:ph idx="1"/>
          </p:nvPr>
        </p:nvSpPr>
        <p:spPr>
          <a:xfrm>
            <a:off x="323528" y="1600201"/>
            <a:ext cx="7556313" cy="4525962"/>
          </a:xfrm>
        </p:spPr>
        <p:txBody>
          <a:bodyPr>
            <a:normAutofit/>
          </a:bodyPr>
          <a:lstStyle/>
          <a:p>
            <a:r>
              <a:rPr lang="pl-PL" dirty="0"/>
              <a:t>Antigua i Barbuda</a:t>
            </a:r>
            <a:r>
              <a:rPr lang="pl-PL" dirty="0" smtClean="0"/>
              <a:t>,                       </a:t>
            </a:r>
            <a:r>
              <a:rPr lang="pl-PL" sz="1400" dirty="0" smtClean="0"/>
              <a:t>Statek polski, a bandera cypryjska</a:t>
            </a:r>
            <a:endParaRPr lang="pl-PL" sz="1400" dirty="0"/>
          </a:p>
          <a:p>
            <a:r>
              <a:rPr lang="pl-PL" dirty="0"/>
              <a:t>Antyle Holenderskie,</a:t>
            </a:r>
          </a:p>
          <a:p>
            <a:r>
              <a:rPr lang="pl-PL" dirty="0"/>
              <a:t>Bahamy,</a:t>
            </a:r>
          </a:p>
          <a:p>
            <a:r>
              <a:rPr lang="pl-PL" dirty="0"/>
              <a:t>Barbados.</a:t>
            </a:r>
          </a:p>
          <a:p>
            <a:r>
              <a:rPr lang="pl-PL" dirty="0"/>
              <a:t>Belize,</a:t>
            </a:r>
          </a:p>
          <a:p>
            <a:r>
              <a:rPr lang="pl-PL" dirty="0"/>
              <a:t>Bermudy,</a:t>
            </a:r>
          </a:p>
          <a:p>
            <a:r>
              <a:rPr lang="pl-PL" dirty="0"/>
              <a:t>Boliwia,</a:t>
            </a:r>
          </a:p>
          <a:p>
            <a:r>
              <a:rPr lang="pl-PL" dirty="0" smtClean="0"/>
              <a:t>Cypr.</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249</a:t>
            </a:fld>
            <a:endParaRPr lang="pl-PL"/>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100" y="2420888"/>
            <a:ext cx="4930405" cy="3705274"/>
          </a:xfrm>
          <a:prstGeom prst="rect">
            <a:avLst/>
          </a:prstGeom>
        </p:spPr>
      </p:pic>
    </p:spTree>
    <p:extLst>
      <p:ext uri="{BB962C8B-B14F-4D97-AF65-F5344CB8AC3E}">
        <p14:creationId xmlns:p14="http://schemas.microsoft.com/office/powerpoint/2010/main" val="3245449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Grupa VAT</a:t>
            </a:r>
            <a:endParaRPr lang="pl-PL" dirty="0"/>
          </a:p>
        </p:txBody>
      </p:sp>
      <p:sp>
        <p:nvSpPr>
          <p:cNvPr id="3" name="Symbol zastępczy zawartości 2"/>
          <p:cNvSpPr>
            <a:spLocks noGrp="1"/>
          </p:cNvSpPr>
          <p:nvPr>
            <p:ph idx="1"/>
          </p:nvPr>
        </p:nvSpPr>
        <p:spPr>
          <a:xfrm>
            <a:off x="47702" y="1412776"/>
            <a:ext cx="9096298" cy="5445223"/>
          </a:xfrm>
        </p:spPr>
        <p:txBody>
          <a:bodyPr>
            <a:normAutofit/>
          </a:bodyPr>
          <a:lstStyle/>
          <a:p>
            <a:r>
              <a:rPr lang="pl-PL" dirty="0"/>
              <a:t>W celu utworzenia grupy VAT będzie należało zawrzeć w formie pisemnej </a:t>
            </a:r>
            <a:r>
              <a:rPr lang="pl-PL" dirty="0" smtClean="0"/>
              <a:t>umowę. </a:t>
            </a:r>
          </a:p>
          <a:p>
            <a:r>
              <a:rPr lang="pl-PL" dirty="0" smtClean="0"/>
              <a:t>Dostawy </a:t>
            </a:r>
            <a:r>
              <a:rPr lang="pl-PL" dirty="0"/>
              <a:t>towarów i świadczenie usług przez podmioty należące do grupy VAT nie będą stanowiły czynności podlegających </a:t>
            </a:r>
            <a:r>
              <a:rPr lang="pl-PL" dirty="0" smtClean="0"/>
              <a:t>opodatkowaniu. </a:t>
            </a:r>
            <a:r>
              <a:rPr lang="pl-PL" dirty="0"/>
              <a:t>Oznacza </a:t>
            </a:r>
            <a:r>
              <a:rPr lang="pl-PL" dirty="0" smtClean="0"/>
              <a:t>to, że nie ma podatku od transakcji pomiędzy członkami grupy. </a:t>
            </a:r>
            <a:r>
              <a:rPr lang="pl-PL" dirty="0"/>
              <a:t>Zaletą zawiązania grupy VAT </a:t>
            </a:r>
            <a:r>
              <a:rPr lang="pl-PL" dirty="0" smtClean="0"/>
              <a:t>jest </a:t>
            </a:r>
            <a:r>
              <a:rPr lang="pl-PL" dirty="0"/>
              <a:t>jej korzystny wpływ na płynność finansową należących do niej podmiotów</a:t>
            </a:r>
            <a:r>
              <a:rPr lang="pl-PL" dirty="0" smtClean="0"/>
              <a:t>.</a:t>
            </a:r>
          </a:p>
          <a:p>
            <a:r>
              <a:rPr lang="pl-PL" dirty="0"/>
              <a:t>Podmioty wchodzące w skład grupy VAT będą solidarnie odpowiedzialne za jej zobowiązania z tytułu podatku VAT należne za okres funkcjonowania grupy VAT. Odpowiedzialność ta będzie występować również po zakończeniu funkcjonowania grupy VAT.</a:t>
            </a:r>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25</a:t>
            </a:fld>
            <a:endParaRPr lang="pl-PL"/>
          </a:p>
        </p:txBody>
      </p:sp>
    </p:spTree>
    <p:extLst>
      <p:ext uri="{BB962C8B-B14F-4D97-AF65-F5344CB8AC3E}">
        <p14:creationId xmlns:p14="http://schemas.microsoft.com/office/powerpoint/2010/main" val="6140485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tonażowy</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250</a:t>
            </a:fld>
            <a:endParaRPr lang="pl-PL"/>
          </a:p>
        </p:txBody>
      </p:sp>
      <p:sp>
        <p:nvSpPr>
          <p:cNvPr id="7" name="pole tekstowe 5"/>
          <p:cNvSpPr txBox="1">
            <a:spLocks noChangeArrowheads="1"/>
          </p:cNvSpPr>
          <p:nvPr/>
        </p:nvSpPr>
        <p:spPr bwMode="auto">
          <a:xfrm>
            <a:off x="323528" y="1124744"/>
            <a:ext cx="7560840" cy="155427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indent="179388">
              <a:tabLst>
                <a:tab pos="144463" algn="l"/>
                <a:tab pos="288925" algn="l"/>
              </a:tabLst>
              <a:defRPr sz="1600">
                <a:solidFill>
                  <a:schemeClr val="tx1"/>
                </a:solidFill>
                <a:latin typeface="Arial" charset="0"/>
                <a:ea typeface="ＭＳ Ｐゴシック" charset="0"/>
                <a:cs typeface="Arial" charset="0"/>
              </a:defRPr>
            </a:lvl1pPr>
            <a:lvl2pPr marL="742950" indent="-285750">
              <a:tabLst>
                <a:tab pos="144463" algn="l"/>
                <a:tab pos="288925" algn="l"/>
              </a:tabLst>
              <a:defRPr sz="1600">
                <a:solidFill>
                  <a:schemeClr val="tx1"/>
                </a:solidFill>
                <a:latin typeface="Arial" charset="0"/>
                <a:ea typeface="Arial" charset="0"/>
                <a:cs typeface="Arial" charset="0"/>
              </a:defRPr>
            </a:lvl2pPr>
            <a:lvl3pPr marL="1143000" indent="-228600">
              <a:tabLst>
                <a:tab pos="144463" algn="l"/>
                <a:tab pos="288925" algn="l"/>
              </a:tabLst>
              <a:defRPr sz="1600">
                <a:solidFill>
                  <a:schemeClr val="tx1"/>
                </a:solidFill>
                <a:latin typeface="Arial" charset="0"/>
                <a:ea typeface="Arial" charset="0"/>
                <a:cs typeface="Arial" charset="0"/>
              </a:defRPr>
            </a:lvl3pPr>
            <a:lvl4pPr marL="1600200" indent="-228600">
              <a:tabLst>
                <a:tab pos="144463" algn="l"/>
                <a:tab pos="288925" algn="l"/>
              </a:tabLst>
              <a:defRPr sz="1600">
                <a:solidFill>
                  <a:schemeClr val="tx1"/>
                </a:solidFill>
                <a:latin typeface="Arial" charset="0"/>
                <a:ea typeface="Arial" charset="0"/>
                <a:cs typeface="Arial" charset="0"/>
              </a:defRPr>
            </a:lvl4pPr>
            <a:lvl5pPr marL="2057400" indent="-228600">
              <a:tabLst>
                <a:tab pos="144463" algn="l"/>
                <a:tab pos="288925" algn="l"/>
              </a:tabLst>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144463" algn="l"/>
                <a:tab pos="288925" algn="l"/>
              </a:tabLs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144463" algn="l"/>
                <a:tab pos="288925" algn="l"/>
              </a:tabLs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144463" algn="l"/>
                <a:tab pos="288925" algn="l"/>
              </a:tabLs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144463" algn="l"/>
                <a:tab pos="288925" algn="l"/>
              </a:tabLst>
              <a:defRPr sz="1600">
                <a:solidFill>
                  <a:schemeClr val="tx1"/>
                </a:solidFill>
                <a:latin typeface="Arial" charset="0"/>
                <a:ea typeface="Arial" charset="0"/>
                <a:cs typeface="Arial" charset="0"/>
              </a:defRPr>
            </a:lvl9pPr>
          </a:lstStyle>
          <a:p>
            <a:pPr algn="ctr" eaLnBrk="1" hangingPunct="1">
              <a:defRPr/>
            </a:pPr>
            <a:r>
              <a:rPr lang="pl-PL" sz="1900" i="1" dirty="0">
                <a:solidFill>
                  <a:srgbClr val="000000"/>
                </a:solidFill>
                <a:latin typeface="Palatino Linotype"/>
                <a:cs typeface="Palatino Linotype"/>
              </a:rPr>
              <a:t> Ryczałt ten mogą wybrać zamiast podatku dochodowego (od osób fizycznych i osób prawnych) płaconego na ogólnych </a:t>
            </a:r>
            <a:r>
              <a:rPr lang="pl-PL" sz="1900" b="1" i="1" dirty="0">
                <a:solidFill>
                  <a:srgbClr val="000000"/>
                </a:solidFill>
                <a:latin typeface="Palatino Linotype"/>
                <a:cs typeface="Palatino Linotype"/>
              </a:rPr>
              <a:t>zasadach armatorzy prowadzący działalność polegającą na świadczeniu usług w żegludze międzynarodowej m.in. w zakresie transportu ładunków lub pasażerów, holowania pełnomorskiego, ratownictwa. </a:t>
            </a:r>
          </a:p>
        </p:txBody>
      </p:sp>
      <p:sp>
        <p:nvSpPr>
          <p:cNvPr id="8" name="Symbol zastępczy zawartości 7"/>
          <p:cNvSpPr txBox="1">
            <a:spLocks noGrp="1" noChangeArrowheads="1"/>
          </p:cNvSpPr>
          <p:nvPr>
            <p:ph idx="1"/>
          </p:nvPr>
        </p:nvSpPr>
        <p:spPr bwMode="auto">
          <a:xfrm>
            <a:off x="251520" y="1900617"/>
            <a:ext cx="7560840" cy="520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179388">
              <a:tabLst>
                <a:tab pos="144463" algn="l"/>
                <a:tab pos="288925" algn="l"/>
              </a:tabLst>
              <a:defRPr sz="1600">
                <a:solidFill>
                  <a:schemeClr val="tx1"/>
                </a:solidFill>
                <a:latin typeface="Arial" charset="0"/>
                <a:ea typeface="ＭＳ Ｐゴシック" charset="0"/>
                <a:cs typeface="ＭＳ Ｐゴシック" charset="0"/>
              </a:defRPr>
            </a:lvl1pPr>
            <a:lvl2pPr marL="742950" indent="-285750">
              <a:tabLst>
                <a:tab pos="144463" algn="l"/>
                <a:tab pos="288925" algn="l"/>
              </a:tabLst>
              <a:defRPr sz="1600">
                <a:solidFill>
                  <a:schemeClr val="tx1"/>
                </a:solidFill>
                <a:latin typeface="Arial" charset="0"/>
                <a:ea typeface="ＭＳ Ｐゴシック" charset="0"/>
              </a:defRPr>
            </a:lvl2pPr>
            <a:lvl3pPr marL="1143000" indent="-228600">
              <a:tabLst>
                <a:tab pos="144463" algn="l"/>
                <a:tab pos="288925" algn="l"/>
              </a:tabLst>
              <a:defRPr sz="1600">
                <a:solidFill>
                  <a:schemeClr val="tx1"/>
                </a:solidFill>
                <a:latin typeface="Arial" charset="0"/>
                <a:ea typeface="ＭＳ Ｐゴシック" charset="0"/>
              </a:defRPr>
            </a:lvl3pPr>
            <a:lvl4pPr marL="1600200" indent="-228600">
              <a:tabLst>
                <a:tab pos="144463" algn="l"/>
                <a:tab pos="288925" algn="l"/>
              </a:tabLst>
              <a:defRPr sz="1600">
                <a:solidFill>
                  <a:schemeClr val="tx1"/>
                </a:solidFill>
                <a:latin typeface="Arial" charset="0"/>
                <a:ea typeface="ＭＳ Ｐゴシック" charset="0"/>
              </a:defRPr>
            </a:lvl4pPr>
            <a:lvl5pPr marL="2057400" indent="-228600">
              <a:tabLst>
                <a:tab pos="144463" algn="l"/>
                <a:tab pos="288925" algn="l"/>
              </a:tabLst>
              <a:defRPr sz="1600">
                <a:solidFill>
                  <a:schemeClr val="tx1"/>
                </a:solidFill>
                <a:latin typeface="Arial" charset="0"/>
                <a:ea typeface="ＭＳ Ｐゴシック" charset="0"/>
              </a:defRPr>
            </a:lvl5pPr>
            <a:lvl6pPr marL="2514600" indent="-228600" eaLnBrk="0" fontAlgn="base" hangingPunct="0">
              <a:spcBef>
                <a:spcPct val="0"/>
              </a:spcBef>
              <a:spcAft>
                <a:spcPct val="0"/>
              </a:spcAft>
              <a:tabLst>
                <a:tab pos="144463" algn="l"/>
                <a:tab pos="288925" algn="l"/>
              </a:tabLst>
              <a:defRPr sz="1600">
                <a:solidFill>
                  <a:schemeClr val="tx1"/>
                </a:solidFill>
                <a:latin typeface="Arial" charset="0"/>
                <a:ea typeface="ＭＳ Ｐゴシック" charset="0"/>
              </a:defRPr>
            </a:lvl6pPr>
            <a:lvl7pPr marL="2971800" indent="-228600" eaLnBrk="0" fontAlgn="base" hangingPunct="0">
              <a:spcBef>
                <a:spcPct val="0"/>
              </a:spcBef>
              <a:spcAft>
                <a:spcPct val="0"/>
              </a:spcAft>
              <a:tabLst>
                <a:tab pos="144463" algn="l"/>
                <a:tab pos="288925" algn="l"/>
              </a:tabLst>
              <a:defRPr sz="1600">
                <a:solidFill>
                  <a:schemeClr val="tx1"/>
                </a:solidFill>
                <a:latin typeface="Arial" charset="0"/>
                <a:ea typeface="ＭＳ Ｐゴシック" charset="0"/>
              </a:defRPr>
            </a:lvl7pPr>
            <a:lvl8pPr marL="3429000" indent="-228600" eaLnBrk="0" fontAlgn="base" hangingPunct="0">
              <a:spcBef>
                <a:spcPct val="0"/>
              </a:spcBef>
              <a:spcAft>
                <a:spcPct val="0"/>
              </a:spcAft>
              <a:tabLst>
                <a:tab pos="144463" algn="l"/>
                <a:tab pos="288925" algn="l"/>
              </a:tabLst>
              <a:defRPr sz="1600">
                <a:solidFill>
                  <a:schemeClr val="tx1"/>
                </a:solidFill>
                <a:latin typeface="Arial" charset="0"/>
                <a:ea typeface="ＭＳ Ｐゴシック" charset="0"/>
              </a:defRPr>
            </a:lvl8pPr>
            <a:lvl9pPr marL="3886200" indent="-228600" eaLnBrk="0" fontAlgn="base" hangingPunct="0">
              <a:spcBef>
                <a:spcPct val="0"/>
              </a:spcBef>
              <a:spcAft>
                <a:spcPct val="0"/>
              </a:spcAft>
              <a:tabLst>
                <a:tab pos="144463" algn="l"/>
                <a:tab pos="288925" algn="l"/>
              </a:tabLst>
              <a:defRPr sz="1600">
                <a:solidFill>
                  <a:schemeClr val="tx1"/>
                </a:solidFill>
                <a:latin typeface="Arial" charset="0"/>
                <a:ea typeface="ＭＳ Ｐゴシック" charset="0"/>
              </a:defRPr>
            </a:lvl9pPr>
          </a:lstStyle>
          <a:p>
            <a:pPr indent="0" algn="just">
              <a:buNone/>
            </a:pPr>
            <a:endParaRPr lang="pl-PL" sz="1700" dirty="0">
              <a:latin typeface="Palatino Linotype"/>
              <a:cs typeface="Palatino Linotype"/>
            </a:endParaRPr>
          </a:p>
          <a:p>
            <a:pPr indent="0" algn="just">
              <a:buNone/>
            </a:pPr>
            <a:endParaRPr lang="pl-PL" sz="1700" dirty="0">
              <a:latin typeface="Palatino Linotype"/>
              <a:cs typeface="Palatino Linotype"/>
            </a:endParaRPr>
          </a:p>
          <a:p>
            <a:pPr algn="just"/>
            <a:r>
              <a:rPr lang="pl-PL" sz="1800" dirty="0">
                <a:latin typeface="Palatino Linotype"/>
                <a:cs typeface="Palatino Linotype"/>
              </a:rPr>
              <a:t>Podstawę opodatkowania stanowi dochód armatora odpowiadający iloczynowi </a:t>
            </a:r>
            <a:r>
              <a:rPr lang="pl-PL" sz="1800" b="1" dirty="0">
                <a:latin typeface="Palatino Linotype"/>
                <a:cs typeface="Palatino Linotype"/>
              </a:rPr>
              <a:t>dobowej stawki oraz okresu eksploatacji w danym miesiącu wszystkich statków armatora</a:t>
            </a:r>
            <a:r>
              <a:rPr lang="pl-PL" sz="1800" dirty="0">
                <a:latin typeface="Palatino Linotype"/>
                <a:cs typeface="Palatino Linotype"/>
              </a:rPr>
              <a:t>. Dobowe stawki są zamieszczone w tabeli znajdującej się w ustawie. I tak np. dobowa stawka dla statków do 1.000 NT (pojemność netto) – 0,5 euro za każde 100 </a:t>
            </a:r>
            <a:r>
              <a:rPr lang="pl-PL" sz="1800" dirty="0" smtClean="0">
                <a:latin typeface="Palatino Linotype"/>
                <a:cs typeface="Palatino Linotype"/>
              </a:rPr>
              <a:t>NT (pojemność  </a:t>
            </a:r>
            <a:r>
              <a:rPr lang="pl-PL" sz="1800" dirty="0"/>
              <a:t>netto </a:t>
            </a:r>
            <a:r>
              <a:rPr lang="pl-PL" sz="1800" dirty="0" smtClean="0"/>
              <a:t>- NT </a:t>
            </a:r>
            <a:r>
              <a:rPr lang="pl-PL" sz="1800" i="1" dirty="0"/>
              <a:t>Net </a:t>
            </a:r>
            <a:r>
              <a:rPr lang="pl-PL" sz="1800" i="1" dirty="0" err="1" smtClean="0"/>
              <a:t>Tonnage</a:t>
            </a:r>
            <a:r>
              <a:rPr lang="pl-PL" sz="1800" i="1" dirty="0" smtClean="0"/>
              <a:t>)</a:t>
            </a:r>
            <a:endParaRPr lang="pl-PL" sz="1800" dirty="0">
              <a:latin typeface="Palatino Linotype"/>
              <a:cs typeface="Palatino Linotype"/>
            </a:endParaRPr>
          </a:p>
          <a:p>
            <a:pPr algn="just"/>
            <a:r>
              <a:rPr lang="pl-PL" sz="1800" dirty="0">
                <a:latin typeface="Palatino Linotype"/>
                <a:cs typeface="Palatino Linotype"/>
              </a:rPr>
              <a:t>Stawka podatku wynosi 19% podstawy opodatkowania. Przychody uzyskane ze sprzedaży statku są opodatkowane stawką 15%. </a:t>
            </a:r>
          </a:p>
          <a:p>
            <a:pPr algn="just"/>
            <a:r>
              <a:rPr lang="pl-PL" sz="1800" dirty="0">
                <a:latin typeface="Palatino Linotype"/>
                <a:cs typeface="Palatino Linotype"/>
              </a:rPr>
              <a:t>Podatek ten płacony jest do 20</a:t>
            </a:r>
            <a:r>
              <a:rPr lang="pl-PL" sz="1800" dirty="0" smtClean="0">
                <a:latin typeface="Palatino Linotype"/>
                <a:cs typeface="Palatino Linotype"/>
              </a:rPr>
              <a:t>. dnia </a:t>
            </a:r>
            <a:r>
              <a:rPr lang="pl-PL" sz="1800" dirty="0">
                <a:latin typeface="Palatino Linotype"/>
                <a:cs typeface="Palatino Linotype"/>
              </a:rPr>
              <a:t>każdego miesiąca za miesiąc poprzedni, a za grudzień – w terminie złożenia zeznania. Zeznanie trzeba złożyć do końca stycznia roku następnego. </a:t>
            </a:r>
          </a:p>
          <a:p>
            <a:pPr algn="just"/>
            <a:endParaRPr lang="pl-PL" sz="1700" dirty="0">
              <a:latin typeface="Palatino Linotype"/>
              <a:cs typeface="Palatino Linotype"/>
            </a:endParaRPr>
          </a:p>
        </p:txBody>
      </p:sp>
    </p:spTree>
    <p:extLst>
      <p:ext uri="{BB962C8B-B14F-4D97-AF65-F5344CB8AC3E}">
        <p14:creationId xmlns:p14="http://schemas.microsoft.com/office/powerpoint/2010/main" val="349343029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Podatek przedsiębiorcy okrętowego</a:t>
            </a:r>
          </a:p>
        </p:txBody>
      </p:sp>
      <p:sp>
        <p:nvSpPr>
          <p:cNvPr id="3" name="Symbol zastępczy zawartości 2"/>
          <p:cNvSpPr>
            <a:spLocks noGrp="1"/>
          </p:cNvSpPr>
          <p:nvPr>
            <p:ph idx="1"/>
          </p:nvPr>
        </p:nvSpPr>
        <p:spPr>
          <a:xfrm>
            <a:off x="749487" y="2060848"/>
            <a:ext cx="7556313" cy="4144963"/>
          </a:xfrm>
        </p:spPr>
        <p:txBody>
          <a:bodyPr>
            <a:normAutofit fontScale="70000" lnSpcReduction="20000"/>
          </a:bodyPr>
          <a:lstStyle/>
          <a:p>
            <a:r>
              <a:rPr lang="pl-PL" sz="2800" b="1" dirty="0">
                <a:solidFill>
                  <a:schemeClr val="tx2"/>
                </a:solidFill>
                <a:latin typeface="Trebuchet MS" charset="0"/>
              </a:rPr>
              <a:t>ustawa z dnia 6 lipca 2016 r. o aktywizacji przemysłu okrętowego i przemysłów komplementarnych </a:t>
            </a:r>
          </a:p>
          <a:p>
            <a:r>
              <a:rPr lang="pl-PL" sz="2800" dirty="0"/>
              <a:t>Ustawa wprowadza szereg rozwiązań ułatwiających funkcjonowanie przemysłu okrętowego zarówno w sferze podatkowej, jak i tworzenie specjalnych stref ekonomicznych oraz możliwości ubiegania się o dofinansowanie ze środków Unii Europejskiej.  </a:t>
            </a:r>
            <a:br>
              <a:rPr lang="pl-PL" sz="2800" dirty="0"/>
            </a:br>
            <a:r>
              <a:rPr lang="pl-PL" sz="2800" dirty="0"/>
              <a:t/>
            </a:r>
            <a:br>
              <a:rPr lang="pl-PL" sz="2800" dirty="0"/>
            </a:br>
            <a:r>
              <a:rPr lang="pl-PL" sz="2800" dirty="0"/>
              <a:t>Kwestie podatkowe obejmują wprowadzenie zryczałtowanego podatku w zakresie budowy statku lub przebudowy statku oraz zastosowanie zerowej stawki VAT na produkty przemysłu okrętowego i przemysłów komplementarnych.</a:t>
            </a:r>
          </a:p>
          <a:p>
            <a:r>
              <a:rPr lang="pl-PL" sz="2800" dirty="0"/>
              <a:t>Podatek ten jest uregulowany w ustawie niepodatkowej </a:t>
            </a:r>
            <a:r>
              <a:rPr lang="pl-PL" sz="2800" b="1" dirty="0">
                <a:solidFill>
                  <a:schemeClr val="tx2"/>
                </a:solidFill>
                <a:latin typeface="Trebuchet MS" charset="0"/>
              </a:rPr>
              <a:t> </a:t>
            </a:r>
          </a:p>
          <a:p>
            <a:endParaRPr lang="pl-PL" sz="2800" dirty="0"/>
          </a:p>
        </p:txBody>
      </p:sp>
      <p:sp>
        <p:nvSpPr>
          <p:cNvPr id="4" name="Symbol zastępczy stopki 3"/>
          <p:cNvSpPr>
            <a:spLocks noGrp="1"/>
          </p:cNvSpPr>
          <p:nvPr>
            <p:ph type="ftr" sz="quarter" idx="11"/>
          </p:nvPr>
        </p:nvSpPr>
        <p:spPr/>
        <p:txBody>
          <a:bodyPr/>
          <a:lstStyle/>
          <a:p>
            <a:pPr>
              <a:defRPr/>
            </a:pPr>
            <a:r>
              <a:rPr lang="pl-PL"/>
              <a:t>Copyright by Katedra Prawa Podatkowego W.P. UwB 2012r.</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251</a:t>
            </a:fld>
            <a:endParaRPr lang="pl-PL"/>
          </a:p>
        </p:txBody>
      </p:sp>
    </p:spTree>
    <p:extLst>
      <p:ext uri="{BB962C8B-B14F-4D97-AF65-F5344CB8AC3E}">
        <p14:creationId xmlns:p14="http://schemas.microsoft.com/office/powerpoint/2010/main" val="87640414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Podatek przedsiębiorcy okrętowego</a:t>
            </a:r>
            <a:endParaRPr lang="en-US" dirty="0">
              <a:latin typeface="Palatino Linotype"/>
              <a:cs typeface="Palatino Linotype"/>
            </a:endParaRPr>
          </a:p>
        </p:txBody>
      </p:sp>
      <p:sp>
        <p:nvSpPr>
          <p:cNvPr id="3" name="Content Placeholder 2"/>
          <p:cNvSpPr>
            <a:spLocks noGrp="1"/>
          </p:cNvSpPr>
          <p:nvPr>
            <p:ph idx="1"/>
          </p:nvPr>
        </p:nvSpPr>
        <p:spPr>
          <a:xfrm>
            <a:off x="395536" y="1340768"/>
            <a:ext cx="7556313" cy="4569371"/>
          </a:xfrm>
        </p:spPr>
        <p:txBody>
          <a:bodyPr>
            <a:noAutofit/>
          </a:bodyPr>
          <a:lstStyle/>
          <a:p>
            <a:pPr algn="just"/>
            <a:r>
              <a:rPr lang="pl-PL" sz="1600" dirty="0">
                <a:solidFill>
                  <a:schemeClr val="tx1"/>
                </a:solidFill>
                <a:latin typeface="Palatino Linotype"/>
                <a:cs typeface="Palatino Linotype"/>
              </a:rPr>
              <a:t>Przedsiębiorcy okrętowi mają możliwość wyboru pomiędzy opodatkowaniem budowy lub przebudowy statków podatkiem CIT albo podatkiem </a:t>
            </a:r>
            <a:r>
              <a:rPr lang="pl-PL" sz="1600" dirty="0" smtClean="0">
                <a:solidFill>
                  <a:schemeClr val="tx1"/>
                </a:solidFill>
                <a:latin typeface="Palatino Linotype"/>
                <a:cs typeface="Palatino Linotype"/>
              </a:rPr>
              <a:t>PIT, a </a:t>
            </a:r>
            <a:r>
              <a:rPr lang="pl-PL" sz="1600" dirty="0">
                <a:solidFill>
                  <a:schemeClr val="tx1"/>
                </a:solidFill>
                <a:latin typeface="Palatino Linotype"/>
                <a:cs typeface="Palatino Linotype"/>
              </a:rPr>
              <a:t>zryczałtowanych podatkiem od wartości sprzedanej produkcji. Mają też preferencje w VAT.</a:t>
            </a:r>
          </a:p>
          <a:p>
            <a:pPr algn="just"/>
            <a:r>
              <a:rPr lang="pl-PL" sz="1600" b="1" dirty="0">
                <a:solidFill>
                  <a:schemeClr val="tx1"/>
                </a:solidFill>
                <a:latin typeface="Palatino Linotype"/>
                <a:cs typeface="Palatino Linotype"/>
              </a:rPr>
              <a:t>Przedsiębiorca okrętowy </a:t>
            </a:r>
            <a:r>
              <a:rPr lang="pl-PL" sz="1600" dirty="0">
                <a:solidFill>
                  <a:schemeClr val="tx1"/>
                </a:solidFill>
                <a:latin typeface="Palatino Linotype"/>
                <a:cs typeface="Palatino Linotype"/>
              </a:rPr>
              <a:t>– podmiot prowadzący na terytorium Rzeczypospolitej Polskiej działalność polegającą na budowie statku lub przebudowie statku.</a:t>
            </a:r>
          </a:p>
          <a:p>
            <a:pPr algn="just"/>
            <a:r>
              <a:rPr lang="pl-PL" sz="1600" b="1" dirty="0">
                <a:solidFill>
                  <a:schemeClr val="tx1"/>
                </a:solidFill>
                <a:latin typeface="Palatino Linotype"/>
                <a:cs typeface="Palatino Linotype"/>
              </a:rPr>
              <a:t>Podstawą opodatkowania </a:t>
            </a:r>
            <a:r>
              <a:rPr lang="pl-PL" sz="1600" dirty="0">
                <a:solidFill>
                  <a:schemeClr val="tx1"/>
                </a:solidFill>
                <a:latin typeface="Palatino Linotype"/>
                <a:cs typeface="Palatino Linotype"/>
              </a:rPr>
              <a:t>zryczałtowanym podatkiem jest przychód należny ze sprzedaży statku lub przebudowy statku osiągnięty w roku podatkowym, z wyłączeniem podatku od towarów i usług.</a:t>
            </a:r>
          </a:p>
          <a:p>
            <a:pPr algn="just"/>
            <a:r>
              <a:rPr lang="pl-PL" sz="1600" b="1" dirty="0">
                <a:solidFill>
                  <a:schemeClr val="tx1"/>
                </a:solidFill>
                <a:latin typeface="Palatino Linotype"/>
                <a:cs typeface="Palatino Linotype"/>
              </a:rPr>
              <a:t>Zryczałtowany podatek wynosi 1% podstawy opodatkowania.</a:t>
            </a:r>
          </a:p>
          <a:p>
            <a:pPr algn="just"/>
            <a:r>
              <a:rPr lang="pl-PL" sz="1600" dirty="0">
                <a:solidFill>
                  <a:schemeClr val="tx1"/>
                </a:solidFill>
                <a:latin typeface="Palatino Linotype"/>
                <a:cs typeface="Palatino Linotype"/>
              </a:rPr>
              <a:t>Przedsiębiorca okrętowy jest obowiązany za każdy miesiąc roku podatkowego obliczać zryczałtowany podatek od przychodu należnego w terminie do 20. dnia każdego miesiąca za miesiąc poprzedni, a za ostatni miesiąc roku podatkowego – w terminie złożenia zeznania. Zeznanie składa się  końca pierwszego miesiąca następnego roku podatkowego.</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252</a:t>
            </a:fld>
            <a:endParaRPr lang="pl-PL">
              <a:latin typeface="Palatino Linotype"/>
              <a:cs typeface="Palatino Linotype"/>
            </a:endParaRPr>
          </a:p>
        </p:txBody>
      </p:sp>
    </p:spTree>
    <p:extLst>
      <p:ext uri="{BB962C8B-B14F-4D97-AF65-F5344CB8AC3E}">
        <p14:creationId xmlns:p14="http://schemas.microsoft.com/office/powerpoint/2010/main" val="229667301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100" dirty="0">
                <a:latin typeface="Palatino Linotype"/>
                <a:cs typeface="Palatino Linotype"/>
              </a:rPr>
              <a:t>2. Podatek dochodowy od osób prawnych</a:t>
            </a:r>
            <a:endParaRPr lang="en-US" sz="3100" dirty="0">
              <a:latin typeface="Palatino Linotype"/>
              <a:cs typeface="Palatino Linotype"/>
            </a:endParaRPr>
          </a:p>
        </p:txBody>
      </p:sp>
      <p:sp>
        <p:nvSpPr>
          <p:cNvPr id="3" name="Content Placeholder 2"/>
          <p:cNvSpPr>
            <a:spLocks noGrp="1"/>
          </p:cNvSpPr>
          <p:nvPr>
            <p:ph idx="1"/>
          </p:nvPr>
        </p:nvSpPr>
        <p:spPr/>
        <p:txBody>
          <a:bodyPr>
            <a:normAutofit fontScale="85000" lnSpcReduction="20000"/>
          </a:bodyPr>
          <a:lstStyle/>
          <a:p>
            <a:pPr>
              <a:lnSpc>
                <a:spcPct val="150000"/>
              </a:lnSpc>
              <a:buFont typeface="Wingdings 2" charset="0"/>
              <a:buNone/>
            </a:pPr>
            <a:endParaRPr lang="pl-PL" dirty="0">
              <a:solidFill>
                <a:srgbClr val="000000"/>
              </a:solidFill>
              <a:latin typeface="Palatino Linotype"/>
              <a:cs typeface="Palatino Linotype"/>
            </a:endParaRPr>
          </a:p>
          <a:p>
            <a:pPr>
              <a:lnSpc>
                <a:spcPct val="150000"/>
              </a:lnSpc>
              <a:buFont typeface="Wingdings 2" charset="0"/>
              <a:buNone/>
            </a:pPr>
            <a:r>
              <a:rPr lang="pl-PL" sz="2400" b="1" dirty="0">
                <a:solidFill>
                  <a:srgbClr val="000000"/>
                </a:solidFill>
                <a:latin typeface="Palatino Linotype"/>
                <a:cs typeface="Palatino Linotype"/>
              </a:rPr>
              <a:t>Podstawa prawna:</a:t>
            </a:r>
          </a:p>
          <a:p>
            <a:pPr>
              <a:lnSpc>
                <a:spcPct val="150000"/>
              </a:lnSpc>
              <a:buFont typeface="Wingdings 2" charset="0"/>
              <a:buNone/>
            </a:pPr>
            <a:r>
              <a:rPr lang="pl-PL" sz="2400" dirty="0">
                <a:solidFill>
                  <a:srgbClr val="000000"/>
                </a:solidFill>
                <a:latin typeface="Palatino Linotype"/>
                <a:cs typeface="Palatino Linotype"/>
              </a:rPr>
              <a:t>Ustawa z dnia 15 lutego 1992 o podatku dochodowym od osób prawnych (tekst jedn. </a:t>
            </a:r>
            <a:r>
              <a:rPr lang="pl-PL" sz="2400" b="1" dirty="0" err="1">
                <a:solidFill>
                  <a:srgbClr val="000000"/>
                </a:solidFill>
                <a:latin typeface="Palatino Linotype"/>
                <a:cs typeface="Palatino Linotype"/>
              </a:rPr>
              <a:t>Dz.U</a:t>
            </a:r>
            <a:r>
              <a:rPr lang="pl-PL" sz="2400" b="1" dirty="0">
                <a:solidFill>
                  <a:srgbClr val="000000"/>
                </a:solidFill>
                <a:latin typeface="Palatino Linotype"/>
                <a:cs typeface="Palatino Linotype"/>
              </a:rPr>
              <a:t>. z </a:t>
            </a:r>
            <a:r>
              <a:rPr lang="pl-PL" sz="2400" b="1" dirty="0" smtClean="0">
                <a:solidFill>
                  <a:srgbClr val="000000"/>
                </a:solidFill>
                <a:latin typeface="Palatino Linotype"/>
                <a:cs typeface="Palatino Linotype"/>
              </a:rPr>
              <a:t>2019 </a:t>
            </a:r>
            <a:r>
              <a:rPr lang="pl-PL" sz="2400" b="1" dirty="0">
                <a:solidFill>
                  <a:srgbClr val="000000"/>
                </a:solidFill>
                <a:latin typeface="Palatino Linotype"/>
                <a:cs typeface="Palatino Linotype"/>
              </a:rPr>
              <a:t>r., </a:t>
            </a:r>
            <a:r>
              <a:rPr lang="pl-PL" sz="2400" b="1" dirty="0" smtClean="0">
                <a:solidFill>
                  <a:srgbClr val="000000"/>
                </a:solidFill>
                <a:latin typeface="Palatino Linotype"/>
                <a:cs typeface="Palatino Linotype"/>
              </a:rPr>
              <a:t>poz. 865</a:t>
            </a:r>
            <a:r>
              <a:rPr lang="pl-PL" sz="2400" dirty="0" smtClean="0">
                <a:solidFill>
                  <a:srgbClr val="000000"/>
                </a:solidFill>
                <a:latin typeface="Palatino Linotype"/>
                <a:cs typeface="Palatino Linotype"/>
              </a:rPr>
              <a:t>)</a:t>
            </a:r>
            <a:r>
              <a:rPr lang="pl-PL" dirty="0">
                <a:solidFill>
                  <a:srgbClr val="000000"/>
                </a:solidFill>
                <a:latin typeface="Palatino Linotype"/>
                <a:cs typeface="Palatino Linotype"/>
              </a:rPr>
              <a:t/>
            </a:r>
            <a:br>
              <a:rPr lang="pl-PL" dirty="0">
                <a:solidFill>
                  <a:srgbClr val="000000"/>
                </a:solidFill>
                <a:latin typeface="Palatino Linotype"/>
                <a:cs typeface="Palatino Linotype"/>
              </a:rPr>
            </a:br>
            <a:endParaRPr lang="pl-PL" dirty="0">
              <a:solidFill>
                <a:srgbClr val="000000"/>
              </a:solidFill>
              <a:latin typeface="Palatino Linotype"/>
              <a:cs typeface="Palatino Linotype"/>
            </a:endParaRPr>
          </a:p>
          <a:p>
            <a:pPr>
              <a:lnSpc>
                <a:spcPct val="150000"/>
              </a:lnSpc>
              <a:buFont typeface="Wingdings 2" charset="0"/>
              <a:buNone/>
            </a:pPr>
            <a:r>
              <a:rPr lang="pl-PL" dirty="0">
                <a:solidFill>
                  <a:srgbClr val="000000"/>
                </a:solidFill>
                <a:latin typeface="Palatino Linotype"/>
                <a:cs typeface="Palatino Linotype"/>
              </a:rPr>
              <a:t/>
            </a:r>
            <a:br>
              <a:rPr lang="pl-PL" dirty="0">
                <a:solidFill>
                  <a:srgbClr val="000000"/>
                </a:solidFill>
                <a:latin typeface="Palatino Linotype"/>
                <a:cs typeface="Palatino Linotype"/>
              </a:rPr>
            </a:br>
            <a:r>
              <a:rPr lang="pl-PL" dirty="0">
                <a:solidFill>
                  <a:srgbClr val="000000"/>
                </a:solidFill>
                <a:latin typeface="Palatino Linotype"/>
                <a:cs typeface="Palatino Linotype"/>
              </a:rPr>
              <a:t/>
            </a:r>
            <a:br>
              <a:rPr lang="pl-PL" dirty="0">
                <a:solidFill>
                  <a:srgbClr val="000000"/>
                </a:solidFill>
                <a:latin typeface="Palatino Linotype"/>
                <a:cs typeface="Palatino Linotype"/>
              </a:rPr>
            </a:br>
            <a:r>
              <a:rPr lang="pl-PL" dirty="0">
                <a:solidFill>
                  <a:srgbClr val="000000"/>
                </a:solidFill>
                <a:latin typeface="Palatino Linotype"/>
                <a:cs typeface="Palatino Linotype"/>
              </a:rPr>
              <a:t/>
            </a:r>
            <a:br>
              <a:rPr lang="pl-PL" dirty="0">
                <a:solidFill>
                  <a:srgbClr val="000000"/>
                </a:solidFill>
                <a:latin typeface="Palatino Linotype"/>
                <a:cs typeface="Palatino Linotype"/>
              </a:rPr>
            </a:br>
            <a:endParaRPr lang="pl-PL" dirty="0">
              <a:solidFill>
                <a:srgbClr val="000000"/>
              </a:solidFill>
              <a:latin typeface="Palatino Linotype"/>
              <a:cs typeface="Palatino Linotype"/>
            </a:endParaRPr>
          </a:p>
          <a:p>
            <a:pPr>
              <a:lnSpc>
                <a:spcPct val="150000"/>
              </a:lnSpc>
              <a:buFont typeface="Wingdings 2" charset="0"/>
              <a:buNone/>
            </a:pPr>
            <a:endParaRPr lang="pl-PL" dirty="0">
              <a:solidFill>
                <a:srgbClr val="000000"/>
              </a:solidFill>
              <a:latin typeface="Palatino Linotype"/>
              <a:cs typeface="Palatino Linotype"/>
            </a:endParaRPr>
          </a:p>
          <a:p>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253</a:t>
            </a:fld>
            <a:endParaRPr lang="pl-PL">
              <a:latin typeface="Palatino Linotype"/>
              <a:cs typeface="Palatino Linotype"/>
            </a:endParaRPr>
          </a:p>
        </p:txBody>
      </p:sp>
    </p:spTree>
    <p:extLst>
      <p:ext uri="{BB962C8B-B14F-4D97-AF65-F5344CB8AC3E}">
        <p14:creationId xmlns:p14="http://schemas.microsoft.com/office/powerpoint/2010/main" val="3958725983"/>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254</a:t>
            </a:fld>
            <a:endParaRPr lang="pl-PL">
              <a:latin typeface="Palatino Linotype"/>
              <a:cs typeface="Palatino Linotype"/>
            </a:endParaRPr>
          </a:p>
        </p:txBody>
      </p:sp>
      <p:sp>
        <p:nvSpPr>
          <p:cNvPr id="6" name="Prostokąt 4"/>
          <p:cNvSpPr>
            <a:spLocks noChangeArrowheads="1"/>
          </p:cNvSpPr>
          <p:nvPr/>
        </p:nvSpPr>
        <p:spPr bwMode="auto">
          <a:xfrm>
            <a:off x="467544" y="1340769"/>
            <a:ext cx="7416824" cy="136815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2000" dirty="0">
                <a:solidFill>
                  <a:srgbClr val="000000"/>
                </a:solidFill>
                <a:latin typeface="Palatino Linotype"/>
                <a:cs typeface="Palatino Linotype"/>
              </a:rPr>
              <a:t>Podatnikami podatku są nie tylko </a:t>
            </a:r>
            <a:r>
              <a:rPr lang="pl-PL" sz="2000" b="1" dirty="0">
                <a:solidFill>
                  <a:srgbClr val="000000"/>
                </a:solidFill>
                <a:latin typeface="Palatino Linotype"/>
                <a:cs typeface="Palatino Linotype"/>
              </a:rPr>
              <a:t>osoby prawne</a:t>
            </a:r>
            <a:r>
              <a:rPr lang="pl-PL" sz="2000" dirty="0">
                <a:solidFill>
                  <a:srgbClr val="000000"/>
                </a:solidFill>
                <a:latin typeface="Palatino Linotype"/>
                <a:cs typeface="Palatino Linotype"/>
              </a:rPr>
              <a:t>, ale również </a:t>
            </a:r>
            <a:r>
              <a:rPr lang="pl-PL" sz="2000" b="1" dirty="0">
                <a:solidFill>
                  <a:srgbClr val="000000"/>
                </a:solidFill>
                <a:latin typeface="Palatino Linotype"/>
                <a:cs typeface="Palatino Linotype"/>
              </a:rPr>
              <a:t>jednostki organizacyjne nieposiadające osobowości prawnej, z wyjątkiem spółek cywilnych, </a:t>
            </a:r>
            <a:r>
              <a:rPr lang="pl-PL" sz="2000" b="1" dirty="0" smtClean="0">
                <a:solidFill>
                  <a:srgbClr val="000000"/>
                </a:solidFill>
                <a:latin typeface="Palatino Linotype"/>
                <a:cs typeface="Palatino Linotype"/>
              </a:rPr>
              <a:t>jawnych ( z wyjątkami), partnerskich</a:t>
            </a:r>
            <a:r>
              <a:rPr lang="pl-PL" sz="2000" dirty="0" smtClean="0">
                <a:solidFill>
                  <a:srgbClr val="000000"/>
                </a:solidFill>
                <a:latin typeface="Palatino Linotype"/>
                <a:cs typeface="Palatino Linotype"/>
              </a:rPr>
              <a:t>. </a:t>
            </a:r>
            <a:endParaRPr lang="pl-PL" sz="2000" dirty="0">
              <a:solidFill>
                <a:srgbClr val="000000"/>
              </a:solidFill>
              <a:latin typeface="Palatino Linotype"/>
              <a:cs typeface="Palatino Linotype"/>
            </a:endParaRPr>
          </a:p>
        </p:txBody>
      </p:sp>
      <p:sp>
        <p:nvSpPr>
          <p:cNvPr id="7" name="Strzałka w prawo 6"/>
          <p:cNvSpPr>
            <a:spLocks noChangeArrowheads="1"/>
          </p:cNvSpPr>
          <p:nvPr/>
        </p:nvSpPr>
        <p:spPr bwMode="auto">
          <a:xfrm>
            <a:off x="360784" y="3068960"/>
            <a:ext cx="2124075" cy="3167062"/>
          </a:xfrm>
          <a:prstGeom prst="rightArrow">
            <a:avLst>
              <a:gd name="adj1" fmla="val 48426"/>
              <a:gd name="adj2" fmla="val 47273"/>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pl-PL" sz="2700" b="1" dirty="0">
                <a:solidFill>
                  <a:schemeClr val="dk1"/>
                </a:solidFill>
                <a:latin typeface="Palatino Linotype"/>
                <a:ea typeface="+mn-ea"/>
                <a:cs typeface="Palatino Linotype"/>
              </a:rPr>
              <a:t>Osoba prawna</a:t>
            </a:r>
          </a:p>
        </p:txBody>
      </p:sp>
      <p:sp>
        <p:nvSpPr>
          <p:cNvPr id="8" name="Pagon 7"/>
          <p:cNvSpPr>
            <a:spLocks noChangeArrowheads="1"/>
          </p:cNvSpPr>
          <p:nvPr/>
        </p:nvSpPr>
        <p:spPr bwMode="auto">
          <a:xfrm>
            <a:off x="1619672" y="2924944"/>
            <a:ext cx="6984776" cy="3600400"/>
          </a:xfrm>
          <a:prstGeom prst="chevron">
            <a:avLst>
              <a:gd name="adj" fmla="val 30813"/>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pl-PL" sz="1800" dirty="0">
                <a:solidFill>
                  <a:srgbClr val="000000"/>
                </a:solidFill>
                <a:latin typeface="Palatino Linotype"/>
                <a:cs typeface="Palatino Linotype"/>
              </a:rPr>
              <a:t>Jest jednostką organizacyjną będącą samodzielnym podmiotem praw i obowiązków w rozumieniu przepisów Kodeksu cywilnego. Osobowość prawną jednostki te uzyskują z mocy ustawy lub po dokonaniu wpisu do właściwego rejestru (np. Krajowy Rejestr Sądowy). Osobami prawnymi są m.in.: przedsiębiorstwa państwowe, banki państwowe, spółki prawa handlowego, spółdzielnie, organizacje społeczne (z wyjątkiem stowarzyszeń zwykłych), związki zawodowe, fundacje, partie polityczne itp. </a:t>
            </a:r>
            <a:endParaRPr lang="pl-PL" sz="1800" dirty="0">
              <a:latin typeface="Palatino Linotype"/>
              <a:cs typeface="Palatino Linotype"/>
            </a:endParaRPr>
          </a:p>
        </p:txBody>
      </p:sp>
    </p:spTree>
    <p:extLst>
      <p:ext uri="{BB962C8B-B14F-4D97-AF65-F5344CB8AC3E}">
        <p14:creationId xmlns:p14="http://schemas.microsoft.com/office/powerpoint/2010/main" val="838311754"/>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Spółka jako podatnik CIT i wspólnik – osoba fizyczna jako podatnik PIT</a:t>
            </a:r>
            <a:endParaRPr lang="pl-PL" sz="3200" dirty="0"/>
          </a:p>
        </p:txBody>
      </p:sp>
      <p:sp>
        <p:nvSpPr>
          <p:cNvPr id="3" name="Symbol zastępczy zawartości 2"/>
          <p:cNvSpPr>
            <a:spLocks noGrp="1"/>
          </p:cNvSpPr>
          <p:nvPr>
            <p:ph idx="1"/>
          </p:nvPr>
        </p:nvSpPr>
        <p:spPr/>
        <p:txBody>
          <a:bodyPr/>
          <a:lstStyle/>
          <a:p>
            <a:r>
              <a:rPr lang="pl-PL" dirty="0" smtClean="0"/>
              <a:t>Opodatkowanie jednoosobowej spółki z o.o.</a:t>
            </a:r>
          </a:p>
          <a:p>
            <a:r>
              <a:rPr lang="pl-PL" dirty="0" smtClean="0"/>
              <a:t>Dochód wygospodarowany w spółce podlega opodatkowaniu CIT – 19% </a:t>
            </a:r>
          </a:p>
          <a:p>
            <a:r>
              <a:rPr lang="pl-PL" dirty="0" smtClean="0"/>
              <a:t>Jeżeli już opodatkowany dochód spółki zostanie wypłacony w całości lub części na rzecz wspólnika w formie dywidendy, to podlega on opodatkowaniu jeszcze raz PIT – stawka 19%</a:t>
            </a: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255</a:t>
            </a:fld>
            <a:endParaRPr lang="pl-PL"/>
          </a:p>
        </p:txBody>
      </p:sp>
    </p:spTree>
    <p:extLst>
      <p:ext uri="{BB962C8B-B14F-4D97-AF65-F5344CB8AC3E}">
        <p14:creationId xmlns:p14="http://schemas.microsoft.com/office/powerpoint/2010/main" val="2097264522"/>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Spółka komandytowa i jawna jako podatnik CIT</a:t>
            </a:r>
            <a:endParaRPr lang="pl-PL" dirty="0"/>
          </a:p>
        </p:txBody>
      </p:sp>
      <p:sp>
        <p:nvSpPr>
          <p:cNvPr id="3" name="Symbol zastępczy zawartości 2"/>
          <p:cNvSpPr>
            <a:spLocks noGrp="1"/>
          </p:cNvSpPr>
          <p:nvPr>
            <p:ph idx="1"/>
          </p:nvPr>
        </p:nvSpPr>
        <p:spPr>
          <a:xfrm>
            <a:off x="0" y="1600200"/>
            <a:ext cx="9144000" cy="5257800"/>
          </a:xfrm>
        </p:spPr>
        <p:txBody>
          <a:bodyPr>
            <a:normAutofit fontScale="92500" lnSpcReduction="10000"/>
          </a:bodyPr>
          <a:lstStyle/>
          <a:p>
            <a:r>
              <a:rPr lang="pl-PL" dirty="0">
                <a:solidFill>
                  <a:srgbClr val="000000"/>
                </a:solidFill>
                <a:latin typeface="Palatino Linotype"/>
                <a:cs typeface="Palatino Linotype"/>
              </a:rPr>
              <a:t>Spółka komandytowo – akcyjna podatnikiem CIT od 1 stycznia 2014 </a:t>
            </a:r>
            <a:r>
              <a:rPr lang="pl-PL" dirty="0" smtClean="0">
                <a:solidFill>
                  <a:srgbClr val="000000"/>
                </a:solidFill>
                <a:latin typeface="Palatino Linotype"/>
                <a:cs typeface="Palatino Linotype"/>
              </a:rPr>
              <a:t>r.</a:t>
            </a:r>
          </a:p>
          <a:p>
            <a:r>
              <a:rPr lang="pl-PL" dirty="0" smtClean="0"/>
              <a:t>Spółka jawna, mając innych wspólników niż osoby fizyczne, od 1 stycznia 2021 jest podatnikiem CIT, </a:t>
            </a:r>
            <a:r>
              <a:rPr lang="pl-PL" dirty="0"/>
              <a:t>jeżeli nie </a:t>
            </a:r>
            <a:r>
              <a:rPr lang="pl-PL" dirty="0" smtClean="0"/>
              <a:t>wskaże, </a:t>
            </a:r>
            <a:r>
              <a:rPr lang="pl-PL" dirty="0"/>
              <a:t>kim są </a:t>
            </a:r>
            <a:r>
              <a:rPr lang="pl-PL" dirty="0" smtClean="0"/>
              <a:t>jej </a:t>
            </a:r>
            <a:r>
              <a:rPr lang="pl-PL" dirty="0"/>
              <a:t>wspólnicy oraz kto pośrednio osiąga dochody ze </a:t>
            </a:r>
            <a:r>
              <a:rPr lang="pl-PL" dirty="0" smtClean="0"/>
              <a:t>spółki, składając stosowną informację do naczelnika urzędu skarbowego .</a:t>
            </a:r>
            <a:endParaRPr lang="pl-PL" dirty="0"/>
          </a:p>
          <a:p>
            <a:r>
              <a:rPr lang="pl-PL" dirty="0" smtClean="0"/>
              <a:t>Spółki komandytowych obciążone są podatkiem CIT od 2020 roku </a:t>
            </a:r>
          </a:p>
          <a:p>
            <a:r>
              <a:rPr lang="pl-PL" dirty="0" smtClean="0"/>
              <a:t>Spółka komandytowa płaci podatek CIT wg stawki 19%, a następnie </a:t>
            </a:r>
          </a:p>
          <a:p>
            <a:r>
              <a:rPr lang="pl-PL" dirty="0" smtClean="0"/>
              <a:t>Komandytariusz -  płaci 19% od dochodów  ze spółki jemu wypłaconych, z tym  że  </a:t>
            </a:r>
            <a:r>
              <a:rPr lang="pl-PL" dirty="0"/>
              <a:t>zwolniona </a:t>
            </a:r>
            <a:r>
              <a:rPr lang="pl-PL" dirty="0" smtClean="0"/>
              <a:t>jest </a:t>
            </a:r>
            <a:r>
              <a:rPr lang="pl-PL" dirty="0"/>
              <a:t>kwota stanowiącą 50% przychodów uzyskanych przez komandytariusza z tytułu udziału w zyskach spółki komandytowej, nie więcej jednak niż 60 tys. zł w roku podatkowym, </a:t>
            </a:r>
            <a:endParaRPr lang="pl-PL" dirty="0" smtClean="0"/>
          </a:p>
          <a:p>
            <a:r>
              <a:rPr lang="pl-PL" dirty="0" smtClean="0"/>
              <a:t>Komplementariusz – płaci 19 % od dochodów ze spółki , ale  może </a:t>
            </a:r>
            <a:r>
              <a:rPr lang="pl-PL" dirty="0"/>
              <a:t>odliczyć podatek CIT zapłacony przez spółkę </a:t>
            </a:r>
            <a:r>
              <a:rPr lang="pl-PL" dirty="0" smtClean="0"/>
              <a:t> </a:t>
            </a:r>
            <a:r>
              <a:rPr lang="pl-PL" dirty="0"/>
              <a:t>przypadający na niego stosowanie do udziału w zysku,</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256</a:t>
            </a:fld>
            <a:endParaRPr lang="pl-PL"/>
          </a:p>
        </p:txBody>
      </p:sp>
    </p:spTree>
    <p:extLst>
      <p:ext uri="{BB962C8B-B14F-4D97-AF65-F5344CB8AC3E}">
        <p14:creationId xmlns:p14="http://schemas.microsoft.com/office/powerpoint/2010/main" val="2547477700"/>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Podmiot</a:t>
            </a:r>
            <a:r>
              <a:rPr lang="en-US" dirty="0">
                <a:latin typeface="Palatino Linotype"/>
                <a:cs typeface="Palatino Linotype"/>
              </a:rPr>
              <a:t> </a:t>
            </a:r>
            <a:r>
              <a:rPr lang="en-US" dirty="0" err="1" smtClean="0">
                <a:latin typeface="Palatino Linotype"/>
                <a:cs typeface="Palatino Linotype"/>
              </a:rPr>
              <a:t>podatku</a:t>
            </a:r>
            <a:r>
              <a:rPr lang="pl-PL" dirty="0" smtClean="0">
                <a:latin typeface="Palatino Linotype"/>
                <a:cs typeface="Palatino Linotype"/>
              </a:rPr>
              <a:t> – jednostki organizacyjne</a:t>
            </a:r>
            <a:r>
              <a:rPr lang="en-US" dirty="0" smtClean="0">
                <a:latin typeface="Palatino Linotype"/>
                <a:cs typeface="Palatino Linotype"/>
              </a:rPr>
              <a:t> </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257</a:t>
            </a:fld>
            <a:endParaRPr lang="pl-PL">
              <a:latin typeface="Palatino Linotype"/>
              <a:cs typeface="Palatino Linotype"/>
            </a:endParaRPr>
          </a:p>
        </p:txBody>
      </p:sp>
      <p:graphicFrame>
        <p:nvGraphicFramePr>
          <p:cNvPr id="6" name="Diagram 5"/>
          <p:cNvGraphicFramePr/>
          <p:nvPr>
            <p:extLst>
              <p:ext uri="{D42A27DB-BD31-4B8C-83A1-F6EECF244321}">
                <p14:modId xmlns:p14="http://schemas.microsoft.com/office/powerpoint/2010/main" val="1966434549"/>
              </p:ext>
            </p:extLst>
          </p:nvPr>
        </p:nvGraphicFramePr>
        <p:xfrm>
          <a:off x="323528" y="1116195"/>
          <a:ext cx="8119641"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3876396"/>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7556313" cy="1116106"/>
          </a:xfrm>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3" name="Content Placeholder 2"/>
          <p:cNvSpPr>
            <a:spLocks noGrp="1"/>
          </p:cNvSpPr>
          <p:nvPr>
            <p:ph idx="1"/>
          </p:nvPr>
        </p:nvSpPr>
        <p:spPr>
          <a:xfrm>
            <a:off x="539552" y="2564904"/>
            <a:ext cx="7556313" cy="4144963"/>
          </a:xfrm>
        </p:spPr>
        <p:txBody>
          <a:bodyPr>
            <a:normAutofit/>
          </a:bodyPr>
          <a:lstStyle/>
          <a:p>
            <a:r>
              <a:rPr lang="pl-PL" dirty="0">
                <a:solidFill>
                  <a:srgbClr val="000000"/>
                </a:solidFill>
                <a:latin typeface="Palatino Linotype"/>
                <a:cs typeface="Palatino Linotype"/>
              </a:rPr>
              <a:t>spółki muszą mieć siedzibę na terytorium RP,</a:t>
            </a:r>
          </a:p>
          <a:p>
            <a:pPr algn="ctr">
              <a:defRPr/>
            </a:pPr>
            <a:r>
              <a:rPr lang="pl-PL" dirty="0">
                <a:solidFill>
                  <a:srgbClr val="000000"/>
                </a:solidFill>
                <a:latin typeface="Palatino Linotype"/>
                <a:cs typeface="Palatino Linotype"/>
              </a:rPr>
              <a:t>przeciętny kapitał zakładowy przypadający na każdą ze spółek nie może być niższy niż </a:t>
            </a:r>
            <a:r>
              <a:rPr lang="pl-PL" dirty="0" smtClean="0">
                <a:solidFill>
                  <a:srgbClr val="000000"/>
                </a:solidFill>
                <a:latin typeface="Palatino Linotype"/>
                <a:cs typeface="Palatino Linotype"/>
              </a:rPr>
              <a:t>250 </a:t>
            </a:r>
            <a:r>
              <a:rPr lang="pl-PL" dirty="0">
                <a:solidFill>
                  <a:srgbClr val="000000"/>
                </a:solidFill>
                <a:latin typeface="Palatino Linotype"/>
                <a:cs typeface="Palatino Linotype"/>
              </a:rPr>
              <a:t>000 zł</a:t>
            </a:r>
          </a:p>
          <a:p>
            <a:pPr algn="ctr">
              <a:defRPr/>
            </a:pPr>
            <a:r>
              <a:rPr lang="pl-PL" dirty="0">
                <a:solidFill>
                  <a:srgbClr val="000000"/>
                </a:solidFill>
                <a:latin typeface="Palatino Linotype"/>
                <a:cs typeface="Palatino Linotype"/>
              </a:rPr>
              <a:t>spółka dominująca musi posiadać bezpośredni </a:t>
            </a:r>
            <a:r>
              <a:rPr lang="pl-PL" dirty="0" smtClean="0">
                <a:solidFill>
                  <a:srgbClr val="000000"/>
                </a:solidFill>
                <a:latin typeface="Palatino Linotype"/>
                <a:cs typeface="Palatino Linotype"/>
              </a:rPr>
              <a:t>75-procentowy </a:t>
            </a:r>
            <a:r>
              <a:rPr lang="pl-PL" dirty="0">
                <a:solidFill>
                  <a:srgbClr val="000000"/>
                </a:solidFill>
                <a:latin typeface="Palatino Linotype"/>
                <a:cs typeface="Palatino Linotype"/>
              </a:rPr>
              <a:t>udział w kapitale zakładowym spółek zależnych</a:t>
            </a:r>
          </a:p>
          <a:p>
            <a:pPr>
              <a:defRPr/>
            </a:pPr>
            <a:r>
              <a:rPr lang="pl-PL" dirty="0">
                <a:solidFill>
                  <a:srgbClr val="000000"/>
                </a:solidFill>
                <a:latin typeface="Palatino Linotype"/>
                <a:cs typeface="Palatino Linotype"/>
              </a:rPr>
              <a:t>w spółkach tworzących grupę nie występują zaległości w podatkach stanowiących dochód budżetu państwa</a:t>
            </a:r>
          </a:p>
          <a:p>
            <a:pPr algn="ctr">
              <a:defRPr/>
            </a:pPr>
            <a:endParaRPr lang="pl-PL" dirty="0">
              <a:solidFill>
                <a:srgbClr val="000000"/>
              </a:solidFill>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258</a:t>
            </a:fld>
            <a:endParaRPr lang="pl-PL">
              <a:latin typeface="Palatino Linotype"/>
              <a:cs typeface="Palatino Linotype"/>
            </a:endParaRPr>
          </a:p>
        </p:txBody>
      </p:sp>
      <p:sp>
        <p:nvSpPr>
          <p:cNvPr id="6" name="Prostokąt 4"/>
          <p:cNvSpPr/>
          <p:nvPr/>
        </p:nvSpPr>
        <p:spPr>
          <a:xfrm>
            <a:off x="251520" y="1124744"/>
            <a:ext cx="7704856" cy="144016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dirty="0">
                <a:solidFill>
                  <a:srgbClr val="000000"/>
                </a:solidFill>
                <a:latin typeface="Palatino Linotype"/>
                <a:ea typeface="ＭＳ Ｐゴシック" charset="0"/>
                <a:cs typeface="Palatino Linotype"/>
              </a:rPr>
              <a:t>Podatnikami tego podatku mogą być także </a:t>
            </a:r>
            <a:r>
              <a:rPr lang="pl-PL" b="1" u="sng" dirty="0">
                <a:solidFill>
                  <a:srgbClr val="000000"/>
                </a:solidFill>
                <a:latin typeface="Palatino Linotype"/>
                <a:ea typeface="ＭＳ Ｐゴシック" charset="0"/>
                <a:cs typeface="Palatino Linotype"/>
              </a:rPr>
              <a:t>podatkowe grupy kapitałowe</a:t>
            </a:r>
            <a:r>
              <a:rPr lang="pl-PL" dirty="0">
                <a:solidFill>
                  <a:srgbClr val="000000"/>
                </a:solidFill>
                <a:latin typeface="Palatino Linotype"/>
                <a:ea typeface="ＭＳ Ｐゴシック" charset="0"/>
                <a:cs typeface="Palatino Linotype"/>
              </a:rPr>
              <a:t>, które powstają na podstawie </a:t>
            </a:r>
            <a:r>
              <a:rPr lang="pl-PL" dirty="0" smtClean="0">
                <a:solidFill>
                  <a:srgbClr val="000000"/>
                </a:solidFill>
                <a:latin typeface="Palatino Linotype"/>
                <a:ea typeface="ＭＳ Ｐゴシック" charset="0"/>
                <a:cs typeface="Palatino Linotype"/>
              </a:rPr>
              <a:t> </a:t>
            </a:r>
            <a:r>
              <a:rPr lang="pl-PL" dirty="0">
                <a:solidFill>
                  <a:srgbClr val="000000"/>
                </a:solidFill>
                <a:latin typeface="Palatino Linotype"/>
                <a:ea typeface="ＭＳ Ｐゴシック" charset="0"/>
                <a:cs typeface="Palatino Linotype"/>
              </a:rPr>
              <a:t>umowy zawartej przez co najmniej dwie spółki z ograniczoną odpowiedzialnością lub akcyjne. Grupa kapitałowa, aby mogła być zarejestrowana przez naczelnika urzędu skarbowego w formie decyzji, </a:t>
            </a:r>
          </a:p>
          <a:p>
            <a:pPr algn="ctr" eaLnBrk="1" hangingPunct="1">
              <a:defRPr/>
            </a:pPr>
            <a:r>
              <a:rPr lang="pl-PL" b="1" u="sng" dirty="0">
                <a:solidFill>
                  <a:srgbClr val="000000"/>
                </a:solidFill>
                <a:latin typeface="Palatino Linotype"/>
                <a:ea typeface="ＭＳ Ｐゴシック" charset="0"/>
                <a:cs typeface="Palatino Linotype"/>
              </a:rPr>
              <a:t>musi spełniać ustawowo określone warunki, np.:</a:t>
            </a:r>
          </a:p>
        </p:txBody>
      </p:sp>
    </p:spTree>
    <p:extLst>
      <p:ext uri="{BB962C8B-B14F-4D97-AF65-F5344CB8AC3E}">
        <p14:creationId xmlns:p14="http://schemas.microsoft.com/office/powerpoint/2010/main" val="2676801155"/>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7556313" cy="1116106"/>
          </a:xfrm>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259</a:t>
            </a:fld>
            <a:endParaRPr lang="pl-PL"/>
          </a:p>
        </p:txBody>
      </p:sp>
      <p:graphicFrame>
        <p:nvGraphicFramePr>
          <p:cNvPr id="6" name="Diagram 5"/>
          <p:cNvGraphicFramePr/>
          <p:nvPr>
            <p:extLst>
              <p:ext uri="{D42A27DB-BD31-4B8C-83A1-F6EECF244321}">
                <p14:modId xmlns:p14="http://schemas.microsoft.com/office/powerpoint/2010/main" val="367055432"/>
              </p:ext>
            </p:extLst>
          </p:nvPr>
        </p:nvGraphicFramePr>
        <p:xfrm>
          <a:off x="370053" y="1217960"/>
          <a:ext cx="756084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1047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Przedstawiciel podatkowy (VAT)</a:t>
            </a:r>
          </a:p>
        </p:txBody>
      </p:sp>
      <p:sp>
        <p:nvSpPr>
          <p:cNvPr id="3" name="Content Placeholder 2"/>
          <p:cNvSpPr>
            <a:spLocks noGrp="1"/>
          </p:cNvSpPr>
          <p:nvPr>
            <p:ph idx="1"/>
          </p:nvPr>
        </p:nvSpPr>
        <p:spPr>
          <a:xfrm>
            <a:off x="467544" y="1628800"/>
            <a:ext cx="7556313" cy="4144963"/>
          </a:xfrm>
        </p:spPr>
        <p:txBody>
          <a:bodyPr>
            <a:normAutofit lnSpcReduction="10000"/>
          </a:bodyPr>
          <a:lstStyle/>
          <a:p>
            <a:pPr algn="just">
              <a:lnSpc>
                <a:spcPct val="90000"/>
              </a:lnSpc>
              <a:defRPr/>
            </a:pPr>
            <a:r>
              <a:rPr lang="pl-PL" b="1" dirty="0">
                <a:latin typeface="Palatino Linotype"/>
                <a:cs typeface="Palatino Linotype"/>
              </a:rPr>
              <a:t>Art. 18a.</a:t>
            </a:r>
            <a:r>
              <a:rPr lang="pl-PL" dirty="0">
                <a:latin typeface="Palatino Linotype"/>
                <a:cs typeface="Palatino Linotype"/>
              </a:rPr>
              <a:t> 1. Podatnik nieposiadający siedziby działalności gospodarczej lub stałego miejsca prowadzenia działalności gospodarczej na terytorium państwa członkowskiego, podlegający obowiązkowi zarejestrowania się jako podatnik VAT czynny, jest obowiązany ustanowić przedstawiciela podatkowego.</a:t>
            </a:r>
          </a:p>
          <a:p>
            <a:pPr algn="just">
              <a:lnSpc>
                <a:spcPct val="90000"/>
              </a:lnSpc>
              <a:defRPr/>
            </a:pPr>
            <a:r>
              <a:rPr lang="pl-PL" dirty="0">
                <a:latin typeface="Palatino Linotype"/>
                <a:cs typeface="Palatino Linotype"/>
              </a:rPr>
              <a:t>2. Podatnik posiadający siedzibę działalności gospodarczej lub stałe miejsce prowadzenia działalności gospodarczej na terytorium państwa członkowskiego innym niż terytorium kraju może ustanowić przedstawiciela podatkowego.</a:t>
            </a:r>
          </a:p>
          <a:p>
            <a:pPr algn="just">
              <a:lnSpc>
                <a:spcPct val="90000"/>
              </a:lnSpc>
              <a:defRPr/>
            </a:pPr>
            <a:r>
              <a:rPr lang="pl-PL" dirty="0">
                <a:latin typeface="Palatino Linotype"/>
                <a:cs typeface="Palatino Linotype"/>
              </a:rPr>
              <a:t>Przedstawiciel podatkowy odpowiada solidarnie z podatnikiem za zobowiązanie podatkowe, które przedstawiciel podatkowy rozlicza w imieniu i na rzecz tego podatnika.</a:t>
            </a:r>
          </a:p>
          <a:p>
            <a:pPr algn="just"/>
            <a:endParaRPr lang="pl-PL"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26</a:t>
            </a:fld>
            <a:endParaRPr lang="pl-PL">
              <a:latin typeface="Palatino Linotype"/>
              <a:cs typeface="Palatino Linotype"/>
            </a:endParaRPr>
          </a:p>
        </p:txBody>
      </p:sp>
    </p:spTree>
    <p:extLst>
      <p:ext uri="{BB962C8B-B14F-4D97-AF65-F5344CB8AC3E}">
        <p14:creationId xmlns:p14="http://schemas.microsoft.com/office/powerpoint/2010/main" val="4016322520"/>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Ile jest PGK?</a:t>
            </a:r>
            <a:endParaRPr lang="pl-PL" dirty="0"/>
          </a:p>
        </p:txBody>
      </p:sp>
      <p:sp>
        <p:nvSpPr>
          <p:cNvPr id="3" name="Symbol zastępczy zawartości 2"/>
          <p:cNvSpPr>
            <a:spLocks noGrp="1"/>
          </p:cNvSpPr>
          <p:nvPr>
            <p:ph idx="1"/>
          </p:nvPr>
        </p:nvSpPr>
        <p:spPr>
          <a:xfrm>
            <a:off x="201706" y="1700808"/>
            <a:ext cx="7853081" cy="4425355"/>
          </a:xfrm>
        </p:spPr>
        <p:txBody>
          <a:bodyPr>
            <a:normAutofit/>
          </a:bodyPr>
          <a:lstStyle/>
          <a:p>
            <a:endParaRPr lang="pl-PL" dirty="0" smtClean="0"/>
          </a:p>
          <a:p>
            <a:pPr marL="0" indent="0">
              <a:buNone/>
            </a:pPr>
            <a:r>
              <a:rPr lang="pl-PL" dirty="0" smtClean="0"/>
              <a:t>W Polsce działa ponad 60 grup kapitałowych w różnych branżach, np.:</a:t>
            </a:r>
            <a:endParaRPr lang="pl-PL" dirty="0"/>
          </a:p>
          <a:p>
            <a:pPr marL="0" indent="0">
              <a:buNone/>
            </a:pPr>
            <a:r>
              <a:rPr lang="pl-PL" sz="3200" dirty="0" smtClean="0"/>
              <a:t>PGK PGNIG , PGK PZU ,PGK </a:t>
            </a:r>
            <a:r>
              <a:rPr lang="pl-PL" sz="3200" dirty="0"/>
              <a:t>Bank </a:t>
            </a:r>
            <a:r>
              <a:rPr lang="pl-PL" sz="3200" dirty="0" smtClean="0"/>
              <a:t>Millennium , PGK </a:t>
            </a:r>
            <a:r>
              <a:rPr lang="pl-PL" sz="3200" dirty="0"/>
              <a:t>Leroy Merlin </a:t>
            </a:r>
            <a:r>
              <a:rPr lang="pl-PL" sz="3200" dirty="0" smtClean="0"/>
              <a:t>Polska, PGK Polpharma, PGK </a:t>
            </a:r>
            <a:r>
              <a:rPr lang="pl-PL" sz="3200" dirty="0" err="1" smtClean="0"/>
              <a:t>Veolia</a:t>
            </a:r>
            <a:r>
              <a:rPr lang="pl-PL" sz="3200" dirty="0" smtClean="0"/>
              <a:t>, PGK </a:t>
            </a:r>
            <a:r>
              <a:rPr lang="pl-PL" sz="3200" dirty="0" err="1" smtClean="0"/>
              <a:t>Innogy</a:t>
            </a:r>
            <a:r>
              <a:rPr lang="pl-PL" sz="3200" dirty="0" smtClean="0"/>
              <a:t>, PGK Agora, PGK OLX, PGK </a:t>
            </a:r>
            <a:r>
              <a:rPr lang="pl-PL" sz="3200" dirty="0" err="1"/>
              <a:t>Qubus</a:t>
            </a:r>
            <a:r>
              <a:rPr lang="pl-PL" sz="3200" dirty="0"/>
              <a:t> Hotel Polska</a:t>
            </a: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260</a:t>
            </a:fld>
            <a:endParaRPr lang="pl-PL"/>
          </a:p>
        </p:txBody>
      </p:sp>
    </p:spTree>
    <p:extLst>
      <p:ext uri="{BB962C8B-B14F-4D97-AF65-F5344CB8AC3E}">
        <p14:creationId xmlns:p14="http://schemas.microsoft.com/office/powerpoint/2010/main" val="1053165037"/>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Opodatkowanie spółek holdingowych – uproszczona PGK</a:t>
            </a:r>
            <a:endParaRPr lang="pl-PL" dirty="0"/>
          </a:p>
        </p:txBody>
      </p:sp>
      <p:sp>
        <p:nvSpPr>
          <p:cNvPr id="3" name="Symbol zastępczy zawartości 2"/>
          <p:cNvSpPr>
            <a:spLocks noGrp="1"/>
          </p:cNvSpPr>
          <p:nvPr>
            <p:ph idx="1"/>
          </p:nvPr>
        </p:nvSpPr>
        <p:spPr>
          <a:xfrm>
            <a:off x="107504" y="1844824"/>
            <a:ext cx="9145016" cy="4896544"/>
          </a:xfrm>
        </p:spPr>
        <p:txBody>
          <a:bodyPr>
            <a:normAutofit fontScale="77500" lnSpcReduction="20000"/>
          </a:bodyPr>
          <a:lstStyle/>
          <a:p>
            <a:r>
              <a:rPr lang="pl-PL" dirty="0"/>
              <a:t>Do ustawy CIT </a:t>
            </a:r>
            <a:r>
              <a:rPr lang="pl-PL" dirty="0" smtClean="0"/>
              <a:t>dodano - w ramach Polskiego Ładu -  </a:t>
            </a:r>
            <a:r>
              <a:rPr lang="pl-PL" dirty="0"/>
              <a:t>rozdział 5b, który reguluje kwestię opodatkowania spółek holdingowych.</a:t>
            </a:r>
          </a:p>
          <a:p>
            <a:r>
              <a:rPr lang="pl-PL" sz="2300" b="1" dirty="0"/>
              <a:t>Spółka holdingowa – jest to spółka z o. o. albo spółka </a:t>
            </a:r>
            <a:r>
              <a:rPr lang="pl-PL" sz="2300" b="1" dirty="0" smtClean="0"/>
              <a:t>akcyjna ( w tym prosta) </a:t>
            </a:r>
            <a:r>
              <a:rPr lang="pl-PL" sz="2300" b="1" dirty="0"/>
              <a:t>będąca podatnikiem, spełniająca łącznie określone warunki:</a:t>
            </a:r>
          </a:p>
          <a:p>
            <a:pPr marL="0" indent="0">
              <a:buNone/>
            </a:pPr>
            <a:r>
              <a:rPr lang="pl-PL" dirty="0" smtClean="0"/>
              <a:t> - spółka </a:t>
            </a:r>
            <a:r>
              <a:rPr lang="pl-PL" dirty="0"/>
              <a:t>ta będzie musiała posiadać nieprzerwanie przez okres co najmniej </a:t>
            </a:r>
            <a:r>
              <a:rPr lang="pl-PL" dirty="0" smtClean="0"/>
              <a:t>2 lat, </a:t>
            </a:r>
            <a:r>
              <a:rPr lang="pl-PL" dirty="0"/>
              <a:t>bezpośrednio na podstawie tytułu własności, co najmniej 10% udziałów (akcji) w kapitale spółki zależnej;</a:t>
            </a:r>
          </a:p>
          <a:p>
            <a:pPr marL="0" indent="0">
              <a:buNone/>
            </a:pPr>
            <a:r>
              <a:rPr lang="pl-PL" dirty="0" smtClean="0"/>
              <a:t> - nie </a:t>
            </a:r>
            <a:r>
              <a:rPr lang="pl-PL" dirty="0"/>
              <a:t>będzie mogła być spółką tworzącą </a:t>
            </a:r>
            <a:r>
              <a:rPr lang="pl-PL" dirty="0" smtClean="0"/>
              <a:t>podatkową grupę kapitałową;</a:t>
            </a:r>
            <a:endParaRPr lang="pl-PL" dirty="0"/>
          </a:p>
          <a:p>
            <a:pPr marL="0" indent="0">
              <a:buNone/>
            </a:pPr>
            <a:r>
              <a:rPr lang="pl-PL" dirty="0" smtClean="0"/>
              <a:t> -   musi </a:t>
            </a:r>
            <a:r>
              <a:rPr lang="pl-PL" dirty="0"/>
              <a:t>prowadzić rzeczywistą działalność gospodarczą.</a:t>
            </a:r>
          </a:p>
          <a:p>
            <a:pPr marL="0" indent="0">
              <a:buNone/>
            </a:pPr>
            <a:r>
              <a:rPr lang="pl-PL" b="1" dirty="0"/>
              <a:t>Dywidenda otrzymywana przez polską spółkę holdingową ze spółki zależnej </a:t>
            </a:r>
            <a:r>
              <a:rPr lang="pl-PL" b="1" dirty="0" smtClean="0"/>
              <a:t>jest </a:t>
            </a:r>
            <a:r>
              <a:rPr lang="pl-PL" b="1" dirty="0"/>
              <a:t>zwolniona z podatku w </a:t>
            </a:r>
            <a:r>
              <a:rPr lang="pl-PL" b="1" dirty="0" smtClean="0"/>
              <a:t>100%.</a:t>
            </a:r>
          </a:p>
          <a:p>
            <a:pPr marL="0" indent="0">
              <a:buNone/>
            </a:pPr>
            <a:r>
              <a:rPr lang="pl-PL" dirty="0"/>
              <a:t>Nowe przepisy wprowadzają </a:t>
            </a:r>
            <a:r>
              <a:rPr lang="pl-PL" dirty="0" smtClean="0"/>
              <a:t> też </a:t>
            </a:r>
            <a:r>
              <a:rPr lang="pl-PL" b="1" dirty="0" smtClean="0"/>
              <a:t>zwolnienie </a:t>
            </a:r>
            <a:r>
              <a:rPr lang="pl-PL" b="1" dirty="0"/>
              <a:t>z opodatkowania dla dochodów spółki holdingowej z tytułu odpłatnego zbycia udziałów lub </a:t>
            </a:r>
            <a:r>
              <a:rPr lang="pl-PL" b="1" dirty="0" smtClean="0"/>
              <a:t>akcji</a:t>
            </a:r>
            <a:r>
              <a:rPr lang="pl-PL" dirty="0" smtClean="0"/>
              <a:t>,  </a:t>
            </a:r>
            <a:r>
              <a:rPr lang="pl-PL" dirty="0"/>
              <a:t>co zgodnie z uzasadnieniem do projektu ma sprzyjać lokalizacji spółek holdingowych w Polsce. Regulacje te mają być rozwiązaniem alternatywnym do funkcjonujących już zasad opodatkowania podatkowych grup </a:t>
            </a:r>
            <a:r>
              <a:rPr lang="pl-PL" dirty="0" smtClean="0"/>
              <a:t>kapitałowych.</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261</a:t>
            </a:fld>
            <a:endParaRPr lang="pl-PL"/>
          </a:p>
        </p:txBody>
      </p:sp>
    </p:spTree>
    <p:extLst>
      <p:ext uri="{BB962C8B-B14F-4D97-AF65-F5344CB8AC3E}">
        <p14:creationId xmlns:p14="http://schemas.microsoft.com/office/powerpoint/2010/main" val="348518007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3" name="Content Placeholder 2"/>
          <p:cNvSpPr>
            <a:spLocks noGrp="1"/>
          </p:cNvSpPr>
          <p:nvPr>
            <p:ph idx="1"/>
          </p:nvPr>
        </p:nvSpPr>
        <p:spPr>
          <a:xfrm>
            <a:off x="539553" y="6669360"/>
            <a:ext cx="7056784" cy="688579"/>
          </a:xfrm>
        </p:spPr>
        <p:txBody>
          <a:bodyPr>
            <a:normAutofit/>
          </a:bodyPr>
          <a:lstStyle/>
          <a:p>
            <a:endParaRPr lang="pl-PL" sz="2400" dirty="0">
              <a:solidFill>
                <a:schemeClr val="accent1"/>
              </a:solidFill>
              <a:latin typeface="Palatino Linotype"/>
              <a:ea typeface="ＭＳ Ｐゴシック" charset="0"/>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262</a:t>
            </a:fld>
            <a:endParaRPr lang="pl-PL">
              <a:latin typeface="Palatino Linotype"/>
              <a:cs typeface="Palatino Linotype"/>
            </a:endParaRPr>
          </a:p>
        </p:txBody>
      </p:sp>
      <p:sp>
        <p:nvSpPr>
          <p:cNvPr id="6" name="Rectangle 5"/>
          <p:cNvSpPr/>
          <p:nvPr/>
        </p:nvSpPr>
        <p:spPr>
          <a:xfrm>
            <a:off x="323528" y="1340768"/>
            <a:ext cx="7776864" cy="5447645"/>
          </a:xfrm>
          <a:prstGeom prst="rect">
            <a:avLst/>
          </a:prstGeom>
        </p:spPr>
        <p:txBody>
          <a:bodyPr wrap="square">
            <a:spAutoFit/>
          </a:bodyPr>
          <a:lstStyle/>
          <a:p>
            <a:pPr algn="ctr" eaLnBrk="1" hangingPunct="1"/>
            <a:r>
              <a:rPr lang="pl-PL" sz="2400" dirty="0">
                <a:latin typeface="Palatino Linotype"/>
                <a:cs typeface="Palatino Linotype"/>
              </a:rPr>
              <a:t>Podatek dochodowy od osób prawnych płacą nie tylko podmioty prowadzące typową działalność gospodarczą, ale </a:t>
            </a:r>
            <a:r>
              <a:rPr lang="pl-PL" sz="2400" b="1" i="1" u="sng" dirty="0">
                <a:latin typeface="Palatino Linotype"/>
                <a:cs typeface="Palatino Linotype"/>
              </a:rPr>
              <a:t>podatek ten opłacają również osoby i jednostki, które nie prowadzą żadnej działalności gospodarczej</a:t>
            </a:r>
            <a:r>
              <a:rPr lang="pl-PL" sz="2400" dirty="0">
                <a:latin typeface="Palatino Linotype"/>
                <a:cs typeface="Palatino Linotype"/>
              </a:rPr>
              <a:t>, ale uzyskują dochody z takich źródeł jak np. kapitały pieniężne, nieruchomości, darowizny i subwencje</a:t>
            </a:r>
            <a:r>
              <a:rPr lang="pl-PL" sz="2000" dirty="0">
                <a:latin typeface="Palatino Linotype"/>
                <a:cs typeface="Palatino Linotype"/>
              </a:rPr>
              <a:t>.( partie polityczne, związki zawodowe, kościoły, stowarzyszenia, szkoły, fundacje itp</a:t>
            </a:r>
            <a:r>
              <a:rPr lang="pl-PL" sz="2000" dirty="0" smtClean="0">
                <a:latin typeface="Palatino Linotype"/>
                <a:cs typeface="Palatino Linotype"/>
              </a:rPr>
              <a:t>.)</a:t>
            </a:r>
          </a:p>
          <a:p>
            <a:pPr algn="ctr" eaLnBrk="1" hangingPunct="1"/>
            <a:endParaRPr lang="pl-PL" sz="2000" dirty="0">
              <a:latin typeface="Palatino Linotype"/>
              <a:cs typeface="Palatino Linotype"/>
            </a:endParaRPr>
          </a:p>
          <a:p>
            <a:pPr eaLnBrk="1" hangingPunct="1"/>
            <a:r>
              <a:rPr lang="pl-PL" sz="2000" b="1" dirty="0" smtClean="0">
                <a:latin typeface="Palatino Linotype"/>
                <a:cs typeface="Palatino Linotype"/>
              </a:rPr>
              <a:t>Czy Uniwersytet w Białymstoku jest podatnikiem podatku dochodowego od osób prawnych? </a:t>
            </a:r>
          </a:p>
          <a:p>
            <a:pPr eaLnBrk="1" hangingPunct="1"/>
            <a:endParaRPr lang="pl-PL" sz="2000" dirty="0" smtClean="0">
              <a:latin typeface="Palatino Linotype"/>
              <a:cs typeface="Palatino Linotype"/>
            </a:endParaRPr>
          </a:p>
          <a:p>
            <a:pPr eaLnBrk="1" hangingPunct="1"/>
            <a:r>
              <a:rPr lang="pl-PL" sz="2000" dirty="0" smtClean="0">
                <a:latin typeface="Palatino Linotype"/>
                <a:cs typeface="Palatino Linotype"/>
              </a:rPr>
              <a:t>Tak, ale korzysta ze zwolnienia z uwagi na to że uzyskane dochody przeznacza na cele statutowe</a:t>
            </a:r>
            <a:endParaRPr lang="pl-PL" sz="2000" dirty="0">
              <a:latin typeface="Palatino Linotype"/>
              <a:cs typeface="Palatino Linotype"/>
            </a:endParaRPr>
          </a:p>
          <a:p>
            <a:pPr algn="ctr" eaLnBrk="1" hangingPunct="1"/>
            <a:endParaRPr lang="pl-PL" sz="2000" dirty="0">
              <a:latin typeface="Palatino Linotype"/>
              <a:cs typeface="Palatino Linotype"/>
            </a:endParaRPr>
          </a:p>
          <a:p>
            <a:pPr algn="ctr" eaLnBrk="1" hangingPunct="1"/>
            <a:endParaRPr lang="pl-PL" sz="2000" dirty="0">
              <a:latin typeface="Palatino Linotype"/>
              <a:cs typeface="Palatino Linotype"/>
            </a:endParaRPr>
          </a:p>
        </p:txBody>
      </p:sp>
    </p:spTree>
    <p:extLst>
      <p:ext uri="{BB962C8B-B14F-4D97-AF65-F5344CB8AC3E}">
        <p14:creationId xmlns:p14="http://schemas.microsoft.com/office/powerpoint/2010/main" val="367179564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Ograniczony i nieograniczony obowiązek podatkowy</a:t>
            </a:r>
          </a:p>
        </p:txBody>
      </p:sp>
      <p:sp>
        <p:nvSpPr>
          <p:cNvPr id="3" name="Symbol zastępczy zawartości 2"/>
          <p:cNvSpPr>
            <a:spLocks noGrp="1"/>
          </p:cNvSpPr>
          <p:nvPr>
            <p:ph idx="1"/>
          </p:nvPr>
        </p:nvSpPr>
        <p:spPr/>
        <p:txBody>
          <a:bodyPr/>
          <a:lstStyle/>
          <a:p>
            <a:r>
              <a:rPr lang="pl-PL" dirty="0">
                <a:solidFill>
                  <a:schemeClr val="accent1"/>
                </a:solidFill>
                <a:latin typeface="Palatino Linotype"/>
                <a:ea typeface="ＭＳ Ｐゴシック" charset="0"/>
                <a:cs typeface="Palatino Linotype"/>
              </a:rPr>
              <a:t>Jeżeli podatnik ma siedzibę lub zarząd na terytorium Polski, to podlega opodatkowaniu od całości swoich dochodów bez względu na miejsce ich osiągnięcia.</a:t>
            </a:r>
          </a:p>
          <a:p>
            <a:r>
              <a:rPr lang="pl-PL" dirty="0">
                <a:solidFill>
                  <a:schemeClr val="accent1"/>
                </a:solidFill>
                <a:latin typeface="Palatino Linotype"/>
                <a:ea typeface="ＭＳ Ｐゴシック" charset="0"/>
                <a:cs typeface="Palatino Linotype"/>
              </a:rPr>
              <a:t>Podatnik niemający siedziby lub zarządu na terytorium Polski podlega opodatkowaniu tylko od dochodów uzyskanych w Polsce.</a:t>
            </a:r>
          </a:p>
          <a:p>
            <a:endParaRPr lang="pl-PL" dirty="0"/>
          </a:p>
        </p:txBody>
      </p:sp>
      <p:sp>
        <p:nvSpPr>
          <p:cNvPr id="4" name="Symbol zastępczy stopki 3"/>
          <p:cNvSpPr>
            <a:spLocks noGrp="1"/>
          </p:cNvSpPr>
          <p:nvPr>
            <p:ph type="ftr" sz="quarter" idx="11"/>
          </p:nvPr>
        </p:nvSpPr>
        <p:spPr/>
        <p:txBody>
          <a:bodyPr/>
          <a:lstStyle/>
          <a:p>
            <a:pPr>
              <a:defRPr/>
            </a:pPr>
            <a:r>
              <a:rPr lang="pl-PL" dirty="0"/>
              <a:t>Copyright by Katedra Prawa Podatkowego W.P. </a:t>
            </a:r>
            <a:r>
              <a:rPr lang="pl-PL" dirty="0" err="1"/>
              <a:t>UwB</a:t>
            </a:r>
            <a:r>
              <a:rPr lang="pl-PL" dirty="0"/>
              <a:t> </a:t>
            </a:r>
            <a:r>
              <a:rPr lang="pl-PL" dirty="0" smtClean="0"/>
              <a:t>2021 r</a:t>
            </a:r>
            <a:r>
              <a:rPr lang="pl-PL" dirty="0"/>
              <a:t>.</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263</a:t>
            </a:fld>
            <a:endParaRPr lang="pl-PL"/>
          </a:p>
        </p:txBody>
      </p:sp>
    </p:spTree>
    <p:extLst>
      <p:ext uri="{BB962C8B-B14F-4D97-AF65-F5344CB8AC3E}">
        <p14:creationId xmlns:p14="http://schemas.microsoft.com/office/powerpoint/2010/main" val="3220363797"/>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556313" cy="1116106"/>
          </a:xfrm>
        </p:spPr>
        <p:txBody>
          <a:bodyPr/>
          <a:lstStyle/>
          <a:p>
            <a:r>
              <a:rPr lang="en-US" dirty="0" err="1">
                <a:latin typeface="Palatino Linotype"/>
                <a:cs typeface="Palatino Linotype"/>
              </a:rPr>
              <a:t>Zwolnienia</a:t>
            </a:r>
            <a:r>
              <a:rPr lang="en-US" dirty="0">
                <a:latin typeface="Palatino Linotype"/>
                <a:cs typeface="Palatino Linotype"/>
              </a:rPr>
              <a:t> </a:t>
            </a:r>
            <a:r>
              <a:rPr lang="en-US" dirty="0" err="1">
                <a:latin typeface="Palatino Linotype"/>
                <a:cs typeface="Palatino Linotype"/>
              </a:rPr>
              <a:t>podmiotowe</a:t>
            </a:r>
            <a:endParaRPr lang="en-US" dirty="0">
              <a:latin typeface="Palatino Linotype"/>
              <a:cs typeface="Palatino Linotype"/>
            </a:endParaRPr>
          </a:p>
        </p:txBody>
      </p:sp>
      <p:sp>
        <p:nvSpPr>
          <p:cNvPr id="3" name="Content Placeholder 2"/>
          <p:cNvSpPr>
            <a:spLocks noGrp="1"/>
          </p:cNvSpPr>
          <p:nvPr>
            <p:ph idx="1"/>
          </p:nvPr>
        </p:nvSpPr>
        <p:spPr>
          <a:xfrm>
            <a:off x="323528" y="2348880"/>
            <a:ext cx="7556313" cy="4144963"/>
          </a:xfrm>
        </p:spPr>
        <p:txBody>
          <a:bodyPr>
            <a:normAutofit fontScale="92500" lnSpcReduction="20000"/>
          </a:bodyPr>
          <a:lstStyle/>
          <a:p>
            <a:pPr algn="just"/>
            <a:r>
              <a:rPr lang="pl-PL" dirty="0">
                <a:solidFill>
                  <a:srgbClr val="000000"/>
                </a:solidFill>
                <a:latin typeface="Palatino Linotype"/>
                <a:cs typeface="Palatino Linotype"/>
              </a:rPr>
              <a:t>Skarb Państwa, </a:t>
            </a:r>
          </a:p>
          <a:p>
            <a:pPr algn="just"/>
            <a:r>
              <a:rPr lang="pl-PL" dirty="0">
                <a:solidFill>
                  <a:schemeClr val="dk1"/>
                </a:solidFill>
                <a:latin typeface="Palatino Linotype"/>
                <a:cs typeface="Palatino Linotype"/>
              </a:rPr>
              <a:t>Narodowy Bank Polski</a:t>
            </a:r>
          </a:p>
          <a:p>
            <a:pPr algn="just">
              <a:defRPr/>
            </a:pPr>
            <a:r>
              <a:rPr lang="pl-PL" dirty="0">
                <a:solidFill>
                  <a:srgbClr val="000000"/>
                </a:solidFill>
                <a:latin typeface="Palatino Linotype"/>
                <a:cs typeface="Palatino Linotype"/>
              </a:rPr>
              <a:t>jednostki budżetowe (z pewnymi wyjątkami)</a:t>
            </a:r>
          </a:p>
          <a:p>
            <a:pPr algn="just"/>
            <a:r>
              <a:rPr lang="pl-PL" dirty="0">
                <a:solidFill>
                  <a:srgbClr val="000000"/>
                </a:solidFill>
                <a:latin typeface="Palatino Linotype"/>
                <a:cs typeface="Palatino Linotype"/>
              </a:rPr>
              <a:t>jednostki samorządu terytorialnego w zakresie dochodów własnych</a:t>
            </a:r>
          </a:p>
          <a:p>
            <a:pPr algn="just"/>
            <a:r>
              <a:rPr lang="pl-PL" dirty="0">
                <a:solidFill>
                  <a:srgbClr val="000000"/>
                </a:solidFill>
                <a:latin typeface="Palatino Linotype"/>
                <a:cs typeface="Palatino Linotype"/>
              </a:rPr>
              <a:t>fundusze celowe utworzone na podstawie odrębnych ustaw, chyba że przepisy tych ustaw stanowią inaczej</a:t>
            </a:r>
          </a:p>
          <a:p>
            <a:pPr algn="just"/>
            <a:r>
              <a:rPr lang="pl-PL" dirty="0">
                <a:solidFill>
                  <a:srgbClr val="000000"/>
                </a:solidFill>
                <a:latin typeface="Palatino Linotype"/>
                <a:cs typeface="Palatino Linotype"/>
              </a:rPr>
              <a:t>przedsiębiorstwa międzynarodowe i inne jednostki gospodarcze utworzone przez organ administracji państwowej wspólnie z innymi państwami na podstawie porozumienia lub umowy, chyba że porozumienia te lub umowy stanowią inaczej</a:t>
            </a: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264</a:t>
            </a:fld>
            <a:endParaRPr lang="pl-PL">
              <a:latin typeface="Palatino Linotype"/>
              <a:cs typeface="Palatino Linotype"/>
            </a:endParaRPr>
          </a:p>
        </p:txBody>
      </p:sp>
      <p:sp>
        <p:nvSpPr>
          <p:cNvPr id="6" name="Rectangle 1"/>
          <p:cNvSpPr>
            <a:spLocks noChangeArrowheads="1"/>
          </p:cNvSpPr>
          <p:nvPr/>
        </p:nvSpPr>
        <p:spPr bwMode="auto">
          <a:xfrm>
            <a:off x="179512" y="980728"/>
            <a:ext cx="7721931" cy="132343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indent="179388" algn="ctr">
              <a:tabLst>
                <a:tab pos="144463" algn="l"/>
                <a:tab pos="288925" algn="l"/>
              </a:tabLst>
              <a:defRPr/>
            </a:pPr>
            <a:r>
              <a:rPr lang="pl-PL" sz="2000" dirty="0">
                <a:solidFill>
                  <a:srgbClr val="000000"/>
                </a:solidFill>
                <a:latin typeface="Palatino Linotype"/>
                <a:ea typeface="ＭＳ Ｐゴシック" charset="0"/>
                <a:cs typeface="Palatino Linotype"/>
              </a:rPr>
              <a:t>W podatku dochodowym od osób prawnych występują </a:t>
            </a:r>
            <a:r>
              <a:rPr lang="pl-PL" sz="2000" b="1" dirty="0">
                <a:solidFill>
                  <a:srgbClr val="000000"/>
                </a:solidFill>
                <a:latin typeface="Palatino Linotype"/>
                <a:ea typeface="ＭＳ Ｐゴシック" charset="0"/>
                <a:cs typeface="Palatino Linotype"/>
              </a:rPr>
              <a:t>zwolnienia o charakterze podmiotowym</a:t>
            </a:r>
            <a:r>
              <a:rPr lang="pl-PL" sz="2000" dirty="0">
                <a:solidFill>
                  <a:srgbClr val="000000"/>
                </a:solidFill>
                <a:latin typeface="Palatino Linotype"/>
                <a:ea typeface="ＭＳ Ｐゴシック" charset="0"/>
                <a:cs typeface="Palatino Linotype"/>
              </a:rPr>
              <a:t>, których w zasadzie nie ma w podatku dochodowym od osób fizycznych. Zwolnione od podatku są następujące osoby: </a:t>
            </a:r>
            <a:endParaRPr lang="pl-PL" sz="3600" dirty="0">
              <a:solidFill>
                <a:schemeClr val="tx1"/>
              </a:solidFill>
              <a:latin typeface="Palatino Linotype"/>
              <a:ea typeface="ＭＳ Ｐゴシック" charset="0"/>
              <a:cs typeface="Palatino Linotype"/>
            </a:endParaRPr>
          </a:p>
        </p:txBody>
      </p:sp>
    </p:spTree>
    <p:extLst>
      <p:ext uri="{BB962C8B-B14F-4D97-AF65-F5344CB8AC3E}">
        <p14:creationId xmlns:p14="http://schemas.microsoft.com/office/powerpoint/2010/main" val="1251611195"/>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556313" cy="1116106"/>
          </a:xfrm>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265</a:t>
            </a:fld>
            <a:endParaRPr lang="pl-PL">
              <a:latin typeface="Palatino Linotype"/>
              <a:cs typeface="Palatino Linotype"/>
            </a:endParaRPr>
          </a:p>
        </p:txBody>
      </p:sp>
      <p:sp>
        <p:nvSpPr>
          <p:cNvPr id="6" name="Prostokąt 4"/>
          <p:cNvSpPr>
            <a:spLocks noChangeArrowheads="1"/>
          </p:cNvSpPr>
          <p:nvPr/>
        </p:nvSpPr>
        <p:spPr bwMode="auto">
          <a:xfrm>
            <a:off x="467544" y="908720"/>
            <a:ext cx="7344816" cy="93531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defRPr/>
            </a:pPr>
            <a:r>
              <a:rPr lang="pl-PL" sz="1800" dirty="0">
                <a:solidFill>
                  <a:srgbClr val="663366"/>
                </a:solidFill>
                <a:latin typeface="Palatino Linotype"/>
                <a:cs typeface="Palatino Linotype"/>
              </a:rPr>
              <a:t>Przedmiotem podatku jest </a:t>
            </a:r>
            <a:r>
              <a:rPr lang="pl-PL" sz="1800" b="1" dirty="0">
                <a:solidFill>
                  <a:srgbClr val="663366"/>
                </a:solidFill>
                <a:latin typeface="Palatino Linotype"/>
                <a:cs typeface="Palatino Linotype"/>
              </a:rPr>
              <a:t>dochód</a:t>
            </a:r>
            <a:r>
              <a:rPr lang="pl-PL" sz="1800" dirty="0">
                <a:solidFill>
                  <a:srgbClr val="663366"/>
                </a:solidFill>
                <a:latin typeface="Palatino Linotype"/>
                <a:cs typeface="Palatino Linotype"/>
              </a:rPr>
              <a:t> rozumiany jako </a:t>
            </a:r>
            <a:r>
              <a:rPr lang="pl-PL" sz="1800" b="1" dirty="0">
                <a:solidFill>
                  <a:srgbClr val="663366"/>
                </a:solidFill>
                <a:latin typeface="Palatino Linotype"/>
                <a:cs typeface="Palatino Linotype"/>
              </a:rPr>
              <a:t>nadwyżka sumy przychodów nad kosztami ich uzyskania osiągnięta w roku podatkowym</a:t>
            </a:r>
            <a:r>
              <a:rPr lang="pl-PL" sz="1800" dirty="0">
                <a:solidFill>
                  <a:srgbClr val="663366"/>
                </a:solidFill>
                <a:latin typeface="Palatino Linotype"/>
                <a:cs typeface="Palatino Linotype"/>
              </a:rPr>
              <a:t>. </a:t>
            </a:r>
          </a:p>
        </p:txBody>
      </p:sp>
      <p:graphicFrame>
        <p:nvGraphicFramePr>
          <p:cNvPr id="7" name="Diagram 6"/>
          <p:cNvGraphicFramePr/>
          <p:nvPr>
            <p:extLst>
              <p:ext uri="{D42A27DB-BD31-4B8C-83A1-F6EECF244321}">
                <p14:modId xmlns:p14="http://schemas.microsoft.com/office/powerpoint/2010/main" val="3651857224"/>
              </p:ext>
            </p:extLst>
          </p:nvPr>
        </p:nvGraphicFramePr>
        <p:xfrm>
          <a:off x="395536" y="1963523"/>
          <a:ext cx="7560840" cy="4500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8689367"/>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(P-K=D)</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266</a:t>
            </a:fld>
            <a:endParaRPr lang="pl-PL">
              <a:latin typeface="Palatino Linotype"/>
              <a:cs typeface="Palatino Linotype"/>
            </a:endParaRPr>
          </a:p>
        </p:txBody>
      </p:sp>
      <p:sp>
        <p:nvSpPr>
          <p:cNvPr id="6" name="Prostokąt 4"/>
          <p:cNvSpPr>
            <a:spLocks noChangeArrowheads="1"/>
          </p:cNvSpPr>
          <p:nvPr/>
        </p:nvSpPr>
        <p:spPr bwMode="auto">
          <a:xfrm>
            <a:off x="683568" y="1268760"/>
            <a:ext cx="69135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2400" dirty="0">
                <a:latin typeface="Palatino Linotype"/>
                <a:cs typeface="Palatino Linotype"/>
              </a:rPr>
              <a:t>Przedmiotem jest dochód (niekiedy przychód) </a:t>
            </a:r>
          </a:p>
          <a:p>
            <a:pPr algn="ctr" eaLnBrk="1" hangingPunct="1"/>
            <a:endParaRPr lang="pl-PL" sz="2400" dirty="0">
              <a:latin typeface="Palatino Linotype"/>
              <a:cs typeface="Palatino Linotype"/>
            </a:endParaRPr>
          </a:p>
          <a:p>
            <a:pPr algn="ctr" eaLnBrk="1" hangingPunct="1"/>
            <a:r>
              <a:rPr lang="pl-PL" sz="2400" dirty="0">
                <a:latin typeface="Palatino Linotype"/>
                <a:cs typeface="Palatino Linotype"/>
              </a:rPr>
              <a:t>Przychód – Koszty  = Dochód</a:t>
            </a:r>
          </a:p>
          <a:p>
            <a:pPr algn="ctr" eaLnBrk="1" hangingPunct="1"/>
            <a:endParaRPr lang="pl-PL" sz="1800" dirty="0">
              <a:latin typeface="Palatino Linotype"/>
              <a:cs typeface="Palatino Linotype"/>
            </a:endParaRPr>
          </a:p>
          <a:p>
            <a:pPr algn="ctr" eaLnBrk="1" hangingPunct="1"/>
            <a:r>
              <a:rPr lang="pl-PL" sz="1800" dirty="0">
                <a:latin typeface="Palatino Linotype"/>
                <a:cs typeface="Palatino Linotype"/>
              </a:rPr>
              <a:t>W podatku dochodowym od osób prawnych przychód i koszty wynikają z ksiąg podatkowych, a jeżeli ich nie ma </a:t>
            </a:r>
            <a:r>
              <a:rPr lang="en-US" sz="1800" dirty="0">
                <a:latin typeface="Palatino Linotype"/>
                <a:cs typeface="Palatino Linotype"/>
              </a:rPr>
              <a:t>–</a:t>
            </a:r>
            <a:r>
              <a:rPr lang="pl-PL" sz="1800" dirty="0">
                <a:latin typeface="Palatino Linotype"/>
                <a:cs typeface="Palatino Linotype"/>
              </a:rPr>
              <a:t> szacunek. </a:t>
            </a:r>
          </a:p>
        </p:txBody>
      </p:sp>
      <p:sp>
        <p:nvSpPr>
          <p:cNvPr id="7" name="Prostokąt z rogami zaokrąglonymi po przekątnej 8"/>
          <p:cNvSpPr>
            <a:spLocks/>
          </p:cNvSpPr>
          <p:nvPr/>
        </p:nvSpPr>
        <p:spPr bwMode="auto">
          <a:xfrm>
            <a:off x="395536" y="3573016"/>
            <a:ext cx="8244458" cy="2519933"/>
          </a:xfrm>
          <a:custGeom>
            <a:avLst/>
            <a:gdLst>
              <a:gd name="T0" fmla="*/ 1223963 w 8172450"/>
              <a:gd name="T1" fmla="*/ 0 h 2447925"/>
              <a:gd name="T2" fmla="*/ 8172450 w 8172450"/>
              <a:gd name="T3" fmla="*/ 0 h 2447925"/>
              <a:gd name="T4" fmla="*/ 8172450 w 8172450"/>
              <a:gd name="T5" fmla="*/ 0 h 2447925"/>
              <a:gd name="T6" fmla="*/ 8172450 w 8172450"/>
              <a:gd name="T7" fmla="*/ 1223963 h 2447925"/>
              <a:gd name="T8" fmla="*/ 6948487 w 8172450"/>
              <a:gd name="T9" fmla="*/ 2447926 h 2447925"/>
              <a:gd name="T10" fmla="*/ 0 w 8172450"/>
              <a:gd name="T11" fmla="*/ 2447925 h 2447925"/>
              <a:gd name="T12" fmla="*/ 0 w 8172450"/>
              <a:gd name="T13" fmla="*/ 2447925 h 2447925"/>
              <a:gd name="T14" fmla="*/ 0 w 8172450"/>
              <a:gd name="T15" fmla="*/ 1223963 h 2447925"/>
              <a:gd name="T16" fmla="*/ 1223963 w 8172450"/>
              <a:gd name="T17" fmla="*/ 0 h 24479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72450"/>
              <a:gd name="T28" fmla="*/ 0 h 2447925"/>
              <a:gd name="T29" fmla="*/ 8172450 w 8172450"/>
              <a:gd name="T30" fmla="*/ 2447925 h 24479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72450" h="2447925">
                <a:moveTo>
                  <a:pt x="1223963" y="0"/>
                </a:moveTo>
                <a:lnTo>
                  <a:pt x="8172450" y="0"/>
                </a:lnTo>
                <a:lnTo>
                  <a:pt x="8172450" y="1223963"/>
                </a:lnTo>
                <a:cubicBezTo>
                  <a:pt x="8172450" y="1899939"/>
                  <a:pt x="7624463" y="2447926"/>
                  <a:pt x="6948487" y="2447926"/>
                </a:cubicBezTo>
                <a:lnTo>
                  <a:pt x="0" y="2447925"/>
                </a:lnTo>
                <a:lnTo>
                  <a:pt x="0" y="1223963"/>
                </a:lnTo>
                <a:cubicBezTo>
                  <a:pt x="0" y="547987"/>
                  <a:pt x="547987" y="0"/>
                  <a:pt x="1223963" y="0"/>
                </a:cubicBezTo>
                <a:close/>
              </a:path>
            </a:pathLst>
          </a:custGeom>
          <a:ln w="57150" cmpd="sng">
            <a:headEnd/>
            <a:tailEn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000" dirty="0">
                <a:solidFill>
                  <a:srgbClr val="000000"/>
                </a:solidFill>
                <a:latin typeface="Palatino Linotype"/>
                <a:cs typeface="Palatino Linotype"/>
              </a:rPr>
              <a:t>W przypadku gdy koszty uzyskania przychodu są wyższe od sumy przychodów, powstaje </a:t>
            </a:r>
            <a:r>
              <a:rPr lang="pl-PL" sz="2000" b="1" dirty="0">
                <a:solidFill>
                  <a:srgbClr val="000000"/>
                </a:solidFill>
                <a:latin typeface="Palatino Linotype"/>
                <a:cs typeface="Palatino Linotype"/>
              </a:rPr>
              <a:t>strata</a:t>
            </a:r>
            <a:r>
              <a:rPr lang="pl-PL" sz="2000" dirty="0">
                <a:solidFill>
                  <a:srgbClr val="000000"/>
                </a:solidFill>
                <a:latin typeface="Palatino Linotype"/>
                <a:cs typeface="Palatino Linotype"/>
              </a:rPr>
              <a:t>, która może pomniejszyć dochód osiągnięty w kolejnych latach podatkowych. O wysokość straty można obniżyć dochód w najbliższych, kolejno po sobie następujących 5 latach podatkowych, z tym że wysokość obniżenia w którymkolwiek z tych lat nie może przekroczyć 50% tej straty</a:t>
            </a:r>
            <a:r>
              <a:rPr lang="pl-PL" sz="2000" dirty="0" smtClean="0">
                <a:solidFill>
                  <a:srgbClr val="000000"/>
                </a:solidFill>
                <a:latin typeface="Palatino Linotype"/>
                <a:cs typeface="Palatino Linotype"/>
              </a:rPr>
              <a:t>. Jest także możliwość odliczenia straty jednorazowo – do wysokości 5 mln zł. </a:t>
            </a:r>
            <a:endParaRPr lang="pl-PL" sz="2000" dirty="0">
              <a:solidFill>
                <a:srgbClr val="000000"/>
              </a:solidFill>
              <a:latin typeface="Palatino Linotype"/>
              <a:cs typeface="Palatino Linotype"/>
            </a:endParaRPr>
          </a:p>
        </p:txBody>
      </p:sp>
    </p:spTree>
    <p:extLst>
      <p:ext uri="{BB962C8B-B14F-4D97-AF65-F5344CB8AC3E}">
        <p14:creationId xmlns:p14="http://schemas.microsoft.com/office/powerpoint/2010/main" val="3308144437"/>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267</a:t>
            </a:fld>
            <a:endParaRPr lang="pl-PL">
              <a:latin typeface="Palatino Linotype"/>
              <a:cs typeface="Palatino Linotype"/>
            </a:endParaRPr>
          </a:p>
        </p:txBody>
      </p:sp>
      <p:sp>
        <p:nvSpPr>
          <p:cNvPr id="6" name="Prostokąt 4"/>
          <p:cNvSpPr>
            <a:spLocks noChangeArrowheads="1"/>
          </p:cNvSpPr>
          <p:nvPr/>
        </p:nvSpPr>
        <p:spPr bwMode="auto">
          <a:xfrm>
            <a:off x="179512" y="1196752"/>
            <a:ext cx="7777162" cy="120032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eaLnBrk="1" hangingPunct="1">
              <a:defRPr/>
            </a:pPr>
            <a:r>
              <a:rPr lang="pl-PL" sz="1800" dirty="0">
                <a:solidFill>
                  <a:srgbClr val="000000"/>
                </a:solidFill>
                <a:latin typeface="Palatino Linotype"/>
                <a:cs typeface="Palatino Linotype"/>
              </a:rPr>
              <a:t>Podstawę opodatkowania podatkiem dochodowym od osób prawnych (poza wyjątkami, gdzie stawki podatku odnoszą się do przychodu) stanowi </a:t>
            </a:r>
            <a:r>
              <a:rPr lang="pl-PL" sz="1800" b="1" dirty="0">
                <a:solidFill>
                  <a:srgbClr val="000000"/>
                </a:solidFill>
                <a:latin typeface="Palatino Linotype"/>
                <a:cs typeface="Palatino Linotype"/>
              </a:rPr>
              <a:t>dochód ustalony na podstawie prowadzonych przez podatnika ksiąg rachunkowych</a:t>
            </a:r>
            <a:r>
              <a:rPr lang="pl-PL" sz="1800" dirty="0">
                <a:solidFill>
                  <a:srgbClr val="000000"/>
                </a:solidFill>
                <a:latin typeface="Palatino Linotype"/>
                <a:cs typeface="Palatino Linotype"/>
              </a:rPr>
              <a:t>. </a:t>
            </a:r>
          </a:p>
        </p:txBody>
      </p:sp>
      <p:sp>
        <p:nvSpPr>
          <p:cNvPr id="7" name="Prostokąt 5"/>
          <p:cNvSpPr>
            <a:spLocks noChangeArrowheads="1"/>
          </p:cNvSpPr>
          <p:nvPr/>
        </p:nvSpPr>
        <p:spPr bwMode="auto">
          <a:xfrm>
            <a:off x="201706" y="3780185"/>
            <a:ext cx="7777162" cy="95410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eaLnBrk="1" hangingPunct="1">
              <a:defRPr/>
            </a:pPr>
            <a:r>
              <a:rPr lang="pl-PL" sz="2800" b="1" dirty="0">
                <a:solidFill>
                  <a:srgbClr val="000000"/>
                </a:solidFill>
                <a:latin typeface="Palatino Linotype"/>
                <a:cs typeface="Palatino Linotype"/>
              </a:rPr>
              <a:t>Ustalenie podstawy opodatkowania w drodze oszacowania</a:t>
            </a:r>
            <a:r>
              <a:rPr lang="pl-PL" sz="1700" dirty="0">
                <a:solidFill>
                  <a:srgbClr val="000000"/>
                </a:solidFill>
                <a:latin typeface="Palatino Linotype"/>
                <a:cs typeface="Palatino Linotype"/>
              </a:rPr>
              <a:t>. </a:t>
            </a:r>
          </a:p>
        </p:txBody>
      </p:sp>
      <p:sp>
        <p:nvSpPr>
          <p:cNvPr id="9" name="pole tekstowe 6"/>
          <p:cNvSpPr txBox="1"/>
          <p:nvPr/>
        </p:nvSpPr>
        <p:spPr>
          <a:xfrm>
            <a:off x="1907704" y="5517232"/>
            <a:ext cx="6048375" cy="92392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eaLnBrk="1" hangingPunct="1">
              <a:defRPr/>
            </a:pPr>
            <a:r>
              <a:rPr lang="pl-PL" sz="1800" dirty="0">
                <a:solidFill>
                  <a:srgbClr val="000000"/>
                </a:solidFill>
                <a:latin typeface="Palatino Linotype"/>
                <a:cs typeface="Palatino Linotype"/>
              </a:rPr>
              <a:t>Dochód stanowiący podstawę opodatkowania może być zmniejszony poprzez </a:t>
            </a:r>
            <a:r>
              <a:rPr lang="pl-PL" sz="1800" b="1" dirty="0">
                <a:solidFill>
                  <a:srgbClr val="000000"/>
                </a:solidFill>
                <a:latin typeface="Palatino Linotype"/>
                <a:cs typeface="Palatino Linotype"/>
              </a:rPr>
              <a:t>odliczenie</a:t>
            </a:r>
            <a:r>
              <a:rPr lang="pl-PL" sz="1800" dirty="0">
                <a:solidFill>
                  <a:srgbClr val="000000"/>
                </a:solidFill>
                <a:latin typeface="Palatino Linotype"/>
                <a:cs typeface="Palatino Linotype"/>
              </a:rPr>
              <a:t> określonych w art. 18 ust. 1 </a:t>
            </a:r>
            <a:r>
              <a:rPr lang="pl-PL" sz="1800" dirty="0" err="1">
                <a:solidFill>
                  <a:srgbClr val="000000"/>
                </a:solidFill>
                <a:latin typeface="Palatino Linotype"/>
                <a:cs typeface="Palatino Linotype"/>
              </a:rPr>
              <a:t>u.p.d.o.p</a:t>
            </a:r>
            <a:r>
              <a:rPr lang="pl-PL" sz="1800" dirty="0">
                <a:solidFill>
                  <a:srgbClr val="000000"/>
                </a:solidFill>
                <a:latin typeface="Palatino Linotype"/>
                <a:cs typeface="Palatino Linotype"/>
              </a:rPr>
              <a:t>. </a:t>
            </a:r>
            <a:r>
              <a:rPr lang="pl-PL" sz="1800" b="1" dirty="0">
                <a:solidFill>
                  <a:srgbClr val="000000"/>
                </a:solidFill>
                <a:latin typeface="Palatino Linotype"/>
                <a:cs typeface="Palatino Linotype"/>
              </a:rPr>
              <a:t>wydatków.</a:t>
            </a:r>
            <a:endParaRPr lang="pl-PL" sz="1800" dirty="0">
              <a:solidFill>
                <a:srgbClr val="000000"/>
              </a:solidFill>
              <a:latin typeface="Palatino Linotype"/>
              <a:cs typeface="Palatino Linotype"/>
            </a:endParaRPr>
          </a:p>
        </p:txBody>
      </p:sp>
      <p:cxnSp>
        <p:nvCxnSpPr>
          <p:cNvPr id="11" name="Straight Arrow Connector 10"/>
          <p:cNvCxnSpPr/>
          <p:nvPr/>
        </p:nvCxnSpPr>
        <p:spPr>
          <a:xfrm>
            <a:off x="539552" y="6021288"/>
            <a:ext cx="1080120" cy="0"/>
          </a:xfrm>
          <a:prstGeom prst="straightConnector1">
            <a:avLst/>
          </a:prstGeom>
          <a:ln w="76200" cmpd="sng">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514292214"/>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Odliczenia</a:t>
            </a:r>
            <a:r>
              <a:rPr lang="en-US" dirty="0">
                <a:latin typeface="Palatino Linotype"/>
                <a:cs typeface="Palatino Linotype"/>
              </a:rPr>
              <a:t> od </a:t>
            </a:r>
            <a:r>
              <a:rPr lang="en-US" dirty="0" err="1">
                <a:latin typeface="Palatino Linotype"/>
                <a:cs typeface="Palatino Linotype"/>
              </a:rPr>
              <a:t>dochodu</a:t>
            </a:r>
            <a:r>
              <a:rPr lang="en-US" dirty="0">
                <a:latin typeface="Palatino Linotype"/>
                <a:cs typeface="Palatino Linotype"/>
              </a:rPr>
              <a:t> </a:t>
            </a:r>
          </a:p>
        </p:txBody>
      </p:sp>
      <p:sp>
        <p:nvSpPr>
          <p:cNvPr id="3" name="Content Placeholder 2"/>
          <p:cNvSpPr>
            <a:spLocks noGrp="1"/>
          </p:cNvSpPr>
          <p:nvPr>
            <p:ph idx="1"/>
          </p:nvPr>
        </p:nvSpPr>
        <p:spPr>
          <a:xfrm>
            <a:off x="0" y="1600200"/>
            <a:ext cx="9144000" cy="4925144"/>
          </a:xfrm>
        </p:spPr>
        <p:txBody>
          <a:bodyPr>
            <a:normAutofit fontScale="77500" lnSpcReduction="20000"/>
          </a:bodyPr>
          <a:lstStyle/>
          <a:p>
            <a:pPr algn="just">
              <a:buFont typeface="Wingdings 2" charset="0"/>
              <a:buNone/>
            </a:pPr>
            <a:r>
              <a:rPr lang="pl-PL" dirty="0" smtClean="0">
                <a:solidFill>
                  <a:srgbClr val="000000"/>
                </a:solidFill>
                <a:latin typeface="Palatino Linotype"/>
                <a:cs typeface="Palatino Linotype"/>
              </a:rPr>
              <a:t>Odliczenia od dochodu to m.in.:</a:t>
            </a:r>
            <a:endParaRPr lang="pl-PL" dirty="0">
              <a:solidFill>
                <a:srgbClr val="000000"/>
              </a:solidFill>
              <a:latin typeface="Palatino Linotype"/>
              <a:cs typeface="Palatino Linotype"/>
            </a:endParaRPr>
          </a:p>
          <a:p>
            <a:pPr algn="just"/>
            <a:r>
              <a:rPr lang="pl-PL" dirty="0">
                <a:solidFill>
                  <a:srgbClr val="000000"/>
                </a:solidFill>
                <a:latin typeface="Palatino Linotype"/>
                <a:cs typeface="Palatino Linotype"/>
              </a:rPr>
              <a:t>Darowizny na cele społecznie użyteczne – do wysokości 10% dochodu</a:t>
            </a:r>
          </a:p>
          <a:p>
            <a:pPr algn="just"/>
            <a:r>
              <a:rPr lang="pl-PL" dirty="0">
                <a:solidFill>
                  <a:srgbClr val="000000"/>
                </a:solidFill>
                <a:latin typeface="Palatino Linotype"/>
                <a:cs typeface="Palatino Linotype"/>
              </a:rPr>
              <a:t>Darowizny na cele kultu religijnego – do wysokości 10% dochodu</a:t>
            </a:r>
          </a:p>
          <a:p>
            <a:pPr algn="just"/>
            <a:r>
              <a:rPr lang="pl-PL" dirty="0">
                <a:solidFill>
                  <a:srgbClr val="000000"/>
                </a:solidFill>
                <a:latin typeface="Palatino Linotype"/>
                <a:cs typeface="Palatino Linotype"/>
              </a:rPr>
              <a:t>Wydatki poniesione przez podatnika na działalność </a:t>
            </a:r>
            <a:r>
              <a:rPr lang="pl-PL" dirty="0" smtClean="0">
                <a:solidFill>
                  <a:srgbClr val="000000"/>
                </a:solidFill>
                <a:latin typeface="Palatino Linotype"/>
                <a:cs typeface="Palatino Linotype"/>
              </a:rPr>
              <a:t>badawczo-rozwojową</a:t>
            </a:r>
          </a:p>
          <a:p>
            <a:pPr algn="just"/>
            <a:r>
              <a:rPr lang="pl-PL" b="1" dirty="0" smtClean="0">
                <a:solidFill>
                  <a:srgbClr val="000000"/>
                </a:solidFill>
                <a:latin typeface="Palatino Linotype"/>
                <a:cs typeface="Palatino Linotype"/>
              </a:rPr>
              <a:t>Nowe odliczenia w ramach Polskiego Ładu</a:t>
            </a:r>
          </a:p>
          <a:p>
            <a:pPr marL="0" indent="0">
              <a:buNone/>
            </a:pPr>
            <a:r>
              <a:rPr lang="pl-PL" dirty="0"/>
              <a:t>a) ulgi na terminal płatniczy,</a:t>
            </a:r>
          </a:p>
          <a:p>
            <a:pPr marL="0" indent="0">
              <a:buNone/>
            </a:pPr>
            <a:r>
              <a:rPr lang="pl-PL" dirty="0"/>
              <a:t>b) ulgi na robotyzację,</a:t>
            </a:r>
          </a:p>
          <a:p>
            <a:pPr marL="0" indent="0">
              <a:buNone/>
            </a:pPr>
            <a:r>
              <a:rPr lang="pl-PL" dirty="0"/>
              <a:t>c) ulgi z tytułu ponoszenia kosztów produkcji próbnej nowego produktu lub wprowadzenia takiego produktu na rynek,</a:t>
            </a:r>
          </a:p>
          <a:p>
            <a:pPr marL="0" indent="0">
              <a:buNone/>
            </a:pPr>
            <a:r>
              <a:rPr lang="pl-PL" dirty="0"/>
              <a:t>d) ulgi z tytułu ponoszenia kosztów </a:t>
            </a:r>
            <a:r>
              <a:rPr lang="pl-PL" dirty="0" smtClean="0"/>
              <a:t>w </a:t>
            </a:r>
            <a:r>
              <a:rPr lang="pl-PL" dirty="0"/>
              <a:t>celu zwiększenia przychodów ze sprzedaży produktów,</a:t>
            </a:r>
          </a:p>
          <a:p>
            <a:pPr marL="0" indent="0">
              <a:buNone/>
            </a:pPr>
            <a:r>
              <a:rPr lang="pl-PL" dirty="0"/>
              <a:t>e) ulgi dla podatników wspierających działalność sportową, kulturalną oraz szkolnictwo wyższe i naukę,</a:t>
            </a:r>
            <a:r>
              <a:rPr lang="pl-PL" dirty="0" smtClean="0">
                <a:solidFill>
                  <a:srgbClr val="000000"/>
                </a:solidFill>
                <a:latin typeface="Palatino Linotype"/>
                <a:cs typeface="Palatino Linotype"/>
              </a:rPr>
              <a:t> </a:t>
            </a:r>
          </a:p>
          <a:p>
            <a:pPr marL="0" indent="0" algn="just">
              <a:buNone/>
            </a:pPr>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2022r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268</a:t>
            </a:fld>
            <a:endParaRPr lang="pl-PL">
              <a:latin typeface="Palatino Linotype"/>
              <a:cs typeface="Palatino Linotype"/>
            </a:endParaRPr>
          </a:p>
        </p:txBody>
      </p:sp>
    </p:spTree>
    <p:extLst>
      <p:ext uri="{BB962C8B-B14F-4D97-AF65-F5344CB8AC3E}">
        <p14:creationId xmlns:p14="http://schemas.microsoft.com/office/powerpoint/2010/main" val="61145491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269</a:t>
            </a:fld>
            <a:endParaRPr lang="pl-PL">
              <a:latin typeface="Palatino Linotype"/>
              <a:cs typeface="Palatino Linotype"/>
            </a:endParaRPr>
          </a:p>
        </p:txBody>
      </p:sp>
      <p:graphicFrame>
        <p:nvGraphicFramePr>
          <p:cNvPr id="7" name="Diagram 6"/>
          <p:cNvGraphicFramePr/>
          <p:nvPr>
            <p:extLst>
              <p:ext uri="{D42A27DB-BD31-4B8C-83A1-F6EECF244321}">
                <p14:modId xmlns:p14="http://schemas.microsoft.com/office/powerpoint/2010/main" val="1466006487"/>
              </p:ext>
            </p:extLst>
          </p:nvPr>
        </p:nvGraphicFramePr>
        <p:xfrm>
          <a:off x="6259" y="1124744"/>
          <a:ext cx="7776864"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Elipsa 8"/>
          <p:cNvSpPr/>
          <p:nvPr/>
        </p:nvSpPr>
        <p:spPr>
          <a:xfrm>
            <a:off x="2411760" y="4221088"/>
            <a:ext cx="2448272" cy="1296988"/>
          </a:xfrm>
          <a:prstGeom prst="ellipse">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r>
              <a:rPr lang="pl-PL" sz="2000" b="1" dirty="0">
                <a:solidFill>
                  <a:srgbClr val="FFFFFF"/>
                </a:solidFill>
                <a:latin typeface="Palatino Linotype"/>
                <a:ea typeface="ＭＳ Ｐゴシック" charset="0"/>
                <a:cs typeface="Palatino Linotype"/>
              </a:rPr>
              <a:t>19% </a:t>
            </a:r>
            <a:r>
              <a:rPr lang="pl-PL" sz="1200" b="1" dirty="0">
                <a:solidFill>
                  <a:srgbClr val="FFFFFF"/>
                </a:solidFill>
                <a:latin typeface="Palatino Linotype"/>
                <a:ea typeface="ＭＳ Ｐゴシック" charset="0"/>
                <a:cs typeface="Palatino Linotype"/>
              </a:rPr>
              <a:t>- z dywidend oraz innych przychodów z udziału w zyskach osób prawnych</a:t>
            </a:r>
          </a:p>
        </p:txBody>
      </p:sp>
    </p:spTree>
    <p:extLst>
      <p:ext uri="{BB962C8B-B14F-4D97-AF65-F5344CB8AC3E}">
        <p14:creationId xmlns:p14="http://schemas.microsoft.com/office/powerpoint/2010/main" val="3439590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Płatnicy</a:t>
            </a:r>
            <a:r>
              <a:rPr lang="en-US" dirty="0">
                <a:latin typeface="Palatino Linotype"/>
                <a:cs typeface="Palatino Linotype"/>
              </a:rPr>
              <a:t> (VAT)</a:t>
            </a:r>
          </a:p>
        </p:txBody>
      </p:sp>
      <p:sp>
        <p:nvSpPr>
          <p:cNvPr id="3" name="Content Placeholder 2"/>
          <p:cNvSpPr>
            <a:spLocks noGrp="1"/>
          </p:cNvSpPr>
          <p:nvPr>
            <p:ph idx="1"/>
          </p:nvPr>
        </p:nvSpPr>
        <p:spPr/>
        <p:txBody>
          <a:bodyPr>
            <a:normAutofit/>
          </a:bodyPr>
          <a:lstStyle/>
          <a:p>
            <a:r>
              <a:rPr lang="pl-PL" sz="2400" dirty="0">
                <a:solidFill>
                  <a:srgbClr val="000000"/>
                </a:solidFill>
                <a:latin typeface="Palatino Linotype"/>
                <a:cs typeface="Palatino Linotype"/>
              </a:rPr>
              <a:t>podmioty zobowiązane do obliczenia, pobrania i przekazania podatku na rzecz właściwego urzędu skarbowego</a:t>
            </a:r>
          </a:p>
          <a:p>
            <a:endParaRPr lang="pl-PL" sz="2400" dirty="0">
              <a:solidFill>
                <a:srgbClr val="000000"/>
              </a:solidFill>
              <a:latin typeface="Palatino Linotype"/>
              <a:cs typeface="Palatino Linotype"/>
            </a:endParaRPr>
          </a:p>
          <a:p>
            <a:r>
              <a:rPr lang="pl-PL" sz="2400" dirty="0">
                <a:solidFill>
                  <a:srgbClr val="000000"/>
                </a:solidFill>
                <a:latin typeface="Palatino Linotype"/>
                <a:cs typeface="Palatino Linotype"/>
              </a:rPr>
              <a:t>płatnikami są organy egzekucyjne oraz komornicy sądowi z tytułu dostawy, dokonywanej w trybie egzekucji, towarów stanowiących własność dłużnika lub posiadanych przez niego z naruszeniem obowiązujących przepisów</a:t>
            </a:r>
          </a:p>
          <a:p>
            <a:pPr marL="0" indent="0">
              <a:buNone/>
            </a:pPr>
            <a:endParaRPr lang="pl-PL" sz="2400"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27</a:t>
            </a:fld>
            <a:endParaRPr lang="pl-PL">
              <a:latin typeface="Palatino Linotype"/>
              <a:cs typeface="Palatino Linotype"/>
            </a:endParaRPr>
          </a:p>
        </p:txBody>
      </p:sp>
    </p:spTree>
    <p:extLst>
      <p:ext uri="{BB962C8B-B14F-4D97-AF65-F5344CB8AC3E}">
        <p14:creationId xmlns:p14="http://schemas.microsoft.com/office/powerpoint/2010/main" val="2585083828"/>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Stawka 19% - uszczelnianie systemu opodatkowania dochodu</a:t>
            </a:r>
            <a:endParaRPr lang="pl-PL" dirty="0"/>
          </a:p>
        </p:txBody>
      </p:sp>
      <p:sp>
        <p:nvSpPr>
          <p:cNvPr id="3" name="Symbol zastępczy zawartości 2"/>
          <p:cNvSpPr>
            <a:spLocks noGrp="1"/>
          </p:cNvSpPr>
          <p:nvPr>
            <p:ph idx="1"/>
          </p:nvPr>
        </p:nvSpPr>
        <p:spPr>
          <a:xfrm>
            <a:off x="304640" y="1889448"/>
            <a:ext cx="8856984" cy="4968552"/>
          </a:xfrm>
        </p:spPr>
        <p:txBody>
          <a:bodyPr>
            <a:normAutofit/>
          </a:bodyPr>
          <a:lstStyle/>
          <a:p>
            <a:endParaRPr lang="pl-PL" dirty="0" smtClean="0"/>
          </a:p>
          <a:p>
            <a:r>
              <a:rPr lang="pl-PL" dirty="0"/>
              <a:t>Od dochodów uzyskanych z odpłatnego zbycia walut</a:t>
            </a:r>
            <a:br>
              <a:rPr lang="pl-PL" dirty="0"/>
            </a:br>
            <a:r>
              <a:rPr lang="pl-PL" dirty="0"/>
              <a:t>wirtualnych podatek dochodowy wynosi 19% uzyskanego dochodu.</a:t>
            </a:r>
          </a:p>
          <a:p>
            <a:r>
              <a:rPr lang="pl-PL" dirty="0" smtClean="0"/>
              <a:t>Podatek </a:t>
            </a:r>
            <a:r>
              <a:rPr lang="pl-PL" dirty="0"/>
              <a:t>od dochodów zagranicznej jednostki </a:t>
            </a:r>
            <a:r>
              <a:rPr lang="pl-PL" dirty="0" smtClean="0"/>
              <a:t>kontrolowanej (CFC)</a:t>
            </a:r>
            <a:r>
              <a:rPr lang="pl-PL" dirty="0"/>
              <a:t/>
            </a:r>
            <a:br>
              <a:rPr lang="pl-PL" dirty="0"/>
            </a:br>
            <a:r>
              <a:rPr lang="pl-PL" dirty="0"/>
              <a:t>uzyskanych przez </a:t>
            </a:r>
            <a:r>
              <a:rPr lang="pl-PL" dirty="0" smtClean="0"/>
              <a:t>podatnika </a:t>
            </a:r>
            <a:r>
              <a:rPr lang="pl-PL" dirty="0"/>
              <a:t>wynosi 19% </a:t>
            </a:r>
            <a:r>
              <a:rPr lang="pl-PL" dirty="0" smtClean="0"/>
              <a:t>podstawy opodatkowania.</a:t>
            </a:r>
          </a:p>
          <a:p>
            <a:r>
              <a:rPr lang="pl-PL" dirty="0"/>
              <a:t>Podatek od spółek będących </a:t>
            </a:r>
            <a:r>
              <a:rPr lang="pl-PL" dirty="0" smtClean="0"/>
              <a:t>podatnikami, </a:t>
            </a:r>
            <a:r>
              <a:rPr lang="pl-PL" dirty="0"/>
              <a:t>z tytułu przerzuconych dochodów wynosi 19% (</a:t>
            </a:r>
            <a:r>
              <a:rPr lang="pl-PL" dirty="0" smtClean="0"/>
              <a:t>podatek od </a:t>
            </a:r>
            <a:r>
              <a:rPr lang="pl-PL" dirty="0"/>
              <a:t>przerzuconych dochodów).</a:t>
            </a:r>
            <a:br>
              <a:rPr lang="pl-PL" dirty="0"/>
            </a:br>
            <a:r>
              <a:rPr lang="pl-PL" dirty="0"/>
              <a:t> </a:t>
            </a:r>
            <a:r>
              <a:rPr lang="pl-PL" dirty="0" smtClean="0"/>
              <a:t>-  </a:t>
            </a:r>
            <a:r>
              <a:rPr lang="pl-PL" dirty="0"/>
              <a:t>Za przerzucone dochody uznaje się koszty poniesione bezpośrednio </a:t>
            </a:r>
            <a:r>
              <a:rPr lang="pl-PL" dirty="0" smtClean="0"/>
              <a:t>lub pośrednio </a:t>
            </a:r>
            <a:r>
              <a:rPr lang="pl-PL" dirty="0"/>
              <a:t>na rzecz podmiotu </a:t>
            </a:r>
            <a:r>
              <a:rPr lang="pl-PL" dirty="0" smtClean="0"/>
              <a:t>powiązanego.</a:t>
            </a:r>
          </a:p>
          <a:p>
            <a:r>
              <a:rPr lang="pl-PL" dirty="0" err="1" smtClean="0"/>
              <a:t>Exit</a:t>
            </a:r>
            <a:r>
              <a:rPr lang="pl-PL" dirty="0" smtClean="0"/>
              <a:t> </a:t>
            </a:r>
            <a:r>
              <a:rPr lang="pl-PL" dirty="0" err="1" smtClean="0"/>
              <a:t>tax</a:t>
            </a:r>
            <a:r>
              <a:rPr lang="pl-PL" dirty="0" smtClean="0"/>
              <a:t> – 19 % (podatek od zmiany rezydencji lub przeniesienia majątku za granicę) </a:t>
            </a:r>
            <a:r>
              <a:rPr lang="pl-PL" dirty="0"/>
              <a:t/>
            </a:r>
            <a:br>
              <a:rPr lang="pl-PL" dirty="0"/>
            </a:b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270</a:t>
            </a:fld>
            <a:endParaRPr lang="pl-PL"/>
          </a:p>
        </p:txBody>
      </p:sp>
    </p:spTree>
    <p:extLst>
      <p:ext uri="{BB962C8B-B14F-4D97-AF65-F5344CB8AC3E}">
        <p14:creationId xmlns:p14="http://schemas.microsoft.com/office/powerpoint/2010/main" val="73647039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Palatino Linotype"/>
                <a:cs typeface="Palatino Linotype"/>
              </a:rPr>
              <a:t> Obniżona stawka CIT -  9 %</a:t>
            </a:r>
            <a:endParaRPr lang="en-US" dirty="0">
              <a:latin typeface="Palatino Linotype"/>
              <a:cs typeface="Palatino Linotype"/>
            </a:endParaRPr>
          </a:p>
        </p:txBody>
      </p:sp>
      <p:sp>
        <p:nvSpPr>
          <p:cNvPr id="3" name="Content Placeholder 2"/>
          <p:cNvSpPr>
            <a:spLocks noGrp="1"/>
          </p:cNvSpPr>
          <p:nvPr>
            <p:ph idx="1"/>
          </p:nvPr>
        </p:nvSpPr>
        <p:spPr>
          <a:xfrm>
            <a:off x="251520" y="1700808"/>
            <a:ext cx="7920880" cy="4896544"/>
          </a:xfrm>
        </p:spPr>
        <p:txBody>
          <a:bodyPr>
            <a:normAutofit/>
          </a:bodyPr>
          <a:lstStyle/>
          <a:p>
            <a:pPr algn="just"/>
            <a:r>
              <a:rPr lang="pl-PL" dirty="0">
                <a:solidFill>
                  <a:srgbClr val="000000"/>
                </a:solidFill>
                <a:latin typeface="Palatino Linotype"/>
                <a:cs typeface="Palatino Linotype"/>
              </a:rPr>
              <a:t>Dla części  </a:t>
            </a:r>
            <a:r>
              <a:rPr lang="pl-PL" dirty="0" smtClean="0">
                <a:solidFill>
                  <a:srgbClr val="000000"/>
                </a:solidFill>
                <a:latin typeface="Palatino Linotype"/>
                <a:cs typeface="Palatino Linotype"/>
              </a:rPr>
              <a:t>podatników stawka </a:t>
            </a:r>
            <a:r>
              <a:rPr lang="pl-PL" dirty="0">
                <a:solidFill>
                  <a:srgbClr val="000000"/>
                </a:solidFill>
                <a:latin typeface="Palatino Linotype"/>
                <a:cs typeface="Palatino Linotype"/>
              </a:rPr>
              <a:t>CIT </a:t>
            </a:r>
            <a:r>
              <a:rPr lang="pl-PL" dirty="0" smtClean="0">
                <a:solidFill>
                  <a:srgbClr val="000000"/>
                </a:solidFill>
                <a:latin typeface="Palatino Linotype"/>
                <a:cs typeface="Palatino Linotype"/>
              </a:rPr>
              <a:t>wynosi 9 proc.  </a:t>
            </a:r>
            <a:r>
              <a:rPr lang="pl-PL" dirty="0">
                <a:solidFill>
                  <a:srgbClr val="000000"/>
                </a:solidFill>
                <a:latin typeface="Palatino Linotype"/>
                <a:cs typeface="Palatino Linotype"/>
              </a:rPr>
              <a:t>Preferencja ta </a:t>
            </a:r>
            <a:r>
              <a:rPr lang="pl-PL" dirty="0" smtClean="0">
                <a:solidFill>
                  <a:srgbClr val="000000"/>
                </a:solidFill>
                <a:latin typeface="Palatino Linotype"/>
                <a:cs typeface="Palatino Linotype"/>
              </a:rPr>
              <a:t>dotyczy </a:t>
            </a:r>
            <a:r>
              <a:rPr lang="pl-PL" dirty="0">
                <a:solidFill>
                  <a:srgbClr val="000000"/>
                </a:solidFill>
                <a:latin typeface="Palatino Linotype"/>
                <a:cs typeface="Palatino Linotype"/>
              </a:rPr>
              <a:t>wyłącznie</a:t>
            </a:r>
            <a:r>
              <a:rPr lang="pl-PL" dirty="0" smtClean="0">
                <a:solidFill>
                  <a:srgbClr val="000000"/>
                </a:solidFill>
                <a:latin typeface="Palatino Linotype"/>
                <a:cs typeface="Palatino Linotype"/>
              </a:rPr>
              <a:t>:</a:t>
            </a:r>
          </a:p>
          <a:p>
            <a:pPr algn="just"/>
            <a:r>
              <a:rPr lang="pl-PL" dirty="0" smtClean="0">
                <a:solidFill>
                  <a:srgbClr val="000000"/>
                </a:solidFill>
                <a:latin typeface="Palatino Linotype"/>
                <a:cs typeface="Palatino Linotype"/>
              </a:rPr>
              <a:t> Małych podatników, którzy  przychody ze sprzedaży nie przekroczyły 2mln euro</a:t>
            </a:r>
            <a:endParaRPr lang="pl-PL" dirty="0">
              <a:solidFill>
                <a:srgbClr val="000000"/>
              </a:solidFill>
              <a:latin typeface="Palatino Linotype"/>
              <a:cs typeface="Palatino Linotype"/>
            </a:endParaRPr>
          </a:p>
          <a:p>
            <a:pPr>
              <a:buFont typeface="Wingdings 2" charset="0"/>
              <a:buNone/>
            </a:pPr>
            <a:r>
              <a:rPr lang="pl-PL" dirty="0" smtClean="0">
                <a:solidFill>
                  <a:srgbClr val="000000"/>
                </a:solidFill>
                <a:latin typeface="Palatino Linotype"/>
                <a:cs typeface="Palatino Linotype"/>
              </a:rPr>
              <a:t>● </a:t>
            </a:r>
            <a:r>
              <a:rPr lang="pl-PL" dirty="0">
                <a:solidFill>
                  <a:srgbClr val="000000"/>
                </a:solidFill>
                <a:latin typeface="Palatino Linotype"/>
                <a:cs typeface="Palatino Linotype"/>
              </a:rPr>
              <a:t>rozpoczynających działalność, w roku rozpoczęcia działalności – a dalej – o ile będę mieli status małego podatnika</a:t>
            </a:r>
            <a:r>
              <a:rPr lang="pl-PL" dirty="0" smtClean="0">
                <a:solidFill>
                  <a:srgbClr val="000000"/>
                </a:solidFill>
                <a:latin typeface="Palatino Linotype"/>
                <a:cs typeface="Palatino Linotype"/>
              </a:rPr>
              <a:t>. </a:t>
            </a:r>
          </a:p>
          <a:p>
            <a:pPr>
              <a:buFont typeface="Wingdings 2" charset="0"/>
              <a:buNone/>
            </a:pPr>
            <a:endParaRPr lang="pl-PL" dirty="0">
              <a:solidFill>
                <a:srgbClr val="000000"/>
              </a:solidFill>
              <a:latin typeface="Palatino Linotype"/>
              <a:cs typeface="Palatino Linotype"/>
            </a:endParaRPr>
          </a:p>
          <a:p>
            <a:pPr>
              <a:buFont typeface="Wingdings 2" charset="0"/>
              <a:buNone/>
            </a:pPr>
            <a:r>
              <a:rPr lang="pl-PL" dirty="0" smtClean="0">
                <a:solidFill>
                  <a:srgbClr val="000000"/>
                </a:solidFill>
                <a:latin typeface="Palatino Linotype"/>
                <a:cs typeface="Palatino Linotype"/>
              </a:rPr>
              <a:t>Czemu </a:t>
            </a:r>
            <a:r>
              <a:rPr lang="pl-PL" dirty="0">
                <a:solidFill>
                  <a:srgbClr val="000000"/>
                </a:solidFill>
                <a:latin typeface="Palatino Linotype"/>
                <a:cs typeface="Palatino Linotype"/>
              </a:rPr>
              <a:t>takiej stawki nie ma w PIT?</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271</a:t>
            </a:fld>
            <a:endParaRPr lang="pl-PL">
              <a:latin typeface="Palatino Linotype"/>
              <a:cs typeface="Palatino Linotype"/>
            </a:endParaRPr>
          </a:p>
        </p:txBody>
      </p:sp>
    </p:spTree>
    <p:extLst>
      <p:ext uri="{BB962C8B-B14F-4D97-AF65-F5344CB8AC3E}">
        <p14:creationId xmlns:p14="http://schemas.microsoft.com/office/powerpoint/2010/main" val="2064964811"/>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5% stawka od przychodów z prawa własności intelektualnej (IP Box)</a:t>
            </a:r>
            <a:endParaRPr lang="pl-PL" dirty="0"/>
          </a:p>
        </p:txBody>
      </p:sp>
      <p:sp>
        <p:nvSpPr>
          <p:cNvPr id="3" name="Symbol zastępczy zawartości 2"/>
          <p:cNvSpPr>
            <a:spLocks noGrp="1"/>
          </p:cNvSpPr>
          <p:nvPr>
            <p:ph idx="1"/>
          </p:nvPr>
        </p:nvSpPr>
        <p:spPr/>
        <p:txBody>
          <a:bodyPr/>
          <a:lstStyle/>
          <a:p>
            <a:r>
              <a:rPr lang="pl-PL" dirty="0" smtClean="0"/>
              <a:t>Podatnicy</a:t>
            </a:r>
            <a:r>
              <a:rPr lang="pl-PL" dirty="0"/>
              <a:t>, którzy prowadzą prace B+R, a potem obejmują ochroną prawną stworzone przez siebie lub nabyte i ulepszone </a:t>
            </a:r>
            <a:r>
              <a:rPr lang="pl-PL" dirty="0" smtClean="0"/>
              <a:t>rozwiązania płacą od dochodów z tego tytułu podatek wg stawki 5% </a:t>
            </a:r>
          </a:p>
          <a:p>
            <a:pPr marL="0" indent="0">
              <a:buNone/>
            </a:pPr>
            <a:r>
              <a:rPr lang="pl-PL" dirty="0" smtClean="0"/>
              <a:t>Stawka ta ma </a:t>
            </a:r>
            <a:r>
              <a:rPr lang="pl-PL" dirty="0"/>
              <a:t>zastosowanie do </a:t>
            </a:r>
            <a:r>
              <a:rPr lang="pl-PL" dirty="0" smtClean="0"/>
              <a:t>dochodów m.in. : z </a:t>
            </a:r>
            <a:r>
              <a:rPr lang="pl-PL" dirty="0"/>
              <a:t>opłat lub należności z umów licencyjnych dotyczących kwalifikowanego prawa własności intelektualnej </a:t>
            </a:r>
            <a:r>
              <a:rPr lang="pl-PL" dirty="0" smtClean="0"/>
              <a:t>lub ze sprzedaży tego prawa; </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272</a:t>
            </a:fld>
            <a:endParaRPr lang="pl-PL"/>
          </a:p>
        </p:txBody>
      </p:sp>
    </p:spTree>
    <p:extLst>
      <p:ext uri="{BB962C8B-B14F-4D97-AF65-F5344CB8AC3E}">
        <p14:creationId xmlns:p14="http://schemas.microsoft.com/office/powerpoint/2010/main" val="584940238"/>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Ulgi</a:t>
            </a:r>
            <a:r>
              <a:rPr lang="en-US" dirty="0">
                <a:latin typeface="Palatino Linotype"/>
                <a:cs typeface="Palatino Linotype"/>
              </a:rPr>
              <a:t> i </a:t>
            </a:r>
            <a:r>
              <a:rPr lang="en-US" dirty="0" err="1">
                <a:latin typeface="Palatino Linotype"/>
                <a:cs typeface="Palatino Linotype"/>
              </a:rPr>
              <a:t>zwolnienia</a:t>
            </a:r>
            <a:endParaRPr lang="en-US" dirty="0">
              <a:latin typeface="Palatino Linotype"/>
              <a:cs typeface="Palatino Linotype"/>
            </a:endParaRPr>
          </a:p>
        </p:txBody>
      </p:sp>
      <p:sp>
        <p:nvSpPr>
          <p:cNvPr id="3" name="Content Placeholder 2"/>
          <p:cNvSpPr>
            <a:spLocks noGrp="1"/>
          </p:cNvSpPr>
          <p:nvPr>
            <p:ph idx="1"/>
          </p:nvPr>
        </p:nvSpPr>
        <p:spPr>
          <a:xfrm>
            <a:off x="395536" y="2348880"/>
            <a:ext cx="7556313" cy="4144963"/>
          </a:xfrm>
        </p:spPr>
        <p:txBody>
          <a:bodyPr>
            <a:normAutofit lnSpcReduction="10000"/>
          </a:bodyPr>
          <a:lstStyle/>
          <a:p>
            <a:pPr algn="just"/>
            <a:r>
              <a:rPr lang="pl-PL" dirty="0">
                <a:solidFill>
                  <a:srgbClr val="000000"/>
                </a:solidFill>
                <a:latin typeface="Palatino Linotype"/>
                <a:cs typeface="Palatino Linotype"/>
              </a:rPr>
              <a:t>dochody z tytułu sprzedaży całości lub części nieruchomości wchodzących w skład gospodarstwa rolnego, </a:t>
            </a:r>
          </a:p>
          <a:p>
            <a:pPr algn="just"/>
            <a:r>
              <a:rPr lang="pl-PL" dirty="0">
                <a:solidFill>
                  <a:srgbClr val="000000"/>
                </a:solidFill>
                <a:latin typeface="Palatino Linotype"/>
                <a:cs typeface="Palatino Linotype"/>
              </a:rPr>
              <a:t>dochody podatników, z wyłączeniem przedsiębiorstw państwowych, spółdzielni oraz spółek, których celem statutowym jest działalność naukowa, naukowo-techniczna, oświatowa, w tym również polegająca na kształceniu studentów, kulturalna, w zakresie kultury fizycznej i sportu, ochrony środowiska, wspierania inicjatyw społecznych na rzecz budowy dróg i sieci telekomunikacyjnej na wsi oraz zaopatrzenia wsi w wodę, dobroczynności, ochrony zdrowia i pomocy społecznej, rehabilitacji zawodowej inwalidów oraz kultu religijnego – w części wydatkowanej na te cele w roku podatkowym lub w roku po nim następującym</a:t>
            </a: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273</a:t>
            </a:fld>
            <a:endParaRPr lang="pl-PL">
              <a:latin typeface="Palatino Linotype"/>
              <a:cs typeface="Palatino Linotype"/>
            </a:endParaRPr>
          </a:p>
        </p:txBody>
      </p:sp>
      <p:sp>
        <p:nvSpPr>
          <p:cNvPr id="6" name="Prostokąt zaokrąglony 5"/>
          <p:cNvSpPr/>
          <p:nvPr/>
        </p:nvSpPr>
        <p:spPr>
          <a:xfrm>
            <a:off x="179512" y="1196752"/>
            <a:ext cx="7776864" cy="864096"/>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600" dirty="0">
                <a:solidFill>
                  <a:srgbClr val="000000"/>
                </a:solidFill>
                <a:latin typeface="Palatino Linotype"/>
                <a:ea typeface="ＭＳ Ｐゴシック" charset="0"/>
                <a:cs typeface="Palatino Linotype"/>
              </a:rPr>
              <a:t>Przykładowe zwolnienia przedmiotowe (art.17) :</a:t>
            </a:r>
          </a:p>
        </p:txBody>
      </p:sp>
    </p:spTree>
    <p:extLst>
      <p:ext uri="{BB962C8B-B14F-4D97-AF65-F5344CB8AC3E}">
        <p14:creationId xmlns:p14="http://schemas.microsoft.com/office/powerpoint/2010/main" val="3430189408"/>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Ulgi</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zwolnienia</a:t>
            </a:r>
            <a:r>
              <a:rPr lang="en-US" dirty="0">
                <a:latin typeface="Palatino Linotype"/>
                <a:cs typeface="Palatino Linotype"/>
              </a:rPr>
              <a:t> c.d.</a:t>
            </a:r>
          </a:p>
        </p:txBody>
      </p:sp>
      <p:sp>
        <p:nvSpPr>
          <p:cNvPr id="3" name="Content Placeholder 2"/>
          <p:cNvSpPr>
            <a:spLocks noGrp="1"/>
          </p:cNvSpPr>
          <p:nvPr>
            <p:ph idx="1"/>
          </p:nvPr>
        </p:nvSpPr>
        <p:spPr>
          <a:xfrm>
            <a:off x="467544" y="2276872"/>
            <a:ext cx="7556313" cy="4144963"/>
          </a:xfrm>
        </p:spPr>
        <p:txBody>
          <a:bodyPr>
            <a:normAutofit/>
          </a:bodyPr>
          <a:lstStyle/>
          <a:p>
            <a:pPr algn="just"/>
            <a:r>
              <a:rPr lang="pl-PL" dirty="0">
                <a:solidFill>
                  <a:srgbClr val="000000"/>
                </a:solidFill>
                <a:latin typeface="Palatino Linotype"/>
                <a:cs typeface="Palatino Linotype"/>
              </a:rPr>
              <a:t>dochody kościelnych osób prawnych z niegospodarczej działalności statutowej, a także z pozostałej działalności – w części wydatkowanej w roku podatkowym lub w roku po nim następującym na cele: kultu religijnego, oświatowo-wychowawcze, naukowe, kulturalne, charytatywno-opiekuńcze oraz na konserwację zabytków, prowadzenie punktów katechetycznych, inwestycje sakralne w zakresie budowy, rozbudowy i odbudowy kościołów oraz kaplic, adaptację innych budynków na cele sakralne, a także innych inwestycji przeznaczonych na punkty katechetyczne i zakłady charytatywno-opiekuńcze, </a:t>
            </a:r>
          </a:p>
          <a:p>
            <a:pPr marL="0" indent="0" algn="just">
              <a:buNone/>
            </a:pPr>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274</a:t>
            </a:fld>
            <a:endParaRPr lang="pl-PL">
              <a:latin typeface="Palatino Linotype"/>
              <a:cs typeface="Palatino Linotype"/>
            </a:endParaRPr>
          </a:p>
        </p:txBody>
      </p:sp>
      <p:sp>
        <p:nvSpPr>
          <p:cNvPr id="7" name="Prostokąt zaokrąglony 5"/>
          <p:cNvSpPr/>
          <p:nvPr/>
        </p:nvSpPr>
        <p:spPr>
          <a:xfrm>
            <a:off x="179512" y="1268760"/>
            <a:ext cx="7776864" cy="864096"/>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600" dirty="0">
                <a:solidFill>
                  <a:srgbClr val="000000"/>
                </a:solidFill>
                <a:latin typeface="Palatino Linotype"/>
                <a:ea typeface="ＭＳ Ｐゴシック" charset="0"/>
                <a:cs typeface="Palatino Linotype"/>
              </a:rPr>
              <a:t>Przykładowe zwolnienia przedmiotowe (art.17) :</a:t>
            </a:r>
          </a:p>
        </p:txBody>
      </p:sp>
    </p:spTree>
    <p:extLst>
      <p:ext uri="{BB962C8B-B14F-4D97-AF65-F5344CB8AC3E}">
        <p14:creationId xmlns:p14="http://schemas.microsoft.com/office/powerpoint/2010/main" val="2994349578"/>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Ulgi</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zwolnienia</a:t>
            </a:r>
            <a:r>
              <a:rPr lang="en-US" dirty="0">
                <a:latin typeface="Palatino Linotype"/>
                <a:cs typeface="Palatino Linotype"/>
              </a:rPr>
              <a:t> c.d.</a:t>
            </a:r>
          </a:p>
        </p:txBody>
      </p:sp>
      <p:sp>
        <p:nvSpPr>
          <p:cNvPr id="3" name="Content Placeholder 2"/>
          <p:cNvSpPr>
            <a:spLocks noGrp="1"/>
          </p:cNvSpPr>
          <p:nvPr>
            <p:ph idx="1"/>
          </p:nvPr>
        </p:nvSpPr>
        <p:spPr>
          <a:xfrm>
            <a:off x="467544" y="2276872"/>
            <a:ext cx="7556313" cy="4144963"/>
          </a:xfrm>
        </p:spPr>
        <p:txBody>
          <a:bodyPr>
            <a:normAutofit/>
          </a:bodyPr>
          <a:lstStyle/>
          <a:p>
            <a:pPr algn="just"/>
            <a:r>
              <a:rPr lang="pl-PL" dirty="0">
                <a:solidFill>
                  <a:srgbClr val="000000"/>
                </a:solidFill>
                <a:latin typeface="Palatino Linotype"/>
                <a:cs typeface="Palatino Linotype"/>
              </a:rPr>
              <a:t>dochody związków zawodowych, organizacji pracodawców i partii politycznych, działających na podstawie odrębnych ustaw – w części wydatkowanej na cele statutowe w roku podatkowym lub w roku po nim następującym, </a:t>
            </a:r>
          </a:p>
          <a:p>
            <a:pPr algn="just"/>
            <a:r>
              <a:rPr lang="pl-PL" dirty="0">
                <a:solidFill>
                  <a:srgbClr val="000000"/>
                </a:solidFill>
                <a:latin typeface="Palatino Linotype"/>
                <a:cs typeface="Palatino Linotype"/>
              </a:rPr>
              <a:t>dochody z tytułu prowadzenia szkół w rozumieniu przepisów o systemie oświaty,  w części wydatkowanej na cele szkoły w roku podatkowym lub w roku po nim następującym, </a:t>
            </a:r>
          </a:p>
          <a:p>
            <a:pPr algn="just"/>
            <a:r>
              <a:rPr lang="pl-PL" dirty="0">
                <a:solidFill>
                  <a:srgbClr val="000000"/>
                </a:solidFill>
                <a:latin typeface="Palatino Linotype"/>
                <a:cs typeface="Palatino Linotype"/>
              </a:rPr>
              <a:t>dochody narodowych funduszy inwestycyjnych pochodzące z dywidend oraz innych przychodów z tytułu udziału w zyskach osób prawnych,</a:t>
            </a:r>
            <a:endParaRPr lang="pl-PL" dirty="0">
              <a:latin typeface="Palatino Linotype"/>
              <a:cs typeface="Palatino Linotype"/>
            </a:endParaRPr>
          </a:p>
          <a:p>
            <a:endParaRPr lang="pl-PL" dirty="0">
              <a:latin typeface="Palatino Linotype"/>
              <a:cs typeface="Palatino Linotype"/>
            </a:endParaRPr>
          </a:p>
          <a:p>
            <a:pPr marL="0" indent="0" algn="just">
              <a:buNone/>
            </a:pPr>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275</a:t>
            </a:fld>
            <a:endParaRPr lang="pl-PL">
              <a:latin typeface="Palatino Linotype"/>
              <a:cs typeface="Palatino Linotype"/>
            </a:endParaRPr>
          </a:p>
        </p:txBody>
      </p:sp>
      <p:sp>
        <p:nvSpPr>
          <p:cNvPr id="7" name="Prostokąt zaokrąglony 5"/>
          <p:cNvSpPr/>
          <p:nvPr/>
        </p:nvSpPr>
        <p:spPr>
          <a:xfrm>
            <a:off x="179512" y="1268760"/>
            <a:ext cx="7776864" cy="864096"/>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600" dirty="0">
                <a:solidFill>
                  <a:srgbClr val="000000"/>
                </a:solidFill>
                <a:latin typeface="Palatino Linotype"/>
                <a:ea typeface="ＭＳ Ｐゴシック" charset="0"/>
                <a:cs typeface="Palatino Linotype"/>
              </a:rPr>
              <a:t>Przykładowe zwolnienia przedmiotowe (art.17) :</a:t>
            </a:r>
          </a:p>
        </p:txBody>
      </p:sp>
    </p:spTree>
    <p:extLst>
      <p:ext uri="{BB962C8B-B14F-4D97-AF65-F5344CB8AC3E}">
        <p14:creationId xmlns:p14="http://schemas.microsoft.com/office/powerpoint/2010/main" val="3935724615"/>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Ulgi</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zwolnienia</a:t>
            </a:r>
            <a:r>
              <a:rPr lang="en-US" dirty="0">
                <a:latin typeface="Palatino Linotype"/>
                <a:cs typeface="Palatino Linotype"/>
              </a:rPr>
              <a:t> c.d.</a:t>
            </a:r>
          </a:p>
        </p:txBody>
      </p:sp>
      <p:sp>
        <p:nvSpPr>
          <p:cNvPr id="3" name="Content Placeholder 2"/>
          <p:cNvSpPr>
            <a:spLocks noGrp="1"/>
          </p:cNvSpPr>
          <p:nvPr>
            <p:ph idx="1"/>
          </p:nvPr>
        </p:nvSpPr>
        <p:spPr>
          <a:xfrm>
            <a:off x="467544" y="2276872"/>
            <a:ext cx="7556313" cy="4144963"/>
          </a:xfrm>
        </p:spPr>
        <p:txBody>
          <a:bodyPr>
            <a:normAutofit/>
          </a:bodyPr>
          <a:lstStyle/>
          <a:p>
            <a:pPr algn="just">
              <a:defRPr/>
            </a:pPr>
            <a:r>
              <a:rPr lang="pl-PL" dirty="0">
                <a:solidFill>
                  <a:srgbClr val="000000"/>
                </a:solidFill>
                <a:latin typeface="Palatino Linotype"/>
                <a:cs typeface="Palatino Linotype"/>
              </a:rPr>
              <a:t>dochody ze składek członkowskich członków organizacji politycznych, społecznych i zawodowych – w części nieprzeznaczonej na działalność gospodarczą,</a:t>
            </a:r>
          </a:p>
          <a:p>
            <a:pPr algn="just"/>
            <a:r>
              <a:rPr lang="pl-PL" dirty="0">
                <a:solidFill>
                  <a:srgbClr val="000000"/>
                </a:solidFill>
                <a:latin typeface="Palatino Linotype"/>
                <a:cs typeface="Palatino Linotype"/>
              </a:rPr>
              <a:t>dochody podatników z działalności pozarolniczej, w tym z działów specjalnych produkcji rolnej – w części przeznaczonej na działalność rolniczą, jeżeli udział przychodów z działalności rolniczej stanowi co najmniej 60% przychodów osiągniętych ze wszystkich rodzajów działalności,</a:t>
            </a:r>
            <a:endParaRPr lang="pl-PL" dirty="0">
              <a:latin typeface="Palatino Linotype"/>
              <a:cs typeface="Palatino Linotype"/>
            </a:endParaRPr>
          </a:p>
          <a:p>
            <a:pPr algn="just"/>
            <a:r>
              <a:rPr lang="pl-PL" dirty="0">
                <a:solidFill>
                  <a:srgbClr val="000000"/>
                </a:solidFill>
                <a:latin typeface="Palatino Linotype"/>
                <a:cs typeface="Palatino Linotype"/>
              </a:rPr>
              <a:t>dopłaty bezpośrednie stosowane w ramach Wspólnej Polityki Rolnej UE.</a:t>
            </a:r>
          </a:p>
          <a:p>
            <a:pPr algn="just"/>
            <a:endParaRPr lang="pl-PL" dirty="0">
              <a:latin typeface="Palatino Linotype"/>
              <a:cs typeface="Palatino Linotype"/>
            </a:endParaRPr>
          </a:p>
          <a:p>
            <a:pPr marL="0" indent="0" algn="just">
              <a:buNone/>
            </a:pPr>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276</a:t>
            </a:fld>
            <a:endParaRPr lang="pl-PL">
              <a:latin typeface="Palatino Linotype"/>
              <a:cs typeface="Palatino Linotype"/>
            </a:endParaRPr>
          </a:p>
        </p:txBody>
      </p:sp>
      <p:sp>
        <p:nvSpPr>
          <p:cNvPr id="7" name="Prostokąt zaokrąglony 5"/>
          <p:cNvSpPr/>
          <p:nvPr/>
        </p:nvSpPr>
        <p:spPr>
          <a:xfrm>
            <a:off x="179512" y="1268760"/>
            <a:ext cx="7776864" cy="864096"/>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600" dirty="0">
                <a:solidFill>
                  <a:srgbClr val="000000"/>
                </a:solidFill>
                <a:latin typeface="Palatino Linotype"/>
                <a:ea typeface="ＭＳ Ｐゴシック" charset="0"/>
                <a:cs typeface="Palatino Linotype"/>
              </a:rPr>
              <a:t>Przykładowe zwolnienia przedmiotowe (art.17) :</a:t>
            </a:r>
          </a:p>
        </p:txBody>
      </p:sp>
    </p:spTree>
    <p:extLst>
      <p:ext uri="{BB962C8B-B14F-4D97-AF65-F5344CB8AC3E}">
        <p14:creationId xmlns:p14="http://schemas.microsoft.com/office/powerpoint/2010/main" val="4234285933"/>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Ulga na złe długi</a:t>
            </a:r>
            <a:endParaRPr lang="pl-PL" dirty="0"/>
          </a:p>
        </p:txBody>
      </p:sp>
      <p:sp>
        <p:nvSpPr>
          <p:cNvPr id="3" name="Symbol zastępczy zawartości 2"/>
          <p:cNvSpPr>
            <a:spLocks noGrp="1"/>
          </p:cNvSpPr>
          <p:nvPr>
            <p:ph idx="1"/>
          </p:nvPr>
        </p:nvSpPr>
        <p:spPr>
          <a:xfrm>
            <a:off x="107504" y="1412776"/>
            <a:ext cx="8752334" cy="5375934"/>
          </a:xfrm>
        </p:spPr>
        <p:txBody>
          <a:bodyPr>
            <a:normAutofit/>
          </a:bodyPr>
          <a:lstStyle/>
          <a:p>
            <a:r>
              <a:rPr lang="pl-PL" b="1" dirty="0" smtClean="0"/>
              <a:t>Art</a:t>
            </a:r>
            <a:r>
              <a:rPr lang="pl-PL" b="1" dirty="0"/>
              <a:t>. 18f ustawy o CIT. </a:t>
            </a:r>
            <a:endParaRPr lang="pl-PL" b="1" dirty="0" smtClean="0"/>
          </a:p>
          <a:p>
            <a:r>
              <a:rPr lang="pl-PL" dirty="0" smtClean="0"/>
              <a:t>Istota ulg sprowadza się do tego, że  </a:t>
            </a:r>
            <a:r>
              <a:rPr lang="pl-PL" dirty="0"/>
              <a:t>wierzyciel </a:t>
            </a:r>
            <a:r>
              <a:rPr lang="pl-PL" dirty="0" smtClean="0"/>
              <a:t>może ( nie musi) po </a:t>
            </a:r>
            <a:r>
              <a:rPr lang="pl-PL" dirty="0"/>
              <a:t>upływie 90 dni uwzględnić w rozliczeniach z fikusem to, że kontrahent mu nie </a:t>
            </a:r>
            <a:r>
              <a:rPr lang="pl-PL" dirty="0" smtClean="0"/>
              <a:t>zapłacił. Ma </a:t>
            </a:r>
            <a:r>
              <a:rPr lang="pl-PL" dirty="0"/>
              <a:t>więc prawo do zmniejszenia podstawy opodatkowania o kwotę należności, która nie została uregulowana w ciągu 90 dni. Termin ten się liczy się od dnia upływu terminu zapłaty określonego na fakturze (rachunku) lub w umowie. </a:t>
            </a:r>
            <a:endParaRPr lang="pl-PL" dirty="0" smtClean="0"/>
          </a:p>
          <a:p>
            <a:r>
              <a:rPr lang="pl-PL" dirty="0" smtClean="0"/>
              <a:t>Dłużnik </a:t>
            </a:r>
            <a:r>
              <a:rPr lang="pl-PL" dirty="0"/>
              <a:t>ma</a:t>
            </a:r>
            <a:r>
              <a:rPr lang="pl-PL" b="1" dirty="0"/>
              <a:t> obowiązek </a:t>
            </a:r>
            <a:r>
              <a:rPr lang="pl-PL" dirty="0"/>
              <a:t>doliczenia do </a:t>
            </a:r>
            <a:r>
              <a:rPr lang="pl-PL" dirty="0" smtClean="0"/>
              <a:t>dochodu </a:t>
            </a:r>
            <a:r>
              <a:rPr lang="pl-PL" dirty="0"/>
              <a:t>kwoty niezapłaconego zobowiązania, jeżeli nie ureguluje go w ciągu 90 dni od dnia upływu terminu zapłaty określonego w </a:t>
            </a:r>
            <a:r>
              <a:rPr lang="pl-PL" dirty="0" smtClean="0"/>
              <a:t>fakturze. </a:t>
            </a:r>
            <a:r>
              <a:rPr lang="pl-PL" dirty="0"/>
              <a:t>Jeżeli </a:t>
            </a:r>
            <a:r>
              <a:rPr lang="pl-PL" dirty="0" smtClean="0"/>
              <a:t>dłużnik później </a:t>
            </a:r>
            <a:r>
              <a:rPr lang="pl-PL" dirty="0"/>
              <a:t>ureguluje zobowiązania, to </a:t>
            </a:r>
            <a:r>
              <a:rPr lang="pl-PL" dirty="0" smtClean="0"/>
              <a:t>będzie </a:t>
            </a:r>
            <a:r>
              <a:rPr lang="pl-PL" dirty="0"/>
              <a:t>miał prawo do </a:t>
            </a:r>
            <a:r>
              <a:rPr lang="pl-PL" dirty="0" smtClean="0"/>
              <a:t>zaliczenia jej do kosztów.</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2020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277</a:t>
            </a:fld>
            <a:endParaRPr lang="pl-PL"/>
          </a:p>
        </p:txBody>
      </p:sp>
    </p:spTree>
    <p:extLst>
      <p:ext uri="{BB962C8B-B14F-4D97-AF65-F5344CB8AC3E}">
        <p14:creationId xmlns:p14="http://schemas.microsoft.com/office/powerpoint/2010/main" val="2376661769"/>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278</a:t>
            </a:fld>
            <a:endParaRPr lang="pl-PL">
              <a:latin typeface="Palatino Linotype"/>
              <a:cs typeface="Palatino Linotype"/>
            </a:endParaRPr>
          </a:p>
        </p:txBody>
      </p:sp>
      <p:sp>
        <p:nvSpPr>
          <p:cNvPr id="6" name="Zagięty narożnik 7"/>
          <p:cNvSpPr/>
          <p:nvPr/>
        </p:nvSpPr>
        <p:spPr>
          <a:xfrm>
            <a:off x="179512" y="1268760"/>
            <a:ext cx="3744912" cy="2374900"/>
          </a:xfrm>
          <a:prstGeom prst="foldedCorner">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pl-PL" sz="1800" dirty="0">
              <a:solidFill>
                <a:srgbClr val="000000"/>
              </a:solidFill>
              <a:latin typeface="Palatino Linotype"/>
              <a:ea typeface="ＭＳ Ｐゴシック" charset="0"/>
              <a:cs typeface="Palatino Linotype"/>
            </a:endParaRPr>
          </a:p>
          <a:p>
            <a:pPr algn="ctr" eaLnBrk="1" hangingPunct="1">
              <a:defRPr/>
            </a:pPr>
            <a:r>
              <a:rPr lang="pl-PL" sz="1800" dirty="0">
                <a:solidFill>
                  <a:srgbClr val="000000"/>
                </a:solidFill>
                <a:latin typeface="Palatino Linotype"/>
                <a:ea typeface="ＭＳ Ｐゴシック" charset="0"/>
                <a:cs typeface="Palatino Linotype"/>
              </a:rPr>
              <a:t>Podatek dochodowy od osób prawnych jest płacony </a:t>
            </a:r>
            <a:r>
              <a:rPr lang="pl-PL" sz="1800" b="1" dirty="0">
                <a:solidFill>
                  <a:srgbClr val="000000"/>
                </a:solidFill>
                <a:latin typeface="Palatino Linotype"/>
                <a:ea typeface="ＭＳ Ｐゴシック" charset="0"/>
                <a:cs typeface="Palatino Linotype"/>
              </a:rPr>
              <a:t>w formie miesięcznych zaliczek</a:t>
            </a:r>
            <a:r>
              <a:rPr lang="pl-PL" sz="1800" dirty="0">
                <a:solidFill>
                  <a:srgbClr val="000000"/>
                </a:solidFill>
                <a:latin typeface="Palatino Linotype"/>
                <a:ea typeface="ＭＳ Ｐゴシック" charset="0"/>
                <a:cs typeface="Palatino Linotype"/>
              </a:rPr>
              <a:t>, których wysokość jest równa różnicy pomiędzy podatkiem należnym od dochodu od początku roku a sumą zaliczek zapłaconych za poprzednie miesiące.</a:t>
            </a:r>
          </a:p>
        </p:txBody>
      </p:sp>
      <p:sp>
        <p:nvSpPr>
          <p:cNvPr id="7" name="Zagięty narożnik 8"/>
          <p:cNvSpPr/>
          <p:nvPr/>
        </p:nvSpPr>
        <p:spPr>
          <a:xfrm>
            <a:off x="4211960" y="1268760"/>
            <a:ext cx="3744912" cy="2374900"/>
          </a:xfrm>
          <a:prstGeom prst="foldedCorner">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2400" dirty="0">
                <a:solidFill>
                  <a:srgbClr val="000000"/>
                </a:solidFill>
                <a:latin typeface="Palatino Linotype"/>
                <a:ea typeface="ＭＳ Ｐゴシック" charset="0"/>
                <a:cs typeface="Palatino Linotype"/>
              </a:rPr>
              <a:t>Zaliczki są płacone w terminie do 20 dnia miesiąca za miesiąc poprzedni.</a:t>
            </a:r>
          </a:p>
        </p:txBody>
      </p:sp>
      <p:sp>
        <p:nvSpPr>
          <p:cNvPr id="8" name="Zagięty narożnik 9"/>
          <p:cNvSpPr/>
          <p:nvPr/>
        </p:nvSpPr>
        <p:spPr>
          <a:xfrm>
            <a:off x="179388" y="3860800"/>
            <a:ext cx="3744912" cy="2376488"/>
          </a:xfrm>
          <a:prstGeom prst="foldedCorner">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pl-PL" sz="2400" dirty="0">
              <a:solidFill>
                <a:srgbClr val="000000"/>
              </a:solidFill>
              <a:latin typeface="Palatino Linotype"/>
              <a:ea typeface="ＭＳ Ｐゴシック" charset="0"/>
              <a:cs typeface="Palatino Linotype"/>
            </a:endParaRPr>
          </a:p>
          <a:p>
            <a:pPr algn="ctr" eaLnBrk="1" hangingPunct="1">
              <a:defRPr/>
            </a:pPr>
            <a:r>
              <a:rPr lang="pl-PL" sz="2400" dirty="0">
                <a:solidFill>
                  <a:srgbClr val="000000"/>
                </a:solidFill>
                <a:latin typeface="Palatino Linotype"/>
                <a:ea typeface="ＭＳ Ｐゴシック" charset="0"/>
                <a:cs typeface="Palatino Linotype"/>
              </a:rPr>
              <a:t>Mali podatnicy oraz rozpoczynający prowadzenie działalności mogą wpłacać zaliczki kwartalne.</a:t>
            </a:r>
          </a:p>
        </p:txBody>
      </p:sp>
      <p:sp>
        <p:nvSpPr>
          <p:cNvPr id="9" name="Zagięty narożnik 10"/>
          <p:cNvSpPr/>
          <p:nvPr/>
        </p:nvSpPr>
        <p:spPr>
          <a:xfrm>
            <a:off x="4211638" y="3860800"/>
            <a:ext cx="3744912" cy="2376488"/>
          </a:xfrm>
          <a:prstGeom prst="foldedCorner">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pl-PL" sz="1400" b="1" dirty="0">
              <a:solidFill>
                <a:srgbClr val="000000"/>
              </a:solidFill>
              <a:latin typeface="Palatino Linotype"/>
              <a:ea typeface="ＭＳ Ｐゴシック" charset="0"/>
              <a:cs typeface="Palatino Linotype"/>
            </a:endParaRPr>
          </a:p>
          <a:p>
            <a:pPr algn="ctr" eaLnBrk="1" hangingPunct="1">
              <a:defRPr/>
            </a:pPr>
            <a:r>
              <a:rPr lang="pl-PL" sz="1400" b="1" dirty="0">
                <a:solidFill>
                  <a:srgbClr val="000000"/>
                </a:solidFill>
                <a:latin typeface="Palatino Linotype"/>
                <a:ea typeface="ＭＳ Ｐゴシック" charset="0"/>
                <a:cs typeface="Palatino Linotype"/>
              </a:rPr>
              <a:t>MALI PRZEDSIĘBIORCY </a:t>
            </a:r>
            <a:r>
              <a:rPr lang="pl-PL" sz="1400" dirty="0" smtClean="0">
                <a:solidFill>
                  <a:srgbClr val="000000"/>
                </a:solidFill>
                <a:latin typeface="Palatino Linotype"/>
                <a:ea typeface="ＭＳ Ｐゴシック" charset="0"/>
                <a:cs typeface="Palatino Linotype"/>
              </a:rPr>
              <a:t> </a:t>
            </a:r>
            <a:r>
              <a:rPr lang="pl-PL" sz="1400" dirty="0">
                <a:solidFill>
                  <a:srgbClr val="000000"/>
                </a:solidFill>
                <a:latin typeface="Palatino Linotype"/>
                <a:ea typeface="ＭＳ Ｐゴシック" charset="0"/>
                <a:cs typeface="Palatino Linotype"/>
              </a:rPr>
              <a:t>są </a:t>
            </a:r>
            <a:r>
              <a:rPr lang="pl-PL" sz="1400" b="1" dirty="0">
                <a:solidFill>
                  <a:srgbClr val="000000"/>
                </a:solidFill>
                <a:latin typeface="Palatino Linotype"/>
                <a:ea typeface="ＭＳ Ｐゴシック" charset="0"/>
                <a:cs typeface="Palatino Linotype"/>
              </a:rPr>
              <a:t>przez rok zwolnieni</a:t>
            </a:r>
            <a:r>
              <a:rPr lang="pl-PL" sz="1400" dirty="0">
                <a:solidFill>
                  <a:srgbClr val="000000"/>
                </a:solidFill>
                <a:latin typeface="Palatino Linotype"/>
                <a:ea typeface="ＭＳ Ｐゴシック" charset="0"/>
                <a:cs typeface="Palatino Linotype"/>
              </a:rPr>
              <a:t> od opłacania zaliczek na podatek. Chcąc skorzystać z tego uprawnienia, muszą złożyć stosowne oświadczenie w urzędzie skarbowym. Podatek za okres objęty zwolnieniem doliczają w ciągu 5 lat (po 20%) do podatku płaconego za dany rok podatkowy.</a:t>
            </a:r>
          </a:p>
        </p:txBody>
      </p:sp>
    </p:spTree>
    <p:extLst>
      <p:ext uri="{BB962C8B-B14F-4D97-AF65-F5344CB8AC3E}">
        <p14:creationId xmlns:p14="http://schemas.microsoft.com/office/powerpoint/2010/main" val="1649169132"/>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279</a:t>
            </a:fld>
            <a:endParaRPr lang="pl-PL">
              <a:latin typeface="Palatino Linotype"/>
              <a:cs typeface="Palatino Linotype"/>
            </a:endParaRPr>
          </a:p>
        </p:txBody>
      </p:sp>
      <p:sp>
        <p:nvSpPr>
          <p:cNvPr id="8" name="Prostokąt 5"/>
          <p:cNvSpPr>
            <a:spLocks noChangeArrowheads="1"/>
          </p:cNvSpPr>
          <p:nvPr/>
        </p:nvSpPr>
        <p:spPr bwMode="auto">
          <a:xfrm>
            <a:off x="395288" y="1268413"/>
            <a:ext cx="7416800" cy="1261884"/>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algn="ctr" eaLnBrk="1" hangingPunct="1">
              <a:defRPr/>
            </a:pPr>
            <a:r>
              <a:rPr lang="pl-PL" sz="1900" dirty="0">
                <a:solidFill>
                  <a:srgbClr val="000000"/>
                </a:solidFill>
                <a:latin typeface="Palatino Linotype"/>
                <a:cs typeface="Palatino Linotype"/>
              </a:rPr>
              <a:t>Ostateczne rozliczenie podatku następuje w</a:t>
            </a:r>
            <a:r>
              <a:rPr lang="pl-PL" sz="1900" b="1" dirty="0">
                <a:solidFill>
                  <a:srgbClr val="000000"/>
                </a:solidFill>
                <a:latin typeface="Palatino Linotype"/>
                <a:cs typeface="Palatino Linotype"/>
              </a:rPr>
              <a:t> zeznaniu rocznym. Zeznanie roczne </a:t>
            </a:r>
            <a:r>
              <a:rPr lang="pl-PL" sz="1900" dirty="0">
                <a:solidFill>
                  <a:srgbClr val="000000"/>
                </a:solidFill>
                <a:latin typeface="Palatino Linotype"/>
                <a:cs typeface="Palatino Linotype"/>
              </a:rPr>
              <a:t>o wysokości osiągniętego dochodu lub poniesionej straty należy złożyć do końca 3. miesiąca roku następnego i w tym terminie wpłacić podatek należny. </a:t>
            </a:r>
          </a:p>
        </p:txBody>
      </p:sp>
      <p:sp>
        <p:nvSpPr>
          <p:cNvPr id="9" name="Objaśnienie ze strzałką w dół 6"/>
          <p:cNvSpPr/>
          <p:nvPr/>
        </p:nvSpPr>
        <p:spPr>
          <a:xfrm>
            <a:off x="395536" y="2852936"/>
            <a:ext cx="7416824" cy="863600"/>
          </a:xfrm>
          <a:prstGeom prst="downArrowCallou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3200" dirty="0">
                <a:latin typeface="Palatino Linotype"/>
                <a:cs typeface="Palatino Linotype"/>
              </a:rPr>
              <a:t>ROK PODATKOWY</a:t>
            </a:r>
          </a:p>
        </p:txBody>
      </p:sp>
      <p:sp>
        <p:nvSpPr>
          <p:cNvPr id="10" name="pole tekstowe 8"/>
          <p:cNvSpPr txBox="1">
            <a:spLocks noGrp="1" noChangeArrowheads="1"/>
          </p:cNvSpPr>
          <p:nvPr>
            <p:ph idx="1"/>
          </p:nvPr>
        </p:nvSpPr>
        <p:spPr bwMode="auto">
          <a:xfrm>
            <a:off x="395536" y="3645024"/>
            <a:ext cx="7556500"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sz="1800" dirty="0">
                <a:latin typeface="Palatino Linotype"/>
                <a:cs typeface="Palatino Linotype"/>
              </a:rPr>
              <a:t>Rok podatkowym w omawianym podatku ma specyficzne znaczenie.</a:t>
            </a:r>
          </a:p>
          <a:p>
            <a:r>
              <a:rPr lang="pl-PL" sz="1800" dirty="0">
                <a:latin typeface="Palatino Linotype"/>
                <a:cs typeface="Palatino Linotype"/>
              </a:rPr>
              <a:t>Rok podatkowy w zasadzie pokrywa się z rokiem kalendarzowym, chyba że podatnik zawiadomi urząd skarbowy o zmianie tego okresu.</a:t>
            </a:r>
          </a:p>
          <a:p>
            <a:r>
              <a:rPr lang="pl-PL" sz="1800" dirty="0">
                <a:latin typeface="Palatino Linotype"/>
                <a:cs typeface="Palatino Linotype"/>
              </a:rPr>
              <a:t>W takim wypadku rokiem podatkowym będzie okres kolejnych pełnych 12 miesięcy. Zmiana roku podatkowego jest stosowana najczęściej przez podatników, u których koszty lub przychody nie rozkładają się równomiernie w trakcie roku.</a:t>
            </a:r>
          </a:p>
          <a:p>
            <a:pPr eaLnBrk="1" hangingPunct="1"/>
            <a:endParaRPr lang="pl-PL" sz="1700" dirty="0">
              <a:latin typeface="Palatino Linotype"/>
              <a:cs typeface="Palatino Linotype"/>
            </a:endParaRPr>
          </a:p>
        </p:txBody>
      </p:sp>
    </p:spTree>
    <p:extLst>
      <p:ext uri="{BB962C8B-B14F-4D97-AF65-F5344CB8AC3E}">
        <p14:creationId xmlns:p14="http://schemas.microsoft.com/office/powerpoint/2010/main" val="3570363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Organy podatkowe (VAT)</a:t>
            </a:r>
            <a:endParaRPr lang="en-US" dirty="0">
              <a:latin typeface="Palatino Linotype"/>
              <a:cs typeface="Palatino Linotype"/>
            </a:endParaRPr>
          </a:p>
        </p:txBody>
      </p:sp>
      <p:sp>
        <p:nvSpPr>
          <p:cNvPr id="3" name="Content Placeholder 2"/>
          <p:cNvSpPr>
            <a:spLocks noGrp="1"/>
          </p:cNvSpPr>
          <p:nvPr>
            <p:ph idx="1"/>
          </p:nvPr>
        </p:nvSpPr>
        <p:spPr>
          <a:xfrm>
            <a:off x="498475" y="1556792"/>
            <a:ext cx="7385894" cy="4569371"/>
          </a:xfrm>
        </p:spPr>
        <p:txBody>
          <a:bodyPr>
            <a:normAutofit/>
          </a:bodyPr>
          <a:lstStyle/>
          <a:p>
            <a:pPr>
              <a:defRPr/>
            </a:pPr>
            <a:r>
              <a:rPr lang="pl-PL" dirty="0">
                <a:latin typeface="Palatino Linotype"/>
                <a:cs typeface="Palatino Linotype"/>
              </a:rPr>
              <a:t> </a:t>
            </a:r>
            <a:r>
              <a:rPr lang="pl-PL" dirty="0" smtClean="0">
                <a:latin typeface="Palatino Linotype"/>
                <a:cs typeface="Palatino Linotype"/>
              </a:rPr>
              <a:t>Organem </a:t>
            </a:r>
            <a:r>
              <a:rPr lang="pl-PL" dirty="0">
                <a:latin typeface="Palatino Linotype"/>
                <a:cs typeface="Palatino Linotype"/>
              </a:rPr>
              <a:t>podatkowym jest naczelnik urzędu skarbowego właściwy: </a:t>
            </a:r>
          </a:p>
          <a:p>
            <a:pPr>
              <a:defRPr/>
            </a:pPr>
            <a:r>
              <a:rPr lang="pl-PL" dirty="0">
                <a:latin typeface="Palatino Linotype"/>
                <a:cs typeface="Palatino Linotype"/>
              </a:rPr>
              <a:t>dla osób fizycznych (np. jednoosobowych działalności gospodarczych) - urząd właściwy ze względu na adres zamieszkania </a:t>
            </a:r>
            <a:r>
              <a:rPr lang="pl-PL" dirty="0" smtClean="0">
                <a:latin typeface="Palatino Linotype"/>
                <a:cs typeface="Palatino Linotype"/>
              </a:rPr>
              <a:t>podatnika; </a:t>
            </a:r>
          </a:p>
          <a:p>
            <a:pPr>
              <a:defRPr/>
            </a:pPr>
            <a:r>
              <a:rPr lang="pl-PL" dirty="0" smtClean="0">
                <a:latin typeface="Palatino Linotype"/>
                <a:cs typeface="Palatino Linotype"/>
              </a:rPr>
              <a:t>dla </a:t>
            </a:r>
            <a:r>
              <a:rPr lang="pl-PL" dirty="0">
                <a:latin typeface="Palatino Linotype"/>
                <a:cs typeface="Palatino Linotype"/>
              </a:rPr>
              <a:t>osób innych niż fizyczne (np. spółek z o.o., spółek cywilnych) - urząd właściwy ze względu na adres siedziby firmy</a:t>
            </a:r>
            <a:r>
              <a:rPr lang="pl-PL" dirty="0" smtClean="0">
                <a:latin typeface="Palatino Linotype"/>
                <a:cs typeface="Palatino Linotype"/>
              </a:rPr>
              <a:t>.</a:t>
            </a:r>
          </a:p>
          <a:p>
            <a:pPr>
              <a:defRPr/>
            </a:pPr>
            <a:r>
              <a:rPr lang="pl-PL" dirty="0" smtClean="0">
                <a:latin typeface="Palatino Linotype"/>
                <a:cs typeface="Palatino Linotype"/>
              </a:rPr>
              <a:t>Naczelnik urzędu celno-skarbowego jest właściwy w stosunku do towarów importowanych.</a:t>
            </a: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28</a:t>
            </a:fld>
            <a:endParaRPr lang="pl-PL">
              <a:latin typeface="Palatino Linotype"/>
              <a:cs typeface="Palatino Linotype"/>
            </a:endParaRPr>
          </a:p>
        </p:txBody>
      </p:sp>
    </p:spTree>
    <p:extLst>
      <p:ext uri="{BB962C8B-B14F-4D97-AF65-F5344CB8AC3E}">
        <p14:creationId xmlns:p14="http://schemas.microsoft.com/office/powerpoint/2010/main" val="3452927234"/>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280</a:t>
            </a:fld>
            <a:endParaRPr lang="pl-PL">
              <a:latin typeface="Palatino Linotype"/>
              <a:cs typeface="Palatino Linotype"/>
            </a:endParaRPr>
          </a:p>
        </p:txBody>
      </p:sp>
      <p:sp>
        <p:nvSpPr>
          <p:cNvPr id="6" name="Prostokąt 4"/>
          <p:cNvSpPr/>
          <p:nvPr/>
        </p:nvSpPr>
        <p:spPr>
          <a:xfrm>
            <a:off x="323528" y="1268760"/>
            <a:ext cx="7560840" cy="79208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2000" dirty="0">
                <a:solidFill>
                  <a:srgbClr val="FFFFFF"/>
                </a:solidFill>
                <a:latin typeface="Palatino Linotype"/>
                <a:cs typeface="Palatino Linotype"/>
              </a:rPr>
              <a:t>Podatek obciążający przychody jest pobierany </a:t>
            </a:r>
            <a:r>
              <a:rPr lang="pl-PL" sz="2000" b="1" dirty="0">
                <a:solidFill>
                  <a:srgbClr val="FFFFFF"/>
                </a:solidFill>
                <a:latin typeface="Palatino Linotype"/>
                <a:cs typeface="Palatino Linotype"/>
              </a:rPr>
              <a:t>przez płatników</a:t>
            </a:r>
            <a:r>
              <a:rPr lang="pl-PL" sz="2000" dirty="0">
                <a:solidFill>
                  <a:srgbClr val="FFFFFF"/>
                </a:solidFill>
                <a:latin typeface="Palatino Linotype"/>
                <a:cs typeface="Palatino Linotype"/>
              </a:rPr>
              <a:t>.</a:t>
            </a:r>
          </a:p>
        </p:txBody>
      </p:sp>
      <p:sp>
        <p:nvSpPr>
          <p:cNvPr id="9" name="pole tekstowe 6"/>
          <p:cNvSpPr txBox="1">
            <a:spLocks noChangeArrowheads="1"/>
          </p:cNvSpPr>
          <p:nvPr/>
        </p:nvSpPr>
        <p:spPr bwMode="auto">
          <a:xfrm>
            <a:off x="323850" y="2997200"/>
            <a:ext cx="3311525" cy="313848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2200" dirty="0">
                <a:solidFill>
                  <a:srgbClr val="000000"/>
                </a:solidFill>
                <a:latin typeface="Palatino Linotype"/>
                <a:cs typeface="Palatino Linotype"/>
              </a:rPr>
              <a:t>Płatnik jest zobowiązany do obliczenia, pobrania i przekazania na rachunek właściwego urzędu skarbowego w terminie do 7. dnia miesiąca następującego po miesiącu, w którym pobrano podatek. </a:t>
            </a:r>
          </a:p>
        </p:txBody>
      </p:sp>
      <p:sp>
        <p:nvSpPr>
          <p:cNvPr id="10" name="pole tekstowe 7"/>
          <p:cNvSpPr txBox="1">
            <a:spLocks noChangeArrowheads="1"/>
          </p:cNvSpPr>
          <p:nvPr/>
        </p:nvSpPr>
        <p:spPr bwMode="auto">
          <a:xfrm>
            <a:off x="4356100" y="2997200"/>
            <a:ext cx="3529013" cy="313848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1800" dirty="0">
                <a:solidFill>
                  <a:srgbClr val="000000"/>
                </a:solidFill>
                <a:latin typeface="Palatino Linotype"/>
                <a:cs typeface="Palatino Linotype"/>
              </a:rPr>
              <a:t>Płatnikami podatku są osoby prawne, jednostki organizacyjne nieposiadające osobowości prawnej i osoby fizyczne prowadzące działalność gospodarczą, które wypłacają należności opodatkowane w formie zryczałtowanej lub należności, dla których podstawę opodatkowania stanowi przychód.</a:t>
            </a:r>
          </a:p>
        </p:txBody>
      </p:sp>
      <p:cxnSp>
        <p:nvCxnSpPr>
          <p:cNvPr id="12" name="Straight Arrow Connector 11"/>
          <p:cNvCxnSpPr/>
          <p:nvPr/>
        </p:nvCxnSpPr>
        <p:spPr>
          <a:xfrm>
            <a:off x="6012160" y="2132856"/>
            <a:ext cx="0" cy="72008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4" name="Straight Arrow Connector 13"/>
          <p:cNvCxnSpPr/>
          <p:nvPr/>
        </p:nvCxnSpPr>
        <p:spPr>
          <a:xfrm>
            <a:off x="1835696" y="2132856"/>
            <a:ext cx="0" cy="72008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672480690"/>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Strategia podatkowa</a:t>
            </a:r>
            <a:endParaRPr lang="pl-PL" dirty="0"/>
          </a:p>
        </p:txBody>
      </p:sp>
      <p:sp>
        <p:nvSpPr>
          <p:cNvPr id="3" name="Symbol zastępczy zawartości 2"/>
          <p:cNvSpPr>
            <a:spLocks noGrp="1"/>
          </p:cNvSpPr>
          <p:nvPr>
            <p:ph idx="1"/>
          </p:nvPr>
        </p:nvSpPr>
        <p:spPr>
          <a:xfrm>
            <a:off x="0" y="1844824"/>
            <a:ext cx="9036496" cy="5013176"/>
          </a:xfrm>
        </p:spPr>
        <p:txBody>
          <a:bodyPr>
            <a:normAutofit/>
          </a:bodyPr>
          <a:lstStyle/>
          <a:p>
            <a:r>
              <a:rPr lang="pl-PL" dirty="0"/>
              <a:t>Przedsiębiorcy, którzy osiągnęli obrót wyższy niż 50 mln euro, oraz podatkowe grupy kapitałowe </a:t>
            </a:r>
            <a:r>
              <a:rPr lang="pl-PL" dirty="0" smtClean="0"/>
              <a:t>publikują </a:t>
            </a:r>
            <a:r>
              <a:rPr lang="pl-PL" dirty="0"/>
              <a:t>informacje o realizowanej strategii </a:t>
            </a:r>
            <a:r>
              <a:rPr lang="pl-PL" dirty="0" smtClean="0"/>
              <a:t>podatkowej. Strategie takie funkcjonuję w Wielkiej Brytanii i Australii.</a:t>
            </a:r>
          </a:p>
          <a:p>
            <a:r>
              <a:rPr lang="pl-PL" dirty="0" smtClean="0"/>
              <a:t>W Polsce działa ponad </a:t>
            </a:r>
            <a:r>
              <a:rPr lang="pl-PL" dirty="0"/>
              <a:t>2800 </a:t>
            </a:r>
            <a:r>
              <a:rPr lang="pl-PL" dirty="0" smtClean="0"/>
              <a:t>podmiotów</a:t>
            </a:r>
            <a:r>
              <a:rPr lang="pl-PL" dirty="0"/>
              <a:t>, których obroty były wyższe niż 50 mln euro,</a:t>
            </a:r>
          </a:p>
          <a:p>
            <a:r>
              <a:rPr lang="pl-PL" dirty="0" smtClean="0"/>
              <a:t>Strategia podatkowa - zestawu </a:t>
            </a:r>
            <a:r>
              <a:rPr lang="pl-PL" dirty="0"/>
              <a:t>informacji opisującej działania firmy mające wpływ na zobowiązania podatkowe i sposób ich rozliczania przez podatnika. </a:t>
            </a:r>
            <a:endParaRPr lang="pl-PL" dirty="0" smtClean="0"/>
          </a:p>
          <a:p>
            <a:r>
              <a:rPr lang="pl-PL" dirty="0"/>
              <a:t>Podatnik jest zobowiązany opublikować informację o realizowanej strategii podatkowej w terminie do końca dwunastego miesiąca po zakończeniu roku podatkowego. </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281</a:t>
            </a:fld>
            <a:endParaRPr lang="pl-PL"/>
          </a:p>
        </p:txBody>
      </p:sp>
    </p:spTree>
    <p:extLst>
      <p:ext uri="{BB962C8B-B14F-4D97-AF65-F5344CB8AC3E}">
        <p14:creationId xmlns:p14="http://schemas.microsoft.com/office/powerpoint/2010/main" val="130658228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Podatek dochodowy od wynajmowanych budynków</a:t>
            </a:r>
            <a:endParaRPr lang="pl-PL" dirty="0"/>
          </a:p>
        </p:txBody>
      </p:sp>
      <p:sp>
        <p:nvSpPr>
          <p:cNvPr id="3" name="Symbol zastępczy zawartości 2"/>
          <p:cNvSpPr>
            <a:spLocks noGrp="1"/>
          </p:cNvSpPr>
          <p:nvPr>
            <p:ph idx="1"/>
          </p:nvPr>
        </p:nvSpPr>
        <p:spPr>
          <a:xfrm>
            <a:off x="0" y="1700808"/>
            <a:ext cx="8054787" cy="5157192"/>
          </a:xfrm>
        </p:spPr>
        <p:txBody>
          <a:bodyPr>
            <a:normAutofit/>
          </a:bodyPr>
          <a:lstStyle/>
          <a:p>
            <a:pPr marL="0" indent="0">
              <a:buNone/>
            </a:pPr>
            <a:r>
              <a:rPr lang="pl-PL" dirty="0" smtClean="0"/>
              <a:t>Podatek </a:t>
            </a:r>
            <a:r>
              <a:rPr lang="pl-PL" b="1" dirty="0"/>
              <a:t>dochodowy od przychodów </a:t>
            </a:r>
            <a:r>
              <a:rPr lang="pl-PL" dirty="0"/>
              <a:t>z tytułu </a:t>
            </a:r>
            <a:r>
              <a:rPr lang="pl-PL" dirty="0" smtClean="0"/>
              <a:t>z wynajmowanych budynków, których </a:t>
            </a:r>
            <a:r>
              <a:rPr lang="pl-PL" dirty="0"/>
              <a:t>wartość początkowa przekracza 10 000 000 </a:t>
            </a:r>
            <a:r>
              <a:rPr lang="pl-PL" dirty="0" smtClean="0"/>
              <a:t>zł.</a:t>
            </a:r>
          </a:p>
          <a:p>
            <a:pPr marL="457200" indent="-457200">
              <a:buAutoNum type="arabicPeriod"/>
            </a:pPr>
            <a:r>
              <a:rPr lang="pl-PL" dirty="0" smtClean="0"/>
              <a:t>Stawka podatku </a:t>
            </a:r>
            <a:r>
              <a:rPr lang="pl-PL" dirty="0"/>
              <a:t>wynosi 0,035% podstawy opodatkowania za każdy </a:t>
            </a:r>
            <a:r>
              <a:rPr lang="pl-PL" dirty="0" smtClean="0"/>
              <a:t>miesiąc (wartość amortyzacyjna brutto).</a:t>
            </a:r>
          </a:p>
          <a:p>
            <a:pPr marL="457200" indent="-457200">
              <a:buAutoNum type="arabicPeriod"/>
            </a:pPr>
            <a:r>
              <a:rPr lang="pl-PL" dirty="0" smtClean="0"/>
              <a:t>Podatek jest odliczany od zaliczki na podatek CIT a ostatecznie rozliczny w zeznaniu roczny</a:t>
            </a:r>
          </a:p>
          <a:p>
            <a:pPr marL="0" indent="0">
              <a:buNone/>
            </a:pPr>
            <a:r>
              <a:rPr lang="pl-PL" dirty="0" smtClean="0"/>
              <a:t>Konstrukcja tego podatku jest identyczna jak omówiona w podatku dochodowym od osób fizycznych</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282</a:t>
            </a:fld>
            <a:endParaRPr lang="pl-PL"/>
          </a:p>
        </p:txBody>
      </p:sp>
    </p:spTree>
    <p:extLst>
      <p:ext uri="{BB962C8B-B14F-4D97-AF65-F5344CB8AC3E}">
        <p14:creationId xmlns:p14="http://schemas.microsoft.com/office/powerpoint/2010/main" val="1925279161"/>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err="1" smtClean="0"/>
              <a:t>Estońki</a:t>
            </a:r>
            <a:r>
              <a:rPr lang="pl-PL" sz="3200" dirty="0" smtClean="0"/>
              <a:t> CIT – ryczałt od dochodów spółek  </a:t>
            </a:r>
            <a:endParaRPr lang="pl-PL" sz="3200" dirty="0"/>
          </a:p>
        </p:txBody>
      </p:sp>
      <p:sp>
        <p:nvSpPr>
          <p:cNvPr id="3" name="Symbol zastępczy zawartości 2"/>
          <p:cNvSpPr>
            <a:spLocks noGrp="1"/>
          </p:cNvSpPr>
          <p:nvPr>
            <p:ph idx="1"/>
          </p:nvPr>
        </p:nvSpPr>
        <p:spPr>
          <a:xfrm>
            <a:off x="35496" y="1988840"/>
            <a:ext cx="9108504" cy="4869160"/>
          </a:xfrm>
        </p:spPr>
        <p:txBody>
          <a:bodyPr>
            <a:normAutofit/>
          </a:bodyPr>
          <a:lstStyle/>
          <a:p>
            <a:r>
              <a:rPr lang="pl-PL" dirty="0" smtClean="0"/>
              <a:t>Nowy rozdział 6b ustawy o CIT – Ryczałt od dochodów spółek ((Dz.U. z 2020 r. poz. 2122)</a:t>
            </a:r>
          </a:p>
          <a:p>
            <a:r>
              <a:rPr lang="pl-PL" dirty="0" smtClean="0"/>
              <a:t>Ryczałt </a:t>
            </a:r>
            <a:r>
              <a:rPr lang="pl-PL" dirty="0"/>
              <a:t>wybiera się </a:t>
            </a:r>
            <a:r>
              <a:rPr lang="pl-PL" dirty="0" smtClean="0"/>
              <a:t>na </a:t>
            </a:r>
            <a:r>
              <a:rPr lang="pl-PL" dirty="0"/>
              <a:t>cztery lata. W przypadku niezłożenia rezygnacji ten sposób rozliczeń przedłuży się na kolejny czteroletni okres. </a:t>
            </a:r>
            <a:endParaRPr lang="pl-PL" dirty="0" smtClean="0"/>
          </a:p>
          <a:p>
            <a:r>
              <a:rPr lang="pl-PL" dirty="0" smtClean="0"/>
              <a:t>Estoński </a:t>
            </a:r>
            <a:r>
              <a:rPr lang="pl-PL" dirty="0"/>
              <a:t>CIT opiera się na odroczeniu podatku do momentu wypłaty zysku (lub przeznaczenia go na pokrycie strat) albo ewentualnego wyjścia z systemu</a:t>
            </a:r>
            <a:r>
              <a:rPr lang="pl-PL" dirty="0" smtClean="0"/>
              <a:t>. </a:t>
            </a:r>
          </a:p>
          <a:p>
            <a:r>
              <a:rPr lang="pl-PL" dirty="0" smtClean="0"/>
              <a:t>spółki </a:t>
            </a:r>
            <a:r>
              <a:rPr lang="pl-PL" dirty="0"/>
              <a:t>będą go płacić według stawki </a:t>
            </a:r>
            <a:r>
              <a:rPr lang="pl-PL" dirty="0" smtClean="0"/>
              <a:t>10 </a:t>
            </a:r>
            <a:r>
              <a:rPr lang="pl-PL" dirty="0"/>
              <a:t>proc. – w przypadku małych </a:t>
            </a:r>
            <a:r>
              <a:rPr lang="pl-PL" dirty="0" smtClean="0"/>
              <a:t>podatników i 20% - pozostali podatnicy. </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283</a:t>
            </a:fld>
            <a:endParaRPr lang="pl-PL"/>
          </a:p>
        </p:txBody>
      </p:sp>
    </p:spTree>
    <p:extLst>
      <p:ext uri="{BB962C8B-B14F-4D97-AF65-F5344CB8AC3E}">
        <p14:creationId xmlns:p14="http://schemas.microsoft.com/office/powerpoint/2010/main" val="1911040072"/>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Podatek minimalny – Polski Ład</a:t>
            </a:r>
            <a:endParaRPr lang="pl-PL" dirty="0"/>
          </a:p>
        </p:txBody>
      </p:sp>
      <p:sp>
        <p:nvSpPr>
          <p:cNvPr id="3" name="Symbol zastępczy zawartości 2"/>
          <p:cNvSpPr>
            <a:spLocks noGrp="1"/>
          </p:cNvSpPr>
          <p:nvPr>
            <p:ph idx="1"/>
          </p:nvPr>
        </p:nvSpPr>
        <p:spPr>
          <a:xfrm>
            <a:off x="35496" y="1196752"/>
            <a:ext cx="9001000" cy="5591958"/>
          </a:xfrm>
        </p:spPr>
        <p:txBody>
          <a:bodyPr>
            <a:normAutofit fontScale="92500" lnSpcReduction="10000"/>
          </a:bodyPr>
          <a:lstStyle/>
          <a:p>
            <a:r>
              <a:rPr lang="pl-PL" dirty="0" smtClean="0"/>
              <a:t>Po raz pierwszy trzeba go będzie zapłacić za 2024 rok</a:t>
            </a:r>
          </a:p>
          <a:p>
            <a:r>
              <a:rPr lang="pl-PL" dirty="0" smtClean="0"/>
              <a:t>Podatek </a:t>
            </a:r>
            <a:r>
              <a:rPr lang="pl-PL" dirty="0"/>
              <a:t>minimalny zapłacą </a:t>
            </a:r>
            <a:r>
              <a:rPr lang="pl-PL" dirty="0" smtClean="0"/>
              <a:t>spółki, </a:t>
            </a:r>
            <a:r>
              <a:rPr lang="pl-PL" dirty="0"/>
              <a:t>które w roku podatkowym</a:t>
            </a:r>
            <a:r>
              <a:rPr lang="pl-PL" dirty="0" smtClean="0"/>
              <a:t>:</a:t>
            </a:r>
          </a:p>
          <a:p>
            <a:r>
              <a:rPr lang="pl-PL" dirty="0" smtClean="0"/>
              <a:t> - poniosą </a:t>
            </a:r>
            <a:r>
              <a:rPr lang="pl-PL" dirty="0"/>
              <a:t>stratę ze źródła </a:t>
            </a:r>
            <a:r>
              <a:rPr lang="pl-PL" dirty="0" smtClean="0"/>
              <a:t>przychodów, albo </a:t>
            </a:r>
          </a:p>
          <a:p>
            <a:r>
              <a:rPr lang="pl-PL" dirty="0" smtClean="0"/>
              <a:t>- będą </a:t>
            </a:r>
            <a:r>
              <a:rPr lang="pl-PL" dirty="0"/>
              <a:t>miały udział dochodów ze źródła przychodów innych niż przychody z zysków kapitałowych nie </a:t>
            </a:r>
            <a:r>
              <a:rPr lang="pl-PL" dirty="0" smtClean="0"/>
              <a:t>większej </a:t>
            </a:r>
            <a:r>
              <a:rPr lang="pl-PL" dirty="0"/>
              <a:t>niż 1 proc. </a:t>
            </a:r>
            <a:endParaRPr lang="pl-PL" dirty="0" smtClean="0"/>
          </a:p>
          <a:p>
            <a:r>
              <a:rPr lang="pl-PL" dirty="0" smtClean="0"/>
              <a:t>Podatkiem </a:t>
            </a:r>
            <a:r>
              <a:rPr lang="pl-PL" dirty="0"/>
              <a:t>tym w praktyce zostaną objęci podatnicy, którzy odnotowują stratę albo niską rentowność. </a:t>
            </a:r>
            <a:endParaRPr lang="pl-PL" dirty="0" smtClean="0"/>
          </a:p>
          <a:p>
            <a:r>
              <a:rPr lang="pl-PL" dirty="0"/>
              <a:t>Stawka nowego podatku ma wynosić 10 proc., a podstawą opodatkowania </a:t>
            </a:r>
            <a:r>
              <a:rPr lang="pl-PL" dirty="0" smtClean="0"/>
              <a:t>jest  kwota </a:t>
            </a:r>
            <a:r>
              <a:rPr lang="pl-PL" dirty="0"/>
              <a:t>odpowiadającej 4 proc. wartości </a:t>
            </a:r>
            <a:r>
              <a:rPr lang="pl-PL" b="1" dirty="0"/>
              <a:t>przychodów</a:t>
            </a:r>
            <a:r>
              <a:rPr lang="pl-PL" dirty="0"/>
              <a:t> </a:t>
            </a:r>
            <a:r>
              <a:rPr lang="pl-PL" dirty="0" smtClean="0"/>
              <a:t> i jeszcze 3 rodzajów kwot wskazanych w art. 24ca ustawy CIT.</a:t>
            </a:r>
            <a:endParaRPr lang="pl-PL" dirty="0"/>
          </a:p>
          <a:p>
            <a:r>
              <a:rPr lang="pl-PL" dirty="0" smtClean="0"/>
              <a:t>Kwotę </a:t>
            </a:r>
            <a:r>
              <a:rPr lang="pl-PL" dirty="0"/>
              <a:t>zapłaconego za dany rok minimalnego podatku dochodowego będzie można odliczyć od podatku obliczonego zgodnie z art. 19 ustawy o CIT w zeznaniu podatkowym za kolejno następujące po sobie 3 lata podatkowe następujące bezpośrednio po roku, w którym podatnik wpłacił minimalny podatek dochodowy.</a:t>
            </a:r>
            <a:endParaRPr lang="pl-PL" dirty="0" smtClean="0"/>
          </a:p>
          <a:p>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284</a:t>
            </a:fld>
            <a:endParaRPr lang="pl-PL"/>
          </a:p>
        </p:txBody>
      </p:sp>
    </p:spTree>
    <p:extLst>
      <p:ext uri="{BB962C8B-B14F-4D97-AF65-F5344CB8AC3E}">
        <p14:creationId xmlns:p14="http://schemas.microsoft.com/office/powerpoint/2010/main" val="1120894046"/>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Palatino Linotype"/>
                <a:cs typeface="Palatino Linotype"/>
              </a:rPr>
              <a:t>PODATKI STANOWIĄCE DOCHÓD BUDŻETU GMINY</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285</a:t>
            </a:fld>
            <a:endParaRPr lang="pl-PL">
              <a:latin typeface="Palatino Linotype"/>
              <a:cs typeface="Palatino Linotype"/>
            </a:endParaRPr>
          </a:p>
        </p:txBody>
      </p:sp>
      <p:pic>
        <p:nvPicPr>
          <p:cNvPr id="7" name="Symbol zastępczy zawartości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8451" y="2204864"/>
            <a:ext cx="6256547" cy="4144963"/>
          </a:xfrm>
        </p:spPr>
      </p:pic>
    </p:spTree>
    <p:extLst>
      <p:ext uri="{BB962C8B-B14F-4D97-AF65-F5344CB8AC3E}">
        <p14:creationId xmlns:p14="http://schemas.microsoft.com/office/powerpoint/2010/main" val="592790162"/>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PODATKI STANOWIĄCE DOCHÓD BUDŻETU GMINY</a:t>
            </a:r>
          </a:p>
        </p:txBody>
      </p:sp>
      <p:sp>
        <p:nvSpPr>
          <p:cNvPr id="3" name="Content Placeholder 2"/>
          <p:cNvSpPr>
            <a:spLocks noGrp="1"/>
          </p:cNvSpPr>
          <p:nvPr>
            <p:ph idx="1"/>
          </p:nvPr>
        </p:nvSpPr>
        <p:spPr/>
        <p:txBody>
          <a:bodyPr>
            <a:normAutofit fontScale="92500" lnSpcReduction="20000"/>
          </a:bodyPr>
          <a:lstStyle/>
          <a:p>
            <a:pPr algn="just"/>
            <a:r>
              <a:rPr lang="pl-PL" dirty="0">
                <a:solidFill>
                  <a:srgbClr val="000000"/>
                </a:solidFill>
                <a:latin typeface="Palatino Linotype"/>
                <a:cs typeface="Palatino Linotype"/>
              </a:rPr>
              <a:t>Podatki i opłaty lokalne ( podatek od nieruchomości, od środków transportowych, opłata targowa, miejscowa, uzdrowiskowa, reklamowa, od posiadania psów)</a:t>
            </a:r>
          </a:p>
          <a:p>
            <a:pPr algn="just"/>
            <a:r>
              <a:rPr lang="pl-PL" dirty="0">
                <a:solidFill>
                  <a:srgbClr val="000000"/>
                </a:solidFill>
                <a:latin typeface="Palatino Linotype"/>
                <a:cs typeface="Palatino Linotype"/>
              </a:rPr>
              <a:t>Podatek rolny</a:t>
            </a:r>
          </a:p>
          <a:p>
            <a:pPr algn="just"/>
            <a:r>
              <a:rPr lang="pl-PL" dirty="0">
                <a:solidFill>
                  <a:srgbClr val="000000"/>
                </a:solidFill>
                <a:latin typeface="Palatino Linotype"/>
                <a:cs typeface="Palatino Linotype"/>
              </a:rPr>
              <a:t>Podatek leśny</a:t>
            </a:r>
          </a:p>
          <a:p>
            <a:pPr algn="just"/>
            <a:r>
              <a:rPr lang="pl-PL" dirty="0">
                <a:solidFill>
                  <a:srgbClr val="000000"/>
                </a:solidFill>
                <a:latin typeface="Palatino Linotype"/>
                <a:cs typeface="Palatino Linotype"/>
              </a:rPr>
              <a:t>Podatek od spadków i darowizn</a:t>
            </a:r>
          </a:p>
          <a:p>
            <a:pPr algn="just"/>
            <a:r>
              <a:rPr lang="pl-PL" dirty="0">
                <a:solidFill>
                  <a:srgbClr val="000000"/>
                </a:solidFill>
                <a:latin typeface="Palatino Linotype"/>
                <a:cs typeface="Palatino Linotype"/>
              </a:rPr>
              <a:t>Podatek od czynności cywilnoprawnych</a:t>
            </a:r>
          </a:p>
          <a:p>
            <a:pPr algn="just"/>
            <a:r>
              <a:rPr lang="pl-PL" dirty="0">
                <a:solidFill>
                  <a:srgbClr val="000000"/>
                </a:solidFill>
                <a:latin typeface="Palatino Linotype"/>
                <a:cs typeface="Palatino Linotype"/>
              </a:rPr>
              <a:t>Karta podatkowa jako zryczałtowana forma opłacania podatku dochodowego</a:t>
            </a:r>
          </a:p>
          <a:p>
            <a:pPr algn="just"/>
            <a:r>
              <a:rPr lang="pl-PL" dirty="0">
                <a:solidFill>
                  <a:srgbClr val="000000"/>
                </a:solidFill>
                <a:latin typeface="Palatino Linotype"/>
                <a:cs typeface="Palatino Linotype"/>
              </a:rPr>
              <a:t>Opłata skarbowa</a:t>
            </a:r>
          </a:p>
          <a:p>
            <a:pPr marL="0" indent="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286</a:t>
            </a:fld>
            <a:endParaRPr lang="pl-PL">
              <a:latin typeface="Palatino Linotype"/>
              <a:cs typeface="Palatino Linotype"/>
            </a:endParaRPr>
          </a:p>
        </p:txBody>
      </p:sp>
    </p:spTree>
    <p:extLst>
      <p:ext uri="{BB962C8B-B14F-4D97-AF65-F5344CB8AC3E}">
        <p14:creationId xmlns:p14="http://schemas.microsoft.com/office/powerpoint/2010/main" val="577597196"/>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Udziały samorządu w podatkach dochodowych</a:t>
            </a:r>
            <a:endParaRPr lang="en-US" dirty="0">
              <a:latin typeface="Palatino Linotype"/>
              <a:cs typeface="Palatino Linotype"/>
            </a:endParaRPr>
          </a:p>
        </p:txBody>
      </p:sp>
      <p:sp>
        <p:nvSpPr>
          <p:cNvPr id="3" name="Content Placeholder 2"/>
          <p:cNvSpPr>
            <a:spLocks noGrp="1"/>
          </p:cNvSpPr>
          <p:nvPr>
            <p:ph idx="1"/>
          </p:nvPr>
        </p:nvSpPr>
        <p:spPr/>
        <p:txBody>
          <a:bodyPr>
            <a:normAutofit fontScale="92500" lnSpcReduction="20000"/>
          </a:bodyPr>
          <a:lstStyle/>
          <a:p>
            <a:r>
              <a:rPr lang="pl-PL" sz="2400" dirty="0">
                <a:solidFill>
                  <a:srgbClr val="000000"/>
                </a:solidFill>
                <a:latin typeface="Palatino Linotype"/>
                <a:cs typeface="Palatino Linotype"/>
              </a:rPr>
              <a:t>Wysokość udziału we wpływach z podatku dochodowego od osób fizycznych, od podatników tego podatku zamieszkałych na obszarze gminy wynosi 39,34%, a dochodowego od osób prawnych – 6, 71%. Powiaty mają udział (odpowiednio) 10,25 i 1,40% a województwa – 1,60% i </a:t>
            </a:r>
            <a:r>
              <a:rPr lang="pl-PL" sz="2400" dirty="0" smtClean="0">
                <a:solidFill>
                  <a:srgbClr val="000000"/>
                </a:solidFill>
                <a:latin typeface="Palatino Linotype"/>
                <a:cs typeface="Palatino Linotype"/>
              </a:rPr>
              <a:t>14,75%</a:t>
            </a:r>
          </a:p>
          <a:p>
            <a:r>
              <a:rPr lang="pl-PL" sz="2400" dirty="0" smtClean="0">
                <a:solidFill>
                  <a:srgbClr val="000000"/>
                </a:solidFill>
                <a:latin typeface="Palatino Linotype"/>
                <a:cs typeface="Palatino Linotype"/>
              </a:rPr>
              <a:t>Zwiększenie kwoty wolnej od podatku dochodowego, likwidacja karty podatkowej, rozszerzenie ryczałtu od przychodów ewidencjonowanych kosztem zasad ogólnych – a dochody podatkowe samorządów!</a:t>
            </a:r>
            <a:endParaRPr lang="pl-PL" sz="2400" dirty="0">
              <a:solidFill>
                <a:srgbClr val="000000"/>
              </a:solidFill>
              <a:latin typeface="Palatino Linotype"/>
              <a:cs typeface="Palatino Linotype"/>
            </a:endParaRPr>
          </a:p>
          <a:p>
            <a:r>
              <a:rPr lang="pl-PL" sz="2400" dirty="0">
                <a:solidFill>
                  <a:srgbClr val="000000"/>
                </a:solidFill>
                <a:latin typeface="Palatino Linotype"/>
                <a:cs typeface="Palatino Linotype"/>
              </a:rPr>
              <a:t>„Kominy dochodowe” a subwencja wyrównawcza (tzw. Janosikowe)</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287</a:t>
            </a:fld>
            <a:endParaRPr lang="pl-PL">
              <a:latin typeface="Palatino Linotype"/>
              <a:cs typeface="Palatino Linotype"/>
            </a:endParaRPr>
          </a:p>
        </p:txBody>
      </p:sp>
    </p:spTree>
    <p:extLst>
      <p:ext uri="{BB962C8B-B14F-4D97-AF65-F5344CB8AC3E}">
        <p14:creationId xmlns:p14="http://schemas.microsoft.com/office/powerpoint/2010/main" val="3095939021"/>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Podatki jako dochód gminy</a:t>
            </a:r>
            <a:br>
              <a:rPr lang="pl-PL" dirty="0">
                <a:latin typeface="Palatino Linotype"/>
                <a:cs typeface="Palatino Linotype"/>
              </a:rPr>
            </a:br>
            <a:endParaRPr lang="en-US" dirty="0">
              <a:latin typeface="Palatino Linotype"/>
              <a:cs typeface="Palatino Linotype"/>
            </a:endParaRPr>
          </a:p>
        </p:txBody>
      </p:sp>
      <p:sp>
        <p:nvSpPr>
          <p:cNvPr id="3" name="Content Placeholder 2"/>
          <p:cNvSpPr>
            <a:spLocks noGrp="1"/>
          </p:cNvSpPr>
          <p:nvPr>
            <p:ph idx="1"/>
          </p:nvPr>
        </p:nvSpPr>
        <p:spPr>
          <a:xfrm>
            <a:off x="0" y="1600200"/>
            <a:ext cx="8859838" cy="4525963"/>
          </a:xfrm>
        </p:spPr>
        <p:txBody>
          <a:bodyPr>
            <a:normAutofit fontScale="25000" lnSpcReduction="20000"/>
          </a:bodyPr>
          <a:lstStyle/>
          <a:p>
            <a:pPr algn="just"/>
            <a:r>
              <a:rPr lang="pl-PL" sz="8000" b="1" dirty="0">
                <a:solidFill>
                  <a:srgbClr val="000000"/>
                </a:solidFill>
                <a:latin typeface="Palatino Linotype"/>
                <a:cs typeface="Palatino Linotype"/>
              </a:rPr>
              <a:t>Władztwo podatkowe gmin </a:t>
            </a:r>
            <a:r>
              <a:rPr lang="pl-PL" sz="8000" dirty="0">
                <a:solidFill>
                  <a:srgbClr val="000000"/>
                </a:solidFill>
                <a:latin typeface="Palatino Linotype"/>
                <a:cs typeface="Palatino Linotype"/>
              </a:rPr>
              <a:t>– art. 168 Konstytucji</a:t>
            </a:r>
          </a:p>
          <a:p>
            <a:pPr algn="just">
              <a:buFont typeface="Wingdings 2" charset="0"/>
              <a:buNone/>
            </a:pPr>
            <a:r>
              <a:rPr lang="pl-PL" sz="8000" dirty="0">
                <a:solidFill>
                  <a:srgbClr val="000000"/>
                </a:solidFill>
                <a:latin typeface="Palatino Linotype"/>
                <a:cs typeface="Palatino Linotype"/>
              </a:rPr>
              <a:t>Jednostki samorządu terytorialnego mają prawo ustalania wysokości podatków i opłat lokalnych w zakresie określonym w ustawie </a:t>
            </a:r>
          </a:p>
          <a:p>
            <a:pPr algn="just"/>
            <a:r>
              <a:rPr lang="pl-PL" sz="8000" b="1" dirty="0">
                <a:solidFill>
                  <a:srgbClr val="000000"/>
                </a:solidFill>
                <a:latin typeface="Palatino Linotype"/>
                <a:cs typeface="Palatino Linotype"/>
              </a:rPr>
              <a:t>Podatki lokalne a podatki samorządowe</a:t>
            </a:r>
          </a:p>
          <a:p>
            <a:pPr algn="just">
              <a:buFont typeface="Wingdings 2" charset="0"/>
              <a:buNone/>
            </a:pPr>
            <a:r>
              <a:rPr lang="pl-PL" sz="8000" dirty="0">
                <a:solidFill>
                  <a:srgbClr val="000000"/>
                </a:solidFill>
                <a:latin typeface="Palatino Linotype"/>
                <a:cs typeface="Palatino Linotype"/>
              </a:rPr>
              <a:t>Ustawa o podatkach i opłatach lokalnych a pozostałe podatki stanowiące dochód budżetu </a:t>
            </a:r>
            <a:r>
              <a:rPr lang="pl-PL" sz="8000" dirty="0" smtClean="0">
                <a:solidFill>
                  <a:srgbClr val="000000"/>
                </a:solidFill>
                <a:latin typeface="Palatino Linotype"/>
                <a:cs typeface="Palatino Linotype"/>
              </a:rPr>
              <a:t>gminy</a:t>
            </a:r>
          </a:p>
          <a:p>
            <a:pPr algn="just">
              <a:buFont typeface="Wingdings 2" charset="0"/>
              <a:buNone/>
            </a:pPr>
            <a:r>
              <a:rPr lang="pl-PL" sz="8000" b="1" dirty="0" smtClean="0">
                <a:solidFill>
                  <a:srgbClr val="000000"/>
                </a:solidFill>
                <a:latin typeface="Palatino Linotype"/>
                <a:cs typeface="Palatino Linotype"/>
              </a:rPr>
              <a:t>Czy gmina może wprowadzić podatek od czego chce?</a:t>
            </a:r>
          </a:p>
          <a:p>
            <a:pPr algn="just">
              <a:buFont typeface="Wingdings 2" charset="0"/>
              <a:buNone/>
            </a:pPr>
            <a:r>
              <a:rPr lang="pl-PL" sz="8000" dirty="0" smtClean="0"/>
              <a:t>       Tybetański </a:t>
            </a:r>
            <a:r>
              <a:rPr lang="pl-PL" sz="8000" dirty="0"/>
              <a:t>dalajlama z przełomu XIX i XX w. </a:t>
            </a:r>
            <a:r>
              <a:rPr lang="pl-PL" sz="8000" dirty="0" smtClean="0"/>
              <a:t>wymyślił, </a:t>
            </a:r>
            <a:r>
              <a:rPr lang="pl-PL" sz="8000" dirty="0"/>
              <a:t>aby jego poddani musieli płacić podatki od snu, posiadania dzieci, możliwości zatańczenia na ślubie, śpiewania, bicia w bębny czy dzwonienia na dzwonkach. Dodatkowo podróżnicy musieli płacić właścicielom ziemi podatek od spokojnej </a:t>
            </a:r>
            <a:r>
              <a:rPr lang="pl-PL" sz="8000" dirty="0" smtClean="0"/>
              <a:t>drzemki i od uszu. </a:t>
            </a:r>
            <a:r>
              <a:rPr lang="pl-PL" sz="8000" dirty="0"/>
              <a:t/>
            </a:r>
            <a:br>
              <a:rPr lang="pl-PL" sz="8000" dirty="0"/>
            </a:br>
            <a:r>
              <a:rPr lang="pl-PL" sz="8000" dirty="0"/>
              <a:t/>
            </a:r>
            <a:br>
              <a:rPr lang="pl-PL" sz="8000" dirty="0"/>
            </a:br>
            <a:r>
              <a:rPr lang="pl-PL" sz="8000" dirty="0" smtClean="0"/>
              <a:t/>
            </a:r>
            <a:br>
              <a:rPr lang="pl-PL" sz="8000" dirty="0" smtClean="0"/>
            </a:br>
            <a:endParaRPr lang="pl-PL" sz="8000" dirty="0" smtClean="0"/>
          </a:p>
          <a:p>
            <a:pPr algn="just">
              <a:buFont typeface="Wingdings 2" charset="0"/>
              <a:buNone/>
            </a:pPr>
            <a:endParaRPr lang="pl-PL" sz="8000" dirty="0"/>
          </a:p>
          <a:p>
            <a:pPr algn="just">
              <a:buFont typeface="Wingdings 2" charset="0"/>
              <a:buNone/>
            </a:pPr>
            <a:endParaRPr lang="pl-PL" sz="8000" dirty="0" smtClean="0"/>
          </a:p>
          <a:p>
            <a:pPr algn="just">
              <a:buFont typeface="Wingdings 2" charset="0"/>
              <a:buNone/>
            </a:pPr>
            <a:r>
              <a:rPr lang="pl-PL" sz="8000" dirty="0"/>
              <a:t/>
            </a:r>
            <a:br>
              <a:rPr lang="pl-PL" sz="8000" dirty="0"/>
            </a:br>
            <a:endParaRPr lang="pl-PL" sz="8000" dirty="0">
              <a:solidFill>
                <a:srgbClr val="000000"/>
              </a:solidFill>
              <a:latin typeface="Palatino Linotype"/>
              <a:cs typeface="Palatino Linotype"/>
            </a:endParaRPr>
          </a:p>
          <a:p>
            <a:pPr algn="just">
              <a:buFont typeface="Wingdings 2" charset="0"/>
              <a:buNone/>
            </a:pPr>
            <a:endParaRPr lang="pl-PL" dirty="0">
              <a:solidFill>
                <a:srgbClr val="000000"/>
              </a:solidFill>
              <a:latin typeface="Palatino Linotype"/>
              <a:cs typeface="Palatino Linotype"/>
            </a:endParaRPr>
          </a:p>
          <a:p>
            <a:pPr algn="just"/>
            <a:r>
              <a:rPr lang="pl-PL" dirty="0"/>
              <a:t>https://www.prawo.pl/podatki/dziwne-podatki-w-polsce-i-na-swiecie,448122.html</a:t>
            </a:r>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2021r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288</a:t>
            </a:fld>
            <a:endParaRPr lang="pl-PL">
              <a:latin typeface="Palatino Linotype"/>
              <a:cs typeface="Palatino Linotype"/>
            </a:endParaRPr>
          </a:p>
        </p:txBody>
      </p:sp>
    </p:spTree>
    <p:extLst>
      <p:ext uri="{BB962C8B-B14F-4D97-AF65-F5344CB8AC3E}">
        <p14:creationId xmlns:p14="http://schemas.microsoft.com/office/powerpoint/2010/main" val="2418256341"/>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Samoopodatkowanie mieszkańców gminy na cele publiczne </a:t>
            </a:r>
            <a:endParaRPr lang="pl-PL" dirty="0"/>
          </a:p>
        </p:txBody>
      </p:sp>
      <p:sp>
        <p:nvSpPr>
          <p:cNvPr id="3" name="Symbol zastępczy zawartości 2"/>
          <p:cNvSpPr>
            <a:spLocks noGrp="1"/>
          </p:cNvSpPr>
          <p:nvPr>
            <p:ph idx="1"/>
          </p:nvPr>
        </p:nvSpPr>
        <p:spPr/>
        <p:txBody>
          <a:bodyPr>
            <a:normAutofit fontScale="85000" lnSpcReduction="10000"/>
          </a:bodyPr>
          <a:lstStyle/>
          <a:p>
            <a:r>
              <a:rPr lang="pl-PL" dirty="0"/>
              <a:t>Zgodnie z przepisami ustawy o samorządzie </a:t>
            </a:r>
            <a:r>
              <a:rPr lang="pl-PL" dirty="0" smtClean="0"/>
              <a:t>gminnym (art. 54 ust. 2), </a:t>
            </a:r>
            <a:r>
              <a:rPr lang="pl-PL" dirty="0"/>
              <a:t>dochodami gminy mogą być </a:t>
            </a:r>
            <a:r>
              <a:rPr lang="pl-PL" dirty="0" smtClean="0"/>
              <a:t>także wpływy z samoopodatkowania </a:t>
            </a:r>
            <a:r>
              <a:rPr lang="pl-PL" dirty="0"/>
              <a:t>mieszkańców.</a:t>
            </a:r>
            <a:endParaRPr lang="pl-PL" dirty="0" smtClean="0"/>
          </a:p>
          <a:p>
            <a:r>
              <a:rPr lang="pl-PL" dirty="0" smtClean="0"/>
              <a:t>Jest to </a:t>
            </a:r>
            <a:r>
              <a:rPr lang="pl-PL" dirty="0"/>
              <a:t>dobrowolne zobowiązanie się mieszkańców gminy do przekazywania do jej budżetu określonych wpłat na cele publiczne, ważne dla mieszkańców tejże jednostki terytorialnej, mieszczące się w zakresie zadań i kompetencji organów gminy. </a:t>
            </a:r>
            <a:endParaRPr lang="pl-PL" dirty="0" smtClean="0"/>
          </a:p>
          <a:p>
            <a:r>
              <a:rPr lang="pl-PL" dirty="0" smtClean="0"/>
              <a:t>Decyzję </a:t>
            </a:r>
            <a:r>
              <a:rPr lang="pl-PL" dirty="0"/>
              <a:t>o s. mieszkańcy mogą podjąć wyłącznie w referendum gminnym (na podstawie ustawy o referendum lokalnym), w którym co najmniej 2/3 ważnych głosów zostanie oddanych za </a:t>
            </a:r>
            <a:r>
              <a:rPr lang="pl-PL" dirty="0" smtClean="0"/>
              <a:t>samoopodatkowaniem, </a:t>
            </a:r>
            <a:r>
              <a:rPr lang="pl-PL" dirty="0"/>
              <a:t>przy frekwencji co najmniej 30% uprawnionych do głosowania. W takim przypadku opodatkowaniu podlegają wszyscy mieszkańcy, przez co </a:t>
            </a:r>
            <a:r>
              <a:rPr lang="pl-PL" dirty="0" smtClean="0"/>
              <a:t>staje się to świadczenie przymusowe.  Ale co do zasady jest to świadczenie dobrowolne i ponoszone na określony cel – a zatem nie ogólne, co jest cechą charakterystyczną podatku.</a:t>
            </a: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289</a:t>
            </a:fld>
            <a:endParaRPr lang="pl-PL"/>
          </a:p>
        </p:txBody>
      </p:sp>
    </p:spTree>
    <p:extLst>
      <p:ext uri="{BB962C8B-B14F-4D97-AF65-F5344CB8AC3E}">
        <p14:creationId xmlns:p14="http://schemas.microsoft.com/office/powerpoint/2010/main" val="3440005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29</a:t>
            </a:fld>
            <a:endParaRPr lang="pl-PL">
              <a:latin typeface="Palatino Linotype"/>
              <a:cs typeface="Palatino Linotype"/>
            </a:endParaRPr>
          </a:p>
        </p:txBody>
      </p:sp>
      <p:grpSp>
        <p:nvGrpSpPr>
          <p:cNvPr id="6" name="Group 5"/>
          <p:cNvGrpSpPr/>
          <p:nvPr/>
        </p:nvGrpSpPr>
        <p:grpSpPr>
          <a:xfrm>
            <a:off x="1067750" y="1367048"/>
            <a:ext cx="2228685" cy="1989987"/>
            <a:chOff x="65886" y="-190768"/>
            <a:chExt cx="2921933" cy="2793802"/>
          </a:xfrm>
        </p:grpSpPr>
        <p:sp>
          <p:nvSpPr>
            <p:cNvPr id="34" name="Oval 33"/>
            <p:cNvSpPr/>
            <p:nvPr/>
          </p:nvSpPr>
          <p:spPr>
            <a:xfrm>
              <a:off x="65886" y="-190768"/>
              <a:ext cx="2921933" cy="2793802"/>
            </a:xfrm>
            <a:prstGeom prst="ellipse">
              <a:avLst/>
            </a:prstGeom>
          </p:spPr>
          <p:style>
            <a:lnRef idx="2">
              <a:schemeClr val="accent6"/>
            </a:lnRef>
            <a:fillRef idx="1">
              <a:schemeClr val="lt1"/>
            </a:fillRef>
            <a:effectRef idx="0">
              <a:schemeClr val="accent6"/>
            </a:effectRef>
            <a:fontRef idx="minor">
              <a:schemeClr val="dk1"/>
            </a:fontRef>
          </p:style>
        </p:sp>
        <p:sp>
          <p:nvSpPr>
            <p:cNvPr id="35" name="Oval 4"/>
            <p:cNvSpPr/>
            <p:nvPr/>
          </p:nvSpPr>
          <p:spPr>
            <a:xfrm>
              <a:off x="493793" y="218375"/>
              <a:ext cx="2066119" cy="1975516"/>
            </a:xfrm>
            <a:prstGeom prst="rect">
              <a:avLst/>
            </a:prstGeom>
            <a:ln>
              <a:noFill/>
            </a:ln>
          </p:spPr>
          <p:style>
            <a:lnRef idx="2">
              <a:schemeClr val="accent6"/>
            </a:lnRef>
            <a:fillRef idx="1">
              <a:schemeClr val="lt1"/>
            </a:fillRef>
            <a:effectRef idx="0">
              <a:schemeClr val="accent6"/>
            </a:effectRef>
            <a:fontRef idx="minor">
              <a:schemeClr val="dk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l-PL" sz="1700" kern="1200" dirty="0">
                  <a:latin typeface="Palatino Linotype"/>
                  <a:cs typeface="Palatino Linotype"/>
                </a:rPr>
                <a:t>odpłatna dostawa towarów i odpłatne świadczenie usług na terytorium RP</a:t>
              </a:r>
            </a:p>
          </p:txBody>
        </p:sp>
      </p:grpSp>
      <p:grpSp>
        <p:nvGrpSpPr>
          <p:cNvPr id="7" name="Group 6"/>
          <p:cNvGrpSpPr/>
          <p:nvPr/>
        </p:nvGrpSpPr>
        <p:grpSpPr>
          <a:xfrm rot="275894">
            <a:off x="3868118" y="1735657"/>
            <a:ext cx="919905" cy="613223"/>
            <a:chOff x="3350698" y="815719"/>
            <a:chExt cx="880079" cy="576741"/>
          </a:xfrm>
        </p:grpSpPr>
        <p:sp>
          <p:nvSpPr>
            <p:cNvPr id="32" name="Right Arrow 31"/>
            <p:cNvSpPr/>
            <p:nvPr/>
          </p:nvSpPr>
          <p:spPr>
            <a:xfrm rot="21445151">
              <a:off x="3350698" y="815719"/>
              <a:ext cx="880079" cy="576741"/>
            </a:xfrm>
            <a:prstGeom prst="rightArrow">
              <a:avLst>
                <a:gd name="adj1" fmla="val 60000"/>
                <a:gd name="adj2" fmla="val 50000"/>
              </a:avLst>
            </a:prstGeom>
          </p:spPr>
          <p:style>
            <a:lnRef idx="2">
              <a:schemeClr val="accent6"/>
            </a:lnRef>
            <a:fillRef idx="1">
              <a:schemeClr val="lt1"/>
            </a:fillRef>
            <a:effectRef idx="0">
              <a:schemeClr val="accent6"/>
            </a:effectRef>
            <a:fontRef idx="minor">
              <a:schemeClr val="dk1"/>
            </a:fontRef>
          </p:style>
        </p:sp>
        <p:sp>
          <p:nvSpPr>
            <p:cNvPr id="33" name="Right Arrow 6"/>
            <p:cNvSpPr/>
            <p:nvPr/>
          </p:nvSpPr>
          <p:spPr>
            <a:xfrm rot="21445151">
              <a:off x="3350786" y="934962"/>
              <a:ext cx="707057" cy="346045"/>
            </a:xfrm>
            <a:prstGeom prst="rect">
              <a:avLst/>
            </a:prstGeom>
          </p:spPr>
          <p:style>
            <a:lnRef idx="2">
              <a:schemeClr val="accent6"/>
            </a:lnRef>
            <a:fillRef idx="1">
              <a:schemeClr val="lt1"/>
            </a:fillRef>
            <a:effectRef idx="0">
              <a:schemeClr val="accent6"/>
            </a:effectRef>
            <a:fontRef idx="minor">
              <a:schemeClr val="dk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l-PL" sz="2400" kern="1200">
                <a:latin typeface="Palatino Linotype"/>
                <a:cs typeface="Palatino Linotype"/>
              </a:endParaRPr>
            </a:p>
          </p:txBody>
        </p:sp>
      </p:grpSp>
      <p:grpSp>
        <p:nvGrpSpPr>
          <p:cNvPr id="8" name="Group 7"/>
          <p:cNvGrpSpPr/>
          <p:nvPr/>
        </p:nvGrpSpPr>
        <p:grpSpPr>
          <a:xfrm>
            <a:off x="5436096" y="1340768"/>
            <a:ext cx="1554280" cy="1452642"/>
            <a:chOff x="4644010" y="0"/>
            <a:chExt cx="2037750" cy="2039408"/>
          </a:xfrm>
        </p:grpSpPr>
        <p:sp>
          <p:nvSpPr>
            <p:cNvPr id="30" name="Oval 29"/>
            <p:cNvSpPr/>
            <p:nvPr/>
          </p:nvSpPr>
          <p:spPr>
            <a:xfrm>
              <a:off x="4644010" y="0"/>
              <a:ext cx="2037750" cy="2039408"/>
            </a:xfrm>
            <a:prstGeom prst="ellipse">
              <a:avLst/>
            </a:prstGeom>
          </p:spPr>
          <p:style>
            <a:lnRef idx="2">
              <a:schemeClr val="accent6"/>
            </a:lnRef>
            <a:fillRef idx="1">
              <a:schemeClr val="lt1"/>
            </a:fillRef>
            <a:effectRef idx="0">
              <a:schemeClr val="accent6"/>
            </a:effectRef>
            <a:fontRef idx="minor">
              <a:schemeClr val="dk1"/>
            </a:fontRef>
          </p:style>
        </p:sp>
        <p:sp>
          <p:nvSpPr>
            <p:cNvPr id="31" name="Oval 8"/>
            <p:cNvSpPr/>
            <p:nvPr/>
          </p:nvSpPr>
          <p:spPr>
            <a:xfrm>
              <a:off x="4942432" y="298664"/>
              <a:ext cx="1440906" cy="1442080"/>
            </a:xfrm>
            <a:prstGeom prst="rect">
              <a:avLst/>
            </a:prstGeom>
            <a:ln>
              <a:noFill/>
            </a:ln>
          </p:spPr>
          <p:style>
            <a:lnRef idx="2">
              <a:schemeClr val="accent6"/>
            </a:lnRef>
            <a:fillRef idx="1">
              <a:schemeClr val="lt1"/>
            </a:fillRef>
            <a:effectRef idx="0">
              <a:schemeClr val="accent6"/>
            </a:effectRef>
            <a:fontRef idx="minor">
              <a:schemeClr val="dk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l-PL" sz="1800" kern="1200" dirty="0">
                  <a:latin typeface="Palatino Linotype"/>
                  <a:cs typeface="Palatino Linotype"/>
                </a:rPr>
                <a:t>eksport towarów,</a:t>
              </a:r>
            </a:p>
          </p:txBody>
        </p:sp>
      </p:grpSp>
      <p:grpSp>
        <p:nvGrpSpPr>
          <p:cNvPr id="9" name="Group 8"/>
          <p:cNvGrpSpPr/>
          <p:nvPr/>
        </p:nvGrpSpPr>
        <p:grpSpPr>
          <a:xfrm>
            <a:off x="6732240" y="2636912"/>
            <a:ext cx="575276" cy="555630"/>
            <a:chOff x="6143560" y="1858015"/>
            <a:chExt cx="576741" cy="220486"/>
          </a:xfrm>
        </p:grpSpPr>
        <p:sp>
          <p:nvSpPr>
            <p:cNvPr id="28" name="Right Arrow 27"/>
            <p:cNvSpPr/>
            <p:nvPr/>
          </p:nvSpPr>
          <p:spPr>
            <a:xfrm rot="3057984">
              <a:off x="6321688" y="1679887"/>
              <a:ext cx="220486" cy="576741"/>
            </a:xfrm>
            <a:prstGeom prst="rightArrow">
              <a:avLst>
                <a:gd name="adj1" fmla="val 60000"/>
                <a:gd name="adj2" fmla="val 50000"/>
              </a:avLst>
            </a:prstGeom>
          </p:spPr>
          <p:style>
            <a:lnRef idx="2">
              <a:schemeClr val="accent6"/>
            </a:lnRef>
            <a:fillRef idx="1">
              <a:schemeClr val="lt1"/>
            </a:fillRef>
            <a:effectRef idx="0">
              <a:schemeClr val="accent6"/>
            </a:effectRef>
            <a:fontRef idx="minor">
              <a:schemeClr val="dk1"/>
            </a:fontRef>
          </p:style>
        </p:sp>
        <p:sp>
          <p:nvSpPr>
            <p:cNvPr id="29" name="Right Arrow 10"/>
            <p:cNvSpPr/>
            <p:nvPr/>
          </p:nvSpPr>
          <p:spPr>
            <a:xfrm rot="3057984">
              <a:off x="6333932" y="1769545"/>
              <a:ext cx="154340" cy="346045"/>
            </a:xfrm>
            <a:prstGeom prst="rect">
              <a:avLst/>
            </a:prstGeom>
          </p:spPr>
          <p:style>
            <a:lnRef idx="2">
              <a:schemeClr val="accent6"/>
            </a:lnRef>
            <a:fillRef idx="1">
              <a:schemeClr val="lt1"/>
            </a:fillRef>
            <a:effectRef idx="0">
              <a:schemeClr val="accent6"/>
            </a:effectRef>
            <a:fontRef idx="minor">
              <a:schemeClr val="dk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l-PL" sz="2400" kern="1200">
                <a:latin typeface="Palatino Linotype"/>
                <a:cs typeface="Palatino Linotype"/>
              </a:endParaRPr>
            </a:p>
          </p:txBody>
        </p:sp>
      </p:grpSp>
      <p:grpSp>
        <p:nvGrpSpPr>
          <p:cNvPr id="10" name="Group 9"/>
          <p:cNvGrpSpPr/>
          <p:nvPr/>
        </p:nvGrpSpPr>
        <p:grpSpPr>
          <a:xfrm>
            <a:off x="6975468" y="3214675"/>
            <a:ext cx="1410265" cy="1330484"/>
            <a:chOff x="6228180" y="1923251"/>
            <a:chExt cx="1848938" cy="1867906"/>
          </a:xfrm>
        </p:grpSpPr>
        <p:sp>
          <p:nvSpPr>
            <p:cNvPr id="26" name="Oval 25"/>
            <p:cNvSpPr/>
            <p:nvPr/>
          </p:nvSpPr>
          <p:spPr>
            <a:xfrm>
              <a:off x="6228180" y="1923251"/>
              <a:ext cx="1848938" cy="1867906"/>
            </a:xfrm>
            <a:prstGeom prst="ellipse">
              <a:avLst/>
            </a:prstGeom>
          </p:spPr>
          <p:style>
            <a:lnRef idx="2">
              <a:schemeClr val="accent6"/>
            </a:lnRef>
            <a:fillRef idx="1">
              <a:schemeClr val="lt1"/>
            </a:fillRef>
            <a:effectRef idx="0">
              <a:schemeClr val="accent6"/>
            </a:effectRef>
            <a:fontRef idx="minor">
              <a:schemeClr val="dk1"/>
            </a:fontRef>
          </p:style>
        </p:sp>
        <p:sp>
          <p:nvSpPr>
            <p:cNvPr id="27" name="Oval 12"/>
            <p:cNvSpPr/>
            <p:nvPr/>
          </p:nvSpPr>
          <p:spPr>
            <a:xfrm>
              <a:off x="6498951" y="2196800"/>
              <a:ext cx="1307396" cy="1320808"/>
            </a:xfrm>
            <a:prstGeom prst="rect">
              <a:avLst/>
            </a:prstGeom>
            <a:ln>
              <a:noFill/>
            </a:ln>
          </p:spPr>
          <p:style>
            <a:lnRef idx="2">
              <a:schemeClr val="accent6"/>
            </a:lnRef>
            <a:fillRef idx="1">
              <a:schemeClr val="lt1"/>
            </a:fillRef>
            <a:effectRef idx="0">
              <a:schemeClr val="accent6"/>
            </a:effectRef>
            <a:fontRef idx="minor">
              <a:schemeClr val="dk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l-PL" sz="1800" kern="1200" dirty="0">
                  <a:latin typeface="Palatino Linotype"/>
                  <a:cs typeface="Palatino Linotype"/>
                </a:rPr>
                <a:t>import towarów,</a:t>
              </a:r>
            </a:p>
          </p:txBody>
        </p:sp>
      </p:grpSp>
      <p:grpSp>
        <p:nvGrpSpPr>
          <p:cNvPr id="11" name="Group 10"/>
          <p:cNvGrpSpPr/>
          <p:nvPr/>
        </p:nvGrpSpPr>
        <p:grpSpPr>
          <a:xfrm>
            <a:off x="6228184" y="4128865"/>
            <a:ext cx="425063" cy="596279"/>
            <a:chOff x="6143942" y="3208927"/>
            <a:chExt cx="200690" cy="576741"/>
          </a:xfrm>
        </p:grpSpPr>
        <p:sp>
          <p:nvSpPr>
            <p:cNvPr id="24" name="Right Arrow 23"/>
            <p:cNvSpPr/>
            <p:nvPr/>
          </p:nvSpPr>
          <p:spPr>
            <a:xfrm rot="8689733">
              <a:off x="6143942" y="3208927"/>
              <a:ext cx="200690" cy="576741"/>
            </a:xfrm>
            <a:prstGeom prst="rightArrow">
              <a:avLst>
                <a:gd name="adj1" fmla="val 60000"/>
                <a:gd name="adj2" fmla="val 50000"/>
              </a:avLst>
            </a:prstGeom>
          </p:spPr>
          <p:style>
            <a:lnRef idx="2">
              <a:schemeClr val="accent6"/>
            </a:lnRef>
            <a:fillRef idx="1">
              <a:schemeClr val="lt1"/>
            </a:fillRef>
            <a:effectRef idx="0">
              <a:schemeClr val="accent6"/>
            </a:effectRef>
            <a:fontRef idx="minor">
              <a:schemeClr val="dk1"/>
            </a:fontRef>
          </p:style>
        </p:sp>
        <p:sp>
          <p:nvSpPr>
            <p:cNvPr id="25" name="Right Arrow 14"/>
            <p:cNvSpPr/>
            <p:nvPr/>
          </p:nvSpPr>
          <p:spPr>
            <a:xfrm rot="19489733">
              <a:off x="6198653" y="3306935"/>
              <a:ext cx="140483" cy="346045"/>
            </a:xfrm>
            <a:prstGeom prst="rect">
              <a:avLst/>
            </a:prstGeom>
          </p:spPr>
          <p:style>
            <a:lnRef idx="2">
              <a:schemeClr val="accent6"/>
            </a:lnRef>
            <a:fillRef idx="1">
              <a:schemeClr val="lt1"/>
            </a:fillRef>
            <a:effectRef idx="0">
              <a:schemeClr val="accent6"/>
            </a:effectRef>
            <a:fontRef idx="minor">
              <a:schemeClr val="dk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l-PL" sz="2400" kern="1200">
                <a:latin typeface="Palatino Linotype"/>
                <a:cs typeface="Palatino Linotype"/>
              </a:endParaRPr>
            </a:p>
          </p:txBody>
        </p:sp>
      </p:grpSp>
      <p:grpSp>
        <p:nvGrpSpPr>
          <p:cNvPr id="12" name="Group 11"/>
          <p:cNvGrpSpPr/>
          <p:nvPr/>
        </p:nvGrpSpPr>
        <p:grpSpPr>
          <a:xfrm>
            <a:off x="4487342" y="4610198"/>
            <a:ext cx="2208091" cy="1881145"/>
            <a:chOff x="3491884" y="3096346"/>
            <a:chExt cx="2894933" cy="2640996"/>
          </a:xfrm>
        </p:grpSpPr>
        <p:sp>
          <p:nvSpPr>
            <p:cNvPr id="22" name="Oval 21"/>
            <p:cNvSpPr/>
            <p:nvPr/>
          </p:nvSpPr>
          <p:spPr>
            <a:xfrm>
              <a:off x="3491884" y="3096346"/>
              <a:ext cx="2894933" cy="2640996"/>
            </a:xfrm>
            <a:prstGeom prst="ellipse">
              <a:avLst/>
            </a:prstGeom>
          </p:spPr>
          <p:style>
            <a:lnRef idx="2">
              <a:schemeClr val="accent6"/>
            </a:lnRef>
            <a:fillRef idx="1">
              <a:schemeClr val="lt1"/>
            </a:fillRef>
            <a:effectRef idx="0">
              <a:schemeClr val="accent6"/>
            </a:effectRef>
            <a:fontRef idx="minor">
              <a:schemeClr val="dk1"/>
            </a:fontRef>
          </p:style>
        </p:sp>
        <p:sp>
          <p:nvSpPr>
            <p:cNvPr id="23" name="Oval 16"/>
            <p:cNvSpPr/>
            <p:nvPr/>
          </p:nvSpPr>
          <p:spPr>
            <a:xfrm>
              <a:off x="3915837" y="3483111"/>
              <a:ext cx="2047027" cy="1867466"/>
            </a:xfrm>
            <a:prstGeom prst="rect">
              <a:avLst/>
            </a:prstGeom>
            <a:ln>
              <a:noFill/>
            </a:ln>
          </p:spPr>
          <p:style>
            <a:lnRef idx="2">
              <a:schemeClr val="accent6"/>
            </a:lnRef>
            <a:fillRef idx="1">
              <a:schemeClr val="lt1"/>
            </a:fillRef>
            <a:effectRef idx="0">
              <a:schemeClr val="accent6"/>
            </a:effectRef>
            <a:fontRef idx="minor">
              <a:schemeClr val="dk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pl-PL" sz="1700" kern="1200" dirty="0">
                  <a:latin typeface="Palatino Linotype"/>
                  <a:cs typeface="Palatino Linotype"/>
                </a:rPr>
                <a:t>Wewnątrz-wspólnotowe nabycie towarów</a:t>
              </a:r>
            </a:p>
          </p:txBody>
        </p:sp>
      </p:grpSp>
      <p:grpSp>
        <p:nvGrpSpPr>
          <p:cNvPr id="13" name="Group 12"/>
          <p:cNvGrpSpPr/>
          <p:nvPr/>
        </p:nvGrpSpPr>
        <p:grpSpPr>
          <a:xfrm>
            <a:off x="3471458" y="4941169"/>
            <a:ext cx="668493" cy="499864"/>
            <a:chOff x="3096540" y="4110289"/>
            <a:chExt cx="279457" cy="576741"/>
          </a:xfrm>
        </p:grpSpPr>
        <p:sp>
          <p:nvSpPr>
            <p:cNvPr id="20" name="Right Arrow 19"/>
            <p:cNvSpPr/>
            <p:nvPr/>
          </p:nvSpPr>
          <p:spPr>
            <a:xfrm rot="10836706">
              <a:off x="3096540" y="4110289"/>
              <a:ext cx="279457" cy="576741"/>
            </a:xfrm>
            <a:prstGeom prst="rightArrow">
              <a:avLst>
                <a:gd name="adj1" fmla="val 60000"/>
                <a:gd name="adj2" fmla="val 50000"/>
              </a:avLst>
            </a:prstGeom>
          </p:spPr>
          <p:style>
            <a:lnRef idx="2">
              <a:schemeClr val="accent6"/>
            </a:lnRef>
            <a:fillRef idx="1">
              <a:schemeClr val="lt1"/>
            </a:fillRef>
            <a:effectRef idx="0">
              <a:schemeClr val="accent6"/>
            </a:effectRef>
            <a:fontRef idx="minor">
              <a:schemeClr val="dk1"/>
            </a:fontRef>
          </p:style>
        </p:sp>
        <p:sp>
          <p:nvSpPr>
            <p:cNvPr id="21" name="Right Arrow 18"/>
            <p:cNvSpPr/>
            <p:nvPr/>
          </p:nvSpPr>
          <p:spPr>
            <a:xfrm rot="21636706">
              <a:off x="3180375" y="4226085"/>
              <a:ext cx="195620" cy="346045"/>
            </a:xfrm>
            <a:prstGeom prst="rect">
              <a:avLst/>
            </a:prstGeom>
          </p:spPr>
          <p:style>
            <a:lnRef idx="2">
              <a:schemeClr val="accent6"/>
            </a:lnRef>
            <a:fillRef idx="1">
              <a:schemeClr val="lt1"/>
            </a:fillRef>
            <a:effectRef idx="0">
              <a:schemeClr val="accent6"/>
            </a:effectRef>
            <a:fontRef idx="minor">
              <a:schemeClr val="dk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l-PL" sz="2400" kern="1200">
                <a:latin typeface="Palatino Linotype"/>
                <a:cs typeface="Palatino Linotype"/>
              </a:endParaRPr>
            </a:p>
          </p:txBody>
        </p:sp>
      </p:grpSp>
      <p:grpSp>
        <p:nvGrpSpPr>
          <p:cNvPr id="14" name="Group 13"/>
          <p:cNvGrpSpPr/>
          <p:nvPr/>
        </p:nvGrpSpPr>
        <p:grpSpPr>
          <a:xfrm>
            <a:off x="1148955" y="4591288"/>
            <a:ext cx="2124489" cy="1823961"/>
            <a:chOff x="179503" y="3100534"/>
            <a:chExt cx="2785326" cy="2560713"/>
          </a:xfrm>
        </p:grpSpPr>
        <p:sp>
          <p:nvSpPr>
            <p:cNvPr id="18" name="Oval 17"/>
            <p:cNvSpPr/>
            <p:nvPr/>
          </p:nvSpPr>
          <p:spPr>
            <a:xfrm>
              <a:off x="179503" y="3100534"/>
              <a:ext cx="2785326" cy="2560713"/>
            </a:xfrm>
            <a:prstGeom prst="ellipse">
              <a:avLst/>
            </a:prstGeom>
          </p:spPr>
          <p:style>
            <a:lnRef idx="2">
              <a:schemeClr val="accent6"/>
            </a:lnRef>
            <a:fillRef idx="1">
              <a:schemeClr val="lt1"/>
            </a:fillRef>
            <a:effectRef idx="0">
              <a:schemeClr val="accent6"/>
            </a:effectRef>
            <a:fontRef idx="minor">
              <a:schemeClr val="dk1"/>
            </a:fontRef>
          </p:style>
        </p:sp>
        <p:sp>
          <p:nvSpPr>
            <p:cNvPr id="19" name="Oval 20"/>
            <p:cNvSpPr/>
            <p:nvPr/>
          </p:nvSpPr>
          <p:spPr>
            <a:xfrm>
              <a:off x="587405" y="3475542"/>
              <a:ext cx="1969522" cy="1810697"/>
            </a:xfrm>
            <a:prstGeom prst="rect">
              <a:avLst/>
            </a:prstGeom>
            <a:ln>
              <a:noFill/>
            </a:ln>
          </p:spPr>
          <p:style>
            <a:lnRef idx="2">
              <a:schemeClr val="accent6"/>
            </a:lnRef>
            <a:fillRef idx="1">
              <a:schemeClr val="lt1"/>
            </a:fillRef>
            <a:effectRef idx="0">
              <a:schemeClr val="accent6"/>
            </a:effectRef>
            <a:fontRef idx="minor">
              <a:schemeClr val="dk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l-PL" sz="1800" kern="1200" dirty="0">
                  <a:latin typeface="Palatino Linotype"/>
                  <a:cs typeface="Palatino Linotype"/>
                </a:rPr>
                <a:t>Wewnątrz-wspólnotowa dostawa towarów</a:t>
              </a:r>
            </a:p>
          </p:txBody>
        </p:sp>
      </p:grpSp>
      <p:grpSp>
        <p:nvGrpSpPr>
          <p:cNvPr id="15" name="Group 14"/>
          <p:cNvGrpSpPr/>
          <p:nvPr/>
        </p:nvGrpSpPr>
        <p:grpSpPr>
          <a:xfrm>
            <a:off x="1707529" y="3557234"/>
            <a:ext cx="704231" cy="663854"/>
            <a:chOff x="1262077" y="2727325"/>
            <a:chExt cx="576741" cy="263829"/>
          </a:xfrm>
        </p:grpSpPr>
        <p:sp>
          <p:nvSpPr>
            <p:cNvPr id="16" name="Right Arrow 15"/>
            <p:cNvSpPr/>
            <p:nvPr/>
          </p:nvSpPr>
          <p:spPr>
            <a:xfrm rot="16150936">
              <a:off x="1418533" y="2570869"/>
              <a:ext cx="263829" cy="576741"/>
            </a:xfrm>
            <a:prstGeom prst="rightArrow">
              <a:avLst>
                <a:gd name="adj1" fmla="val 60000"/>
                <a:gd name="adj2" fmla="val 50000"/>
              </a:avLst>
            </a:prstGeom>
          </p:spPr>
          <p:style>
            <a:lnRef idx="2">
              <a:schemeClr val="accent6"/>
            </a:lnRef>
            <a:fillRef idx="1">
              <a:schemeClr val="lt1"/>
            </a:fillRef>
            <a:effectRef idx="0">
              <a:schemeClr val="accent6"/>
            </a:effectRef>
            <a:fontRef idx="minor">
              <a:schemeClr val="dk1"/>
            </a:fontRef>
          </p:style>
        </p:sp>
        <p:sp>
          <p:nvSpPr>
            <p:cNvPr id="17" name="Right Arrow 22"/>
            <p:cNvSpPr/>
            <p:nvPr/>
          </p:nvSpPr>
          <p:spPr>
            <a:xfrm rot="26950936">
              <a:off x="1458672" y="2725787"/>
              <a:ext cx="184680" cy="346045"/>
            </a:xfrm>
            <a:prstGeom prst="rect">
              <a:avLst/>
            </a:prstGeom>
          </p:spPr>
          <p:style>
            <a:lnRef idx="2">
              <a:schemeClr val="accent6"/>
            </a:lnRef>
            <a:fillRef idx="1">
              <a:schemeClr val="lt1"/>
            </a:fillRef>
            <a:effectRef idx="0">
              <a:schemeClr val="accent6"/>
            </a:effectRef>
            <a:fontRef idx="minor">
              <a:schemeClr val="dk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l-PL" sz="2400" kern="1200">
                <a:latin typeface="Palatino Linotype"/>
                <a:cs typeface="Palatino Linotype"/>
              </a:endParaRPr>
            </a:p>
          </p:txBody>
        </p:sp>
      </p:grpSp>
      <p:sp>
        <p:nvSpPr>
          <p:cNvPr id="36" name="Prostokąt 8"/>
          <p:cNvSpPr/>
          <p:nvPr/>
        </p:nvSpPr>
        <p:spPr>
          <a:xfrm>
            <a:off x="1619672" y="2852936"/>
            <a:ext cx="5328592" cy="1177245"/>
          </a:xfrm>
          <a:prstGeom prst="rect">
            <a:avLst/>
          </a:prstGeom>
          <a:noFill/>
        </p:spPr>
        <p:txBody>
          <a:bodyPr wrap="square">
            <a:spAutoFit/>
          </a:bodyPr>
          <a:lstStyle/>
          <a:p>
            <a:pPr algn="ctr" eaLnBrk="1" hangingPunct="1">
              <a:defRPr/>
            </a:pPr>
            <a:r>
              <a:rPr lang="pl-PL" sz="235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Palatino Linotype"/>
                <a:ea typeface="+mn-ea"/>
                <a:cs typeface="Palatino Linotype"/>
              </a:rPr>
              <a:t>  </a:t>
            </a:r>
            <a:r>
              <a:rPr lang="pl-PL" sz="2350" b="1" cap="all"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latin typeface="Palatino Linotype"/>
                <a:ea typeface="+mn-ea"/>
                <a:cs typeface="Palatino Linotype"/>
              </a:rPr>
              <a:t> Przedmiot </a:t>
            </a:r>
          </a:p>
          <a:p>
            <a:pPr algn="ctr" eaLnBrk="1" hangingPunct="1">
              <a:defRPr/>
            </a:pPr>
            <a:r>
              <a:rPr lang="pl-PL" sz="2350" b="1" cap="all"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latin typeface="Palatino Linotype"/>
                <a:ea typeface="+mn-ea"/>
                <a:cs typeface="Palatino Linotype"/>
              </a:rPr>
              <a:t>   podatku</a:t>
            </a:r>
          </a:p>
          <a:p>
            <a:pPr algn="ctr" eaLnBrk="1" hangingPunct="1">
              <a:defRPr/>
            </a:pPr>
            <a:r>
              <a:rPr lang="pl-PL" sz="2350" b="1" cap="all"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latin typeface="Palatino Linotype"/>
                <a:ea typeface="+mn-ea"/>
                <a:cs typeface="Palatino Linotype"/>
              </a:rPr>
              <a:t>          ZG. Z ART.5 USTAWY O „VAT”</a:t>
            </a:r>
          </a:p>
        </p:txBody>
      </p:sp>
    </p:spTree>
    <p:extLst>
      <p:ext uri="{BB962C8B-B14F-4D97-AF65-F5344CB8AC3E}">
        <p14:creationId xmlns:p14="http://schemas.microsoft.com/office/powerpoint/2010/main" val="473462697"/>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Realizacja podatków i opłat samorządowych</a:t>
            </a:r>
            <a:endParaRPr lang="en-US" dirty="0">
              <a:latin typeface="Palatino Linotype"/>
              <a:cs typeface="Palatino Linotype"/>
            </a:endParaRPr>
          </a:p>
        </p:txBody>
      </p:sp>
      <p:sp>
        <p:nvSpPr>
          <p:cNvPr id="3" name="Content Placeholder 2"/>
          <p:cNvSpPr>
            <a:spLocks noGrp="1"/>
          </p:cNvSpPr>
          <p:nvPr>
            <p:ph idx="1"/>
          </p:nvPr>
        </p:nvSpPr>
        <p:spPr/>
        <p:txBody>
          <a:bodyPr>
            <a:normAutofit/>
          </a:bodyPr>
          <a:lstStyle/>
          <a:p>
            <a:pPr algn="just"/>
            <a:r>
              <a:rPr lang="pl-PL" sz="2400" dirty="0">
                <a:solidFill>
                  <a:srgbClr val="000000"/>
                </a:solidFill>
                <a:latin typeface="Palatino Linotype"/>
                <a:cs typeface="Palatino Linotype"/>
              </a:rPr>
              <a:t>Podatek od spadków i darowizn, podatek od czynności prawnych oraz karta podatkowa są realizowane przez naczelników urzędów skarbowych. Ulgi uznaniowe w tych podatkach przyznaje naczelnik urzędu skarbowego po uzyskaniu zgody wójta, burmistrza, prezydenta  </a:t>
            </a:r>
          </a:p>
          <a:p>
            <a:pPr algn="just"/>
            <a:r>
              <a:rPr lang="pl-PL" sz="2400" dirty="0">
                <a:solidFill>
                  <a:srgbClr val="000000"/>
                </a:solidFill>
                <a:latin typeface="Palatino Linotype"/>
                <a:cs typeface="Palatino Linotype"/>
              </a:rPr>
              <a:t>Pozostałe podatki samorządowe są realizowane przez gminne organy podatkowe</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290</a:t>
            </a:fld>
            <a:endParaRPr lang="pl-PL">
              <a:latin typeface="Palatino Linotype"/>
              <a:cs typeface="Palatino Linotype"/>
            </a:endParaRPr>
          </a:p>
        </p:txBody>
      </p:sp>
    </p:spTree>
    <p:extLst>
      <p:ext uri="{BB962C8B-B14F-4D97-AF65-F5344CB8AC3E}">
        <p14:creationId xmlns:p14="http://schemas.microsoft.com/office/powerpoint/2010/main" val="1544907273"/>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System opodatkowania nieruchomości</a:t>
            </a:r>
            <a:endParaRPr lang="en-US" dirty="0">
              <a:latin typeface="Palatino Linotype"/>
              <a:cs typeface="Palatino Linotype"/>
            </a:endParaRPr>
          </a:p>
        </p:txBody>
      </p:sp>
      <p:sp>
        <p:nvSpPr>
          <p:cNvPr id="3" name="Content Placeholder 2"/>
          <p:cNvSpPr>
            <a:spLocks noGrp="1"/>
          </p:cNvSpPr>
          <p:nvPr>
            <p:ph idx="1"/>
          </p:nvPr>
        </p:nvSpPr>
        <p:spPr>
          <a:xfrm>
            <a:off x="7586" y="1772815"/>
            <a:ext cx="9028910" cy="4176159"/>
          </a:xfrm>
        </p:spPr>
        <p:txBody>
          <a:bodyPr>
            <a:noAutofit/>
          </a:bodyPr>
          <a:lstStyle/>
          <a:p>
            <a:pPr algn="just"/>
            <a:r>
              <a:rPr lang="pl-PL" dirty="0">
                <a:solidFill>
                  <a:srgbClr val="000000"/>
                </a:solidFill>
                <a:latin typeface="Palatino Linotype"/>
                <a:cs typeface="Palatino Linotype"/>
              </a:rPr>
              <a:t>W Polsce trzy podatki tworzą system opodatkowania nieruchomości – podatek od nieruchomości, podatek rolny i podatek leśny</a:t>
            </a:r>
          </a:p>
          <a:p>
            <a:pPr algn="just"/>
            <a:r>
              <a:rPr lang="pl-PL" dirty="0">
                <a:solidFill>
                  <a:srgbClr val="000000"/>
                </a:solidFill>
                <a:latin typeface="Palatino Linotype"/>
                <a:cs typeface="Palatino Linotype"/>
              </a:rPr>
              <a:t>Systemy opodatkowania nieruchomości można podzielić na:</a:t>
            </a:r>
          </a:p>
          <a:p>
            <a:pPr algn="just">
              <a:buFont typeface="Wingdings 2" charset="0"/>
              <a:buNone/>
            </a:pPr>
            <a:r>
              <a:rPr lang="pl-PL" dirty="0">
                <a:solidFill>
                  <a:srgbClr val="000000"/>
                </a:solidFill>
                <a:latin typeface="Palatino Linotype"/>
                <a:cs typeface="Palatino Linotype"/>
              </a:rPr>
              <a:t> - powierzchniowe</a:t>
            </a:r>
          </a:p>
          <a:p>
            <a:pPr algn="just">
              <a:buFontTx/>
              <a:buChar char="-"/>
            </a:pPr>
            <a:r>
              <a:rPr lang="pl-PL" dirty="0">
                <a:solidFill>
                  <a:srgbClr val="000000"/>
                </a:solidFill>
                <a:latin typeface="Palatino Linotype"/>
                <a:cs typeface="Palatino Linotype"/>
              </a:rPr>
              <a:t>katastralne ( ad valorem)</a:t>
            </a:r>
          </a:p>
          <a:p>
            <a:pPr algn="just">
              <a:buFontTx/>
              <a:buChar char="-"/>
            </a:pPr>
            <a:r>
              <a:rPr lang="pl-PL" dirty="0">
                <a:solidFill>
                  <a:srgbClr val="000000"/>
                </a:solidFill>
                <a:latin typeface="Palatino Linotype"/>
                <a:cs typeface="Palatino Linotype"/>
              </a:rPr>
              <a:t>mieszane</a:t>
            </a:r>
          </a:p>
          <a:p>
            <a:pPr algn="just"/>
            <a:r>
              <a:rPr lang="pl-PL" dirty="0">
                <a:solidFill>
                  <a:srgbClr val="000000"/>
                </a:solidFill>
                <a:latin typeface="Palatino Linotype"/>
                <a:cs typeface="Palatino Linotype"/>
              </a:rPr>
              <a:t>Reforma polskiego systemu opodatkowania nieruchomości – kiedy w Polsce będzie podatek katastralny</a:t>
            </a:r>
            <a:r>
              <a:rPr lang="pl-PL" dirty="0" smtClean="0">
                <a:solidFill>
                  <a:srgbClr val="000000"/>
                </a:solidFill>
                <a:latin typeface="Palatino Linotype"/>
                <a:cs typeface="Palatino Linotype"/>
              </a:rPr>
              <a:t>?</a:t>
            </a:r>
          </a:p>
          <a:p>
            <a:pPr algn="just"/>
            <a:r>
              <a:rPr lang="pl-PL" dirty="0" smtClean="0">
                <a:solidFill>
                  <a:srgbClr val="000000"/>
                </a:solidFill>
                <a:latin typeface="Palatino Linotype"/>
                <a:cs typeface="Palatino Linotype"/>
              </a:rPr>
              <a:t>Podatek od szopy na w gminie Narewka jest wyższy niż podatek od salonu mercedesa w centrum Warszawy – decyduje powierzchnia!</a:t>
            </a:r>
            <a:endParaRPr lang="pl-PL" dirty="0">
              <a:solidFill>
                <a:srgbClr val="000000"/>
              </a:solidFill>
              <a:latin typeface="Palatino Linotype"/>
              <a:cs typeface="Palatino Linotype"/>
            </a:endParaRPr>
          </a:p>
          <a:p>
            <a:pPr>
              <a:buFont typeface="Wingdings 2" charset="0"/>
              <a:buNone/>
            </a:pPr>
            <a:r>
              <a:rPr lang="pl-PL"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291</a:t>
            </a:fld>
            <a:endParaRPr lang="pl-PL">
              <a:latin typeface="Palatino Linotype"/>
              <a:cs typeface="Palatino Linotype"/>
            </a:endParaRPr>
          </a:p>
        </p:txBody>
      </p:sp>
    </p:spTree>
    <p:extLst>
      <p:ext uri="{BB962C8B-B14F-4D97-AF65-F5344CB8AC3E}">
        <p14:creationId xmlns:p14="http://schemas.microsoft.com/office/powerpoint/2010/main" val="872938584"/>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1. </a:t>
            </a:r>
            <a:r>
              <a:rPr lang="en-US" dirty="0" err="1">
                <a:latin typeface="Palatino Linotype"/>
                <a:cs typeface="Palatino Linotype"/>
              </a:rPr>
              <a:t>Podatek</a:t>
            </a:r>
            <a:r>
              <a:rPr lang="en-US" dirty="0">
                <a:latin typeface="Palatino Linotype"/>
                <a:cs typeface="Palatino Linotype"/>
              </a:rPr>
              <a:t> od </a:t>
            </a:r>
            <a:r>
              <a:rPr lang="en-US" dirty="0" err="1">
                <a:latin typeface="Palatino Linotype"/>
                <a:cs typeface="Palatino Linotype"/>
              </a:rPr>
              <a:t>nieruchomości</a:t>
            </a:r>
            <a:r>
              <a:rPr lang="en-US" dirty="0">
                <a:latin typeface="Palatino Linotype"/>
                <a:cs typeface="Palatino Linotype"/>
              </a:rPr>
              <a:t> </a:t>
            </a:r>
          </a:p>
        </p:txBody>
      </p:sp>
      <p:sp>
        <p:nvSpPr>
          <p:cNvPr id="3" name="Content Placeholder 2"/>
          <p:cNvSpPr>
            <a:spLocks noGrp="1"/>
          </p:cNvSpPr>
          <p:nvPr>
            <p:ph idx="1"/>
          </p:nvPr>
        </p:nvSpPr>
        <p:spPr>
          <a:xfrm>
            <a:off x="395536" y="1124744"/>
            <a:ext cx="7556313" cy="4144963"/>
          </a:xfrm>
        </p:spPr>
        <p:txBody>
          <a:bodyPr>
            <a:normAutofit fontScale="85000" lnSpcReduction="10000"/>
          </a:bodyPr>
          <a:lstStyle/>
          <a:p>
            <a:pPr>
              <a:lnSpc>
                <a:spcPct val="130000"/>
              </a:lnSpc>
              <a:buFont typeface="Wingdings 2" charset="0"/>
              <a:buNone/>
            </a:pPr>
            <a:r>
              <a:rPr lang="pl-PL" sz="2600" dirty="0">
                <a:solidFill>
                  <a:srgbClr val="660066"/>
                </a:solidFill>
                <a:latin typeface="Palatino Linotype"/>
                <a:cs typeface="Palatino Linotype"/>
              </a:rPr>
              <a:t>Podstawa prawna:</a:t>
            </a:r>
          </a:p>
          <a:p>
            <a:pPr>
              <a:lnSpc>
                <a:spcPct val="130000"/>
              </a:lnSpc>
              <a:buFont typeface="Wingdings 2" charset="0"/>
              <a:buNone/>
            </a:pPr>
            <a:r>
              <a:rPr lang="pl-PL" sz="2600" dirty="0">
                <a:solidFill>
                  <a:srgbClr val="660066"/>
                </a:solidFill>
                <a:latin typeface="Palatino Linotype"/>
                <a:cs typeface="Palatino Linotype"/>
              </a:rPr>
              <a:t/>
            </a:r>
            <a:br>
              <a:rPr lang="pl-PL" sz="2600" dirty="0">
                <a:solidFill>
                  <a:srgbClr val="660066"/>
                </a:solidFill>
                <a:latin typeface="Palatino Linotype"/>
                <a:cs typeface="Palatino Linotype"/>
              </a:rPr>
            </a:br>
            <a:r>
              <a:rPr lang="pl-PL" sz="2600" b="1" dirty="0">
                <a:solidFill>
                  <a:srgbClr val="660066"/>
                </a:solidFill>
                <a:latin typeface="Palatino Linotype"/>
                <a:cs typeface="Palatino Linotype"/>
              </a:rPr>
              <a:t>Ustawa z dnia 12 stycznia 1991r o podatkach i opłatach lokalnych (tekst jedn. Dz. U. z 2017 r., poz. 1785 ze zm.)</a:t>
            </a:r>
            <a:r>
              <a:rPr lang="pl-PL" b="1" dirty="0">
                <a:latin typeface="Palatino Linotype"/>
                <a:cs typeface="Palatino Linotype"/>
              </a:rPr>
              <a:t/>
            </a:r>
            <a:br>
              <a:rPr lang="pl-PL" b="1" dirty="0">
                <a:latin typeface="Palatino Linotype"/>
                <a:cs typeface="Palatino Linotype"/>
              </a:rPr>
            </a:br>
            <a:endParaRPr lang="pl-PL" b="1" dirty="0">
              <a:latin typeface="Palatino Linotype"/>
              <a:cs typeface="Palatino Linotype"/>
            </a:endParaRPr>
          </a:p>
          <a:p>
            <a:pPr>
              <a:lnSpc>
                <a:spcPct val="130000"/>
              </a:lnSpc>
              <a:buFont typeface="Wingdings 2" charset="0"/>
              <a:buNone/>
            </a:pP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292</a:t>
            </a:fld>
            <a:endParaRPr lang="pl-PL">
              <a:latin typeface="Palatino Linotype"/>
              <a:cs typeface="Palatino Linotype"/>
            </a:endParaRPr>
          </a:p>
        </p:txBody>
      </p:sp>
      <p:pic>
        <p:nvPicPr>
          <p:cNvPr id="6" name="Picture 5"/>
          <p:cNvPicPr>
            <a:picLocks noChangeAspect="1"/>
          </p:cNvPicPr>
          <p:nvPr/>
        </p:nvPicPr>
        <p:blipFill>
          <a:blip r:embed="rId2"/>
          <a:stretch>
            <a:fillRect/>
          </a:stretch>
        </p:blipFill>
        <p:spPr>
          <a:xfrm>
            <a:off x="1979712" y="3212976"/>
            <a:ext cx="4665712" cy="3157132"/>
          </a:xfrm>
          <a:prstGeom prst="rect">
            <a:avLst/>
          </a:prstGeom>
        </p:spPr>
      </p:pic>
    </p:spTree>
    <p:extLst>
      <p:ext uri="{BB962C8B-B14F-4D97-AF65-F5344CB8AC3E}">
        <p14:creationId xmlns:p14="http://schemas.microsoft.com/office/powerpoint/2010/main" val="3872920184"/>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556313" cy="1116106"/>
          </a:xfrm>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 art. 3 </a:t>
            </a:r>
          </a:p>
        </p:txBody>
      </p:sp>
      <p:sp>
        <p:nvSpPr>
          <p:cNvPr id="3" name="Content Placeholder 2"/>
          <p:cNvSpPr>
            <a:spLocks noGrp="1"/>
          </p:cNvSpPr>
          <p:nvPr>
            <p:ph idx="1"/>
          </p:nvPr>
        </p:nvSpPr>
        <p:spPr>
          <a:xfrm>
            <a:off x="395536" y="2132856"/>
            <a:ext cx="8496944" cy="4144963"/>
          </a:xfrm>
        </p:spPr>
        <p:txBody>
          <a:bodyPr>
            <a:noAutofit/>
          </a:bodyPr>
          <a:lstStyle/>
          <a:p>
            <a:pPr algn="just"/>
            <a:r>
              <a:rPr lang="pl-PL" sz="1700" dirty="0">
                <a:latin typeface="Palatino Linotype"/>
                <a:cs typeface="Palatino Linotype"/>
              </a:rPr>
              <a:t>są właścicielami lub samoistnymi posiadaczami nieruchomości albo obiektów budowlanych,</a:t>
            </a:r>
          </a:p>
          <a:p>
            <a:pPr algn="just"/>
            <a:r>
              <a:rPr lang="pl-PL" sz="1700" dirty="0">
                <a:latin typeface="Palatino Linotype"/>
                <a:cs typeface="Palatino Linotype"/>
              </a:rPr>
              <a:t>są użytkownikami wieczystymi gruntów</a:t>
            </a:r>
          </a:p>
          <a:p>
            <a:pPr algn="just"/>
            <a:r>
              <a:rPr lang="pl-PL" sz="1700" dirty="0">
                <a:latin typeface="Palatino Linotype"/>
                <a:cs typeface="Palatino Linotype"/>
              </a:rPr>
              <a:t>są posiadaczami nieruchomości (ich części) albo obiektów budowlanych stanowiących własność Skarbu Państwa lub jednostki samorządu terytorialnego, jeżeli posiadanie wynika z umowy zawartej z właścicielem lub z innego tytułu prawnego, a także z umowy zawartej z </a:t>
            </a:r>
            <a:r>
              <a:rPr lang="pl-PL" sz="1800" dirty="0"/>
              <a:t>Krajowym Ośrodkiem Wsparcia Rolnictwa (dawniej - </a:t>
            </a:r>
            <a:r>
              <a:rPr lang="pl-PL" sz="1700" dirty="0">
                <a:latin typeface="Palatino Linotype"/>
                <a:cs typeface="Palatino Linotype"/>
              </a:rPr>
              <a:t>Agencją Nieruchomości Rolnych), z wyjątkiem posiadania przez osoby fizyczne lokali mieszkalnych niestanowiących odrębnych nieruchomości</a:t>
            </a:r>
          </a:p>
          <a:p>
            <a:pPr algn="just"/>
            <a:r>
              <a:rPr lang="pl-PL" sz="1700" dirty="0">
                <a:latin typeface="Palatino Linotype"/>
                <a:cs typeface="Palatino Linotype"/>
              </a:rPr>
              <a:t>posiadają bez tytułu prawnego nieruchomości lub ich części albo obiekty budowlane stanowiące własność Skarbu Państwa lub jednostki samorządu terytorialnego, z wyjątkiem nieruchomości wchodzących w skład Zasobu Własności Rolnej Skarbu Państwa lub będących w zarządzie Lasów Państwowych</a:t>
            </a:r>
          </a:p>
          <a:p>
            <a:pPr marL="0" indent="0" algn="just">
              <a:buNone/>
            </a:pPr>
            <a:endParaRPr lang="pl-PL" sz="1700" dirty="0">
              <a:latin typeface="Palatino Linotype"/>
              <a:cs typeface="Palatino Linotype"/>
            </a:endParaRPr>
          </a:p>
          <a:p>
            <a:pPr algn="just"/>
            <a:endParaRPr lang="en-US" sz="17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293</a:t>
            </a:fld>
            <a:endParaRPr lang="pl-PL">
              <a:latin typeface="Palatino Linotype"/>
              <a:cs typeface="Palatino Linotype"/>
            </a:endParaRPr>
          </a:p>
        </p:txBody>
      </p:sp>
      <p:sp>
        <p:nvSpPr>
          <p:cNvPr id="6" name="Prostokąt 4"/>
          <p:cNvSpPr/>
          <p:nvPr/>
        </p:nvSpPr>
        <p:spPr>
          <a:xfrm>
            <a:off x="250825" y="1125538"/>
            <a:ext cx="7633543" cy="92333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eaLnBrk="1" hangingPunct="1">
              <a:defRPr/>
            </a:pPr>
            <a:r>
              <a:rPr lang="pl-PL" sz="1800" dirty="0">
                <a:solidFill>
                  <a:srgbClr val="FFFFFF"/>
                </a:solidFill>
                <a:latin typeface="Palatino Linotype"/>
                <a:ea typeface="ＭＳ Ｐゴシック" charset="0"/>
                <a:cs typeface="Palatino Linotype"/>
              </a:rPr>
              <a:t>Podatnikami podatku od nieruchomości mogą być </a:t>
            </a:r>
            <a:r>
              <a:rPr lang="pl-PL" sz="1800" b="1" dirty="0">
                <a:solidFill>
                  <a:srgbClr val="FFFFFF"/>
                </a:solidFill>
                <a:latin typeface="Palatino Linotype"/>
                <a:ea typeface="ＭＳ Ｐゴシック" charset="0"/>
                <a:cs typeface="Palatino Linotype"/>
              </a:rPr>
              <a:t>osoby fizyczne, osoby prawne oraz jednostki organizacyjne nieposiadające osobowości prawnej, o ile spełniają jeden z niżej wymienionych warunków</a:t>
            </a:r>
            <a:r>
              <a:rPr lang="pl-PL" sz="1800" dirty="0">
                <a:solidFill>
                  <a:srgbClr val="FFFFFF"/>
                </a:solidFill>
                <a:latin typeface="Palatino Linotype"/>
                <a:ea typeface="ＭＳ Ｐゴシック" charset="0"/>
                <a:cs typeface="Palatino Linotype"/>
              </a:rPr>
              <a:t>:</a:t>
            </a:r>
          </a:p>
        </p:txBody>
      </p:sp>
    </p:spTree>
    <p:extLst>
      <p:ext uri="{BB962C8B-B14F-4D97-AF65-F5344CB8AC3E}">
        <p14:creationId xmlns:p14="http://schemas.microsoft.com/office/powerpoint/2010/main" val="3823933615"/>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 art. 2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294</a:t>
            </a:fld>
            <a:endParaRPr lang="pl-PL">
              <a:latin typeface="Palatino Linotype"/>
              <a:cs typeface="Palatino Linotype"/>
            </a:endParaRPr>
          </a:p>
        </p:txBody>
      </p:sp>
      <p:sp>
        <p:nvSpPr>
          <p:cNvPr id="6" name="Rectangle 1"/>
          <p:cNvSpPr>
            <a:spLocks noChangeArrowheads="1"/>
          </p:cNvSpPr>
          <p:nvPr/>
        </p:nvSpPr>
        <p:spPr bwMode="auto">
          <a:xfrm>
            <a:off x="251520" y="1484784"/>
            <a:ext cx="7560840" cy="72008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ctr">
            <a:spAutoFit/>
          </a:bodyPr>
          <a:lstStyle/>
          <a:p>
            <a:pPr indent="179388" algn="ctr" eaLnBrk="1" hangingPunct="1">
              <a:tabLst>
                <a:tab pos="144463" algn="l"/>
                <a:tab pos="288925" algn="l"/>
              </a:tabLst>
              <a:defRPr/>
            </a:pPr>
            <a:r>
              <a:rPr lang="pl-PL" sz="2000" dirty="0">
                <a:solidFill>
                  <a:srgbClr val="000000"/>
                </a:solidFill>
                <a:latin typeface="Palatino Linotype"/>
                <a:cs typeface="Palatino Linotype"/>
              </a:rPr>
              <a:t>Przedmiotem podatku od nieruchomości są określone w ustawie rzeczy (niekoniecznie nieruchomości), a mianowicie:</a:t>
            </a:r>
            <a:endParaRPr lang="pl-PL" sz="3600" dirty="0">
              <a:latin typeface="Palatino Linotype"/>
              <a:cs typeface="Palatino Linotype"/>
            </a:endParaRPr>
          </a:p>
        </p:txBody>
      </p:sp>
      <p:sp>
        <p:nvSpPr>
          <p:cNvPr id="7" name="Prostokąt 9"/>
          <p:cNvSpPr>
            <a:spLocks noChangeArrowheads="1"/>
          </p:cNvSpPr>
          <p:nvPr/>
        </p:nvSpPr>
        <p:spPr bwMode="auto">
          <a:xfrm>
            <a:off x="179512" y="3429000"/>
            <a:ext cx="2376487" cy="203200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algn="ctr" eaLnBrk="1" hangingPunct="1">
              <a:defRPr/>
            </a:pPr>
            <a:r>
              <a:rPr lang="pl-PL" sz="1800" dirty="0">
                <a:solidFill>
                  <a:srgbClr val="000000"/>
                </a:solidFill>
                <a:latin typeface="Palatino Linotype"/>
                <a:cs typeface="Palatino Linotype"/>
              </a:rPr>
              <a:t>budynki lub ich części (lokale). Lokale </a:t>
            </a:r>
            <a:r>
              <a:rPr lang="pl-PL" sz="1800" dirty="0" err="1">
                <a:solidFill>
                  <a:srgbClr val="000000"/>
                </a:solidFill>
                <a:latin typeface="Palatino Linotype"/>
                <a:cs typeface="Palatino Linotype"/>
              </a:rPr>
              <a:t>opodlegają</a:t>
            </a:r>
            <a:r>
              <a:rPr lang="pl-PL" sz="1800" dirty="0">
                <a:solidFill>
                  <a:srgbClr val="000000"/>
                </a:solidFill>
                <a:latin typeface="Palatino Linotype"/>
                <a:cs typeface="Palatino Linotype"/>
              </a:rPr>
              <a:t> opodatkowaniu jako części budynków albo odrębne nieruchomości </a:t>
            </a:r>
          </a:p>
        </p:txBody>
      </p:sp>
      <p:sp>
        <p:nvSpPr>
          <p:cNvPr id="9" name="Prostokąt 10"/>
          <p:cNvSpPr>
            <a:spLocks noChangeArrowheads="1"/>
          </p:cNvSpPr>
          <p:nvPr/>
        </p:nvSpPr>
        <p:spPr bwMode="auto">
          <a:xfrm>
            <a:off x="5292080" y="3429000"/>
            <a:ext cx="2520280" cy="151288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defRPr/>
            </a:pPr>
            <a:r>
              <a:rPr lang="pl-PL" sz="1800" dirty="0">
                <a:solidFill>
                  <a:srgbClr val="000000"/>
                </a:solidFill>
                <a:latin typeface="Palatino Linotype"/>
                <a:cs typeface="Palatino Linotype"/>
              </a:rPr>
              <a:t>budowle lub ich części związane z prowadzeniem działalności gospodarczej,</a:t>
            </a:r>
          </a:p>
        </p:txBody>
      </p:sp>
      <p:sp>
        <p:nvSpPr>
          <p:cNvPr id="10" name="Prostokąt 11"/>
          <p:cNvSpPr>
            <a:spLocks noChangeArrowheads="1"/>
          </p:cNvSpPr>
          <p:nvPr/>
        </p:nvSpPr>
        <p:spPr bwMode="auto">
          <a:xfrm>
            <a:off x="3419872" y="3429000"/>
            <a:ext cx="1113706" cy="46166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spAutoFit/>
          </a:bodyPr>
          <a:lstStyle/>
          <a:p>
            <a:pPr eaLnBrk="1" fontAlgn="auto" hangingPunct="1">
              <a:spcBef>
                <a:spcPts val="0"/>
              </a:spcBef>
              <a:spcAft>
                <a:spcPts val="0"/>
              </a:spcAft>
              <a:defRPr/>
            </a:pPr>
            <a:r>
              <a:rPr lang="pl-PL" sz="2400" dirty="0">
                <a:solidFill>
                  <a:schemeClr val="dk1"/>
                </a:solidFill>
                <a:latin typeface="Palatino Linotype"/>
                <a:ea typeface="+mn-ea"/>
                <a:cs typeface="Palatino Linotype"/>
              </a:rPr>
              <a:t>grunty </a:t>
            </a:r>
          </a:p>
        </p:txBody>
      </p:sp>
      <p:cxnSp>
        <p:nvCxnSpPr>
          <p:cNvPr id="12" name="Straight Arrow Connector 11"/>
          <p:cNvCxnSpPr/>
          <p:nvPr/>
        </p:nvCxnSpPr>
        <p:spPr>
          <a:xfrm>
            <a:off x="6444208" y="2348880"/>
            <a:ext cx="0" cy="1008112"/>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3" name="Straight Arrow Connector 12"/>
          <p:cNvCxnSpPr/>
          <p:nvPr/>
        </p:nvCxnSpPr>
        <p:spPr>
          <a:xfrm>
            <a:off x="3923928" y="2348880"/>
            <a:ext cx="0" cy="1008112"/>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4" name="Straight Arrow Connector 13"/>
          <p:cNvCxnSpPr/>
          <p:nvPr/>
        </p:nvCxnSpPr>
        <p:spPr>
          <a:xfrm>
            <a:off x="1115616" y="2348880"/>
            <a:ext cx="0" cy="1008112"/>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75755743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295</a:t>
            </a:fld>
            <a:endParaRPr lang="pl-PL">
              <a:latin typeface="Palatino Linotype"/>
              <a:cs typeface="Palatino Linotype"/>
            </a:endParaRPr>
          </a:p>
        </p:txBody>
      </p:sp>
      <p:sp>
        <p:nvSpPr>
          <p:cNvPr id="6" name="Prostokąt 4"/>
          <p:cNvSpPr/>
          <p:nvPr/>
        </p:nvSpPr>
        <p:spPr>
          <a:xfrm>
            <a:off x="395288" y="1341438"/>
            <a:ext cx="7416800" cy="57467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pl-PL" sz="3200" dirty="0">
                <a:latin typeface="Palatino Linotype"/>
                <a:cs typeface="Palatino Linotype"/>
              </a:rPr>
              <a:t>BUDYNEK                     BUDOWLA</a:t>
            </a:r>
          </a:p>
        </p:txBody>
      </p:sp>
      <p:sp>
        <p:nvSpPr>
          <p:cNvPr id="7" name="Nie równa się 5"/>
          <p:cNvSpPr/>
          <p:nvPr/>
        </p:nvSpPr>
        <p:spPr>
          <a:xfrm>
            <a:off x="3491880" y="1412776"/>
            <a:ext cx="1151632" cy="503337"/>
          </a:xfrm>
          <a:prstGeom prst="mathNotEqual">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pl-PL" sz="1800">
              <a:solidFill>
                <a:schemeClr val="tx1"/>
              </a:solidFill>
              <a:latin typeface="Palatino Linotype"/>
              <a:cs typeface="Palatino Linotype"/>
            </a:endParaRPr>
          </a:p>
        </p:txBody>
      </p:sp>
      <p:sp>
        <p:nvSpPr>
          <p:cNvPr id="8" name="Prostokąt 6"/>
          <p:cNvSpPr>
            <a:spLocks noChangeArrowheads="1"/>
          </p:cNvSpPr>
          <p:nvPr/>
        </p:nvSpPr>
        <p:spPr bwMode="auto">
          <a:xfrm>
            <a:off x="395288" y="1989138"/>
            <a:ext cx="7416800" cy="42481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pl-PL" sz="1800">
              <a:solidFill>
                <a:schemeClr val="dk1"/>
              </a:solidFill>
              <a:latin typeface="Palatino Linotype"/>
              <a:ea typeface="+mn-ea"/>
              <a:cs typeface="Palatino Linotype"/>
            </a:endParaRPr>
          </a:p>
        </p:txBody>
      </p:sp>
      <p:sp>
        <p:nvSpPr>
          <p:cNvPr id="9" name="Prostokąt 7"/>
          <p:cNvSpPr/>
          <p:nvPr/>
        </p:nvSpPr>
        <p:spPr>
          <a:xfrm flipH="1">
            <a:off x="4067175" y="1989138"/>
            <a:ext cx="73025" cy="424815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10" name="pole tekstowe 8"/>
          <p:cNvSpPr txBox="1">
            <a:spLocks noChangeArrowheads="1"/>
          </p:cNvSpPr>
          <p:nvPr/>
        </p:nvSpPr>
        <p:spPr bwMode="auto">
          <a:xfrm>
            <a:off x="539750" y="2133600"/>
            <a:ext cx="338455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2400" dirty="0">
                <a:latin typeface="Palatino Linotype"/>
                <a:cs typeface="Palatino Linotype"/>
              </a:rPr>
              <a:t>Obiekt budowlany w rozumieniu przepisów prawa budowlanego trwale związany z gruntem i wydzielony z przestrzeni za pomocą przegród budowlanych oraz posiadający fundamenty i dach</a:t>
            </a:r>
          </a:p>
        </p:txBody>
      </p:sp>
      <p:sp>
        <p:nvSpPr>
          <p:cNvPr id="11" name="pole tekstowe 9"/>
          <p:cNvSpPr txBox="1">
            <a:spLocks noChangeArrowheads="1"/>
          </p:cNvSpPr>
          <p:nvPr/>
        </p:nvSpPr>
        <p:spPr bwMode="auto">
          <a:xfrm>
            <a:off x="4211638" y="1989138"/>
            <a:ext cx="3529012" cy="389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900" dirty="0">
                <a:latin typeface="Palatino Linotype"/>
                <a:cs typeface="Palatino Linotype"/>
              </a:rPr>
              <a:t>Jest nią, zgodnie z art. 1a ust. 1 pkt 2, obiekt budowlany w rozumieniu przepisów prawa budowlanego niebędący budynkiem lub obiektem małej architektury, a także urządzenie budowlane w rozumieniu przepisów prawa budowlanego związane z obiektem budowlanym, które zapewnia możliwość użytkowania obiektu zgodnie z jego przeznaczeniem.</a:t>
            </a:r>
          </a:p>
        </p:txBody>
      </p:sp>
    </p:spTree>
    <p:extLst>
      <p:ext uri="{BB962C8B-B14F-4D97-AF65-F5344CB8AC3E}">
        <p14:creationId xmlns:p14="http://schemas.microsoft.com/office/powerpoint/2010/main" val="259770837"/>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296</a:t>
            </a:fld>
            <a:endParaRPr lang="pl-PL"/>
          </a:p>
        </p:txBody>
      </p:sp>
      <p:sp>
        <p:nvSpPr>
          <p:cNvPr id="10" name="Prostokąt 4"/>
          <p:cNvSpPr/>
          <p:nvPr/>
        </p:nvSpPr>
        <p:spPr>
          <a:xfrm>
            <a:off x="179512" y="1340768"/>
            <a:ext cx="7776864" cy="576064"/>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pl-PL" sz="3200" dirty="0"/>
              <a:t>BUDYNEK                     BUDOWLA</a:t>
            </a:r>
          </a:p>
        </p:txBody>
      </p:sp>
      <p:sp>
        <p:nvSpPr>
          <p:cNvPr id="12" name="Prostokąt 6"/>
          <p:cNvSpPr>
            <a:spLocks noChangeArrowheads="1"/>
          </p:cNvSpPr>
          <p:nvPr/>
        </p:nvSpPr>
        <p:spPr bwMode="auto">
          <a:xfrm>
            <a:off x="179513" y="1988840"/>
            <a:ext cx="7776864" cy="446434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endParaRPr lang="pl-PL" sz="1800" dirty="0">
              <a:solidFill>
                <a:schemeClr val="dk1"/>
              </a:solidFill>
              <a:latin typeface="+mn-lt"/>
              <a:ea typeface="+mn-ea"/>
              <a:cs typeface="+mn-cs"/>
            </a:endParaRPr>
          </a:p>
        </p:txBody>
      </p:sp>
      <p:sp>
        <p:nvSpPr>
          <p:cNvPr id="13" name="Prostokąt 7"/>
          <p:cNvSpPr/>
          <p:nvPr/>
        </p:nvSpPr>
        <p:spPr>
          <a:xfrm flipH="1">
            <a:off x="4067175" y="1989138"/>
            <a:ext cx="73025" cy="446405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endParaRPr lang="pl-PL" sz="1800"/>
          </a:p>
        </p:txBody>
      </p:sp>
      <p:sp>
        <p:nvSpPr>
          <p:cNvPr id="14" name="pole tekstowe 8"/>
          <p:cNvSpPr txBox="1">
            <a:spLocks noChangeArrowheads="1"/>
          </p:cNvSpPr>
          <p:nvPr/>
        </p:nvSpPr>
        <p:spPr bwMode="auto">
          <a:xfrm>
            <a:off x="251519" y="2132856"/>
            <a:ext cx="3672409"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500" dirty="0">
                <a:latin typeface="Trebuchet MS" charset="0"/>
              </a:rPr>
              <a:t>Budynki bez fundamentów lub niezwiązane trwale z gruntem nie odpowiadają ustawowej definicji budynku. W efekcie różnego rodzaju garaże – blaszaki, domy letniskowe bez fundamentów, wiaty, budynki wzniesione na podstawie okresowego pozwolenia na budowę, szopki, domki kempingowe, obiekty działkowe itp. </a:t>
            </a:r>
            <a:r>
              <a:rPr lang="pl-PL" sz="1500" b="1" dirty="0">
                <a:latin typeface="Trebuchet MS" charset="0"/>
              </a:rPr>
              <a:t>nie będą podlegały opodatkowaniu podatkiem od nieruchomości</a:t>
            </a:r>
            <a:r>
              <a:rPr lang="pl-PL" sz="1500" dirty="0">
                <a:latin typeface="Trebuchet MS" charset="0"/>
              </a:rPr>
              <a:t> z pewnymi wyjątkami. Niepodleganie temu podatkowi oznacza, że nie będą one musiały być przez podatników wykazywane w deklaracjach i informacjach na podatek od nieruchomości.</a:t>
            </a:r>
          </a:p>
          <a:p>
            <a:pPr algn="ctr" eaLnBrk="1" hangingPunct="1"/>
            <a:endParaRPr lang="pl-PL" sz="1500" dirty="0">
              <a:latin typeface="Trebuchet MS" charset="0"/>
            </a:endParaRPr>
          </a:p>
        </p:txBody>
      </p:sp>
      <p:sp>
        <p:nvSpPr>
          <p:cNvPr id="16" name="pole tekstowe 9"/>
          <p:cNvSpPr txBox="1">
            <a:spLocks noChangeArrowheads="1"/>
          </p:cNvSpPr>
          <p:nvPr/>
        </p:nvSpPr>
        <p:spPr bwMode="auto">
          <a:xfrm>
            <a:off x="4211960" y="2060848"/>
            <a:ext cx="3744416"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500" b="1" dirty="0">
                <a:latin typeface="Trebuchet MS" charset="0"/>
              </a:rPr>
              <a:t>Budowlą są </a:t>
            </a:r>
            <a:r>
              <a:rPr lang="pl-PL" sz="1400" dirty="0">
                <a:latin typeface="Trebuchet MS" charset="0"/>
              </a:rPr>
              <a:t>zatem takie obiekty jak: lotniska, drogi, linie kolejowe, mosty, estakady, tunele, wolno stojące maszty antenowe, wolno stojące trwale związane z gruntem urządzenia reklamowe, budowle ziemne, obronne (fortyfikacyjne), ochronne, hydrotechniczne, zbiorniki, wolno stojące instalacje przemysłowe lub urządzenia techniczne, oczyszczalnie ścieków, składowiska odpadów, stacje uzdatniania wody, konstrukcje oporowe, nadziemne i podziemne przejścia dla pieszych, sieci uzbrojenia terenu, budowle sportowe, cmentarze, pomniki, a także części budowlane urządzeń technicznych (kotłów, pieców przemysłowych i innych urządzeń) oraz fundamenty pod maszyny i urządzenia jako odrębne pod względem technicznym części przedmiotów składających się na całość użytkową.</a:t>
            </a:r>
          </a:p>
          <a:p>
            <a:pPr algn="ctr" eaLnBrk="1" hangingPunct="1"/>
            <a:endParaRPr lang="pl-PL" sz="1400" dirty="0">
              <a:latin typeface="Trebuchet MS" charset="0"/>
            </a:endParaRPr>
          </a:p>
        </p:txBody>
      </p:sp>
      <p:sp>
        <p:nvSpPr>
          <p:cNvPr id="17" name="Nie równa się 5"/>
          <p:cNvSpPr/>
          <p:nvPr/>
        </p:nvSpPr>
        <p:spPr>
          <a:xfrm>
            <a:off x="3491880" y="1412776"/>
            <a:ext cx="1151632" cy="503337"/>
          </a:xfrm>
          <a:prstGeom prst="mathNotEqual">
            <a:avLst/>
          </a:prstGeom>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endParaRPr lang="pl-PL" sz="1800">
              <a:solidFill>
                <a:schemeClr val="tx1"/>
              </a:solidFill>
              <a:latin typeface="Palatino Linotype"/>
              <a:cs typeface="Palatino Linotype"/>
            </a:endParaRPr>
          </a:p>
        </p:txBody>
      </p:sp>
    </p:spTree>
    <p:extLst>
      <p:ext uri="{BB962C8B-B14F-4D97-AF65-F5344CB8AC3E}">
        <p14:creationId xmlns:p14="http://schemas.microsoft.com/office/powerpoint/2010/main" val="60243451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Budowle jako przedmiot podatku</a:t>
            </a:r>
            <a:endParaRPr lang="en-US" dirty="0">
              <a:latin typeface="Palatino Linotype"/>
              <a:cs typeface="Palatino Linotype"/>
            </a:endParaRPr>
          </a:p>
        </p:txBody>
      </p:sp>
      <p:sp>
        <p:nvSpPr>
          <p:cNvPr id="3" name="Content Placeholder 2"/>
          <p:cNvSpPr>
            <a:spLocks noGrp="1"/>
          </p:cNvSpPr>
          <p:nvPr>
            <p:ph idx="1"/>
          </p:nvPr>
        </p:nvSpPr>
        <p:spPr>
          <a:xfrm>
            <a:off x="467544" y="1628800"/>
            <a:ext cx="7556313" cy="4144963"/>
          </a:xfrm>
        </p:spPr>
        <p:txBody>
          <a:bodyPr>
            <a:noAutofit/>
          </a:bodyPr>
          <a:lstStyle/>
          <a:p>
            <a:pPr indent="179388" algn="ctr">
              <a:tabLst>
                <a:tab pos="144463" algn="l"/>
                <a:tab pos="288925" algn="l"/>
              </a:tabLst>
              <a:defRPr/>
            </a:pPr>
            <a:r>
              <a:rPr lang="pl-PL" sz="2400" b="1" dirty="0">
                <a:solidFill>
                  <a:srgbClr val="000000"/>
                </a:solidFill>
                <a:latin typeface="Palatino Linotype"/>
                <a:cs typeface="Palatino Linotype"/>
              </a:rPr>
              <a:t> Budowle podlegają opodatkowaniu tylko wówczas, gdy są związane z prowadzeniem działalności gospodarczej.</a:t>
            </a:r>
          </a:p>
          <a:p>
            <a:pPr indent="179388" algn="ctr">
              <a:tabLst>
                <a:tab pos="144463" algn="l"/>
                <a:tab pos="288925" algn="l"/>
              </a:tabLst>
              <a:defRPr/>
            </a:pPr>
            <a:r>
              <a:rPr lang="pl-PL" sz="2400" dirty="0">
                <a:solidFill>
                  <a:srgbClr val="000000"/>
                </a:solidFill>
                <a:latin typeface="Palatino Linotype"/>
                <a:cs typeface="Palatino Linotype"/>
              </a:rPr>
              <a:t> Z tego powodu np.  garaż – blaszak ( bez fundamentów) będący własnością osoby fizycznej nie prowadzącej działalności gospodarczej nie będzie w ogóle podlegał opodatkowaniu. Natomiast tego typu garaże u przedsiębiorcy będą podlegały opodatkowaniu jako związane z prowadzoną działalnością gospodarczą, a u innych podmiotów nie będą objęte obowiązkiem podatkowym. </a:t>
            </a:r>
            <a:endParaRPr lang="pl-PL" sz="2400" dirty="0">
              <a:latin typeface="Palatino Linotype"/>
              <a:cs typeface="Palatino Linotype"/>
            </a:endParaRPr>
          </a:p>
          <a:p>
            <a:endParaRPr lang="en-US" sz="24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297</a:t>
            </a:fld>
            <a:endParaRPr lang="pl-PL">
              <a:latin typeface="Palatino Linotype"/>
              <a:cs typeface="Palatino Linotype"/>
            </a:endParaRPr>
          </a:p>
        </p:txBody>
      </p:sp>
    </p:spTree>
    <p:extLst>
      <p:ext uri="{BB962C8B-B14F-4D97-AF65-F5344CB8AC3E}">
        <p14:creationId xmlns:p14="http://schemas.microsoft.com/office/powerpoint/2010/main" val="1736464016"/>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Grunty jako przedmiot podatku</a:t>
            </a:r>
            <a:endParaRPr lang="en-US" dirty="0">
              <a:latin typeface="Palatino Linotype"/>
              <a:cs typeface="Palatino Linotype"/>
            </a:endParaRPr>
          </a:p>
        </p:txBody>
      </p:sp>
      <p:sp>
        <p:nvSpPr>
          <p:cNvPr id="3" name="Content Placeholder 2"/>
          <p:cNvSpPr>
            <a:spLocks noGrp="1"/>
          </p:cNvSpPr>
          <p:nvPr>
            <p:ph idx="1"/>
          </p:nvPr>
        </p:nvSpPr>
        <p:spPr>
          <a:xfrm>
            <a:off x="498474" y="1484784"/>
            <a:ext cx="7556313" cy="4641379"/>
          </a:xfrm>
        </p:spPr>
        <p:txBody>
          <a:bodyPr>
            <a:normAutofit fontScale="62500" lnSpcReduction="20000"/>
          </a:bodyPr>
          <a:lstStyle/>
          <a:p>
            <a:pPr indent="0" algn="ctr">
              <a:buFont typeface="Wingdings 2" charset="0"/>
              <a:buNone/>
              <a:tabLst>
                <a:tab pos="144463" algn="l"/>
                <a:tab pos="288925" algn="l"/>
              </a:tabLst>
            </a:pPr>
            <a:r>
              <a:rPr lang="pl-PL" sz="2800" b="1" dirty="0">
                <a:solidFill>
                  <a:srgbClr val="660066"/>
                </a:solidFill>
                <a:latin typeface="Palatino Linotype"/>
                <a:cs typeface="Palatino Linotype"/>
              </a:rPr>
              <a:t>Podatkowi od nieruchomości podlegają wszystkie grunty</a:t>
            </a:r>
            <a:r>
              <a:rPr lang="pl-PL" sz="2800" dirty="0">
                <a:solidFill>
                  <a:srgbClr val="660066"/>
                </a:solidFill>
                <a:latin typeface="Palatino Linotype"/>
                <a:cs typeface="Palatino Linotype"/>
              </a:rPr>
              <a:t>, </a:t>
            </a:r>
            <a:r>
              <a:rPr lang="pl-PL" sz="2800" b="1" dirty="0">
                <a:solidFill>
                  <a:srgbClr val="660066"/>
                </a:solidFill>
                <a:latin typeface="Palatino Linotype"/>
                <a:cs typeface="Palatino Linotype"/>
              </a:rPr>
              <a:t>chyba że byłyby opodatkowane podatkiem rolnym lub leśnym.</a:t>
            </a:r>
          </a:p>
          <a:p>
            <a:pPr indent="0" algn="ctr">
              <a:buFont typeface="Wingdings 2" charset="0"/>
              <a:buNone/>
              <a:tabLst>
                <a:tab pos="144463" algn="l"/>
                <a:tab pos="288925" algn="l"/>
              </a:tabLst>
            </a:pPr>
            <a:r>
              <a:rPr lang="pl-PL" sz="2200" b="1" dirty="0">
                <a:solidFill>
                  <a:srgbClr val="660066"/>
                </a:solidFill>
                <a:latin typeface="Palatino Linotype"/>
                <a:cs typeface="Palatino Linotype"/>
              </a:rPr>
              <a:t>W art. 2 ust. 3 wskazano też kilka innych </a:t>
            </a:r>
            <a:r>
              <a:rPr lang="pl-PL" sz="2200" b="1" dirty="0" err="1">
                <a:solidFill>
                  <a:srgbClr val="660066"/>
                </a:solidFill>
                <a:latin typeface="Palatino Linotype"/>
                <a:cs typeface="Palatino Linotype"/>
              </a:rPr>
              <a:t>wyłączeń</a:t>
            </a:r>
            <a:r>
              <a:rPr lang="pl-PL" sz="2200" b="1" dirty="0">
                <a:solidFill>
                  <a:srgbClr val="660066"/>
                </a:solidFill>
                <a:latin typeface="Palatino Linotype"/>
                <a:cs typeface="Palatino Linotype"/>
              </a:rPr>
              <a:t> z podatku od nieruchomości.</a:t>
            </a:r>
            <a:r>
              <a:rPr lang="pl-PL" sz="2800" b="1" dirty="0">
                <a:solidFill>
                  <a:srgbClr val="660066"/>
                </a:solidFill>
                <a:latin typeface="Palatino Linotype"/>
                <a:cs typeface="Palatino Linotype"/>
              </a:rPr>
              <a:t> </a:t>
            </a:r>
          </a:p>
          <a:p>
            <a:pPr indent="0" algn="just">
              <a:tabLst>
                <a:tab pos="144463" algn="l"/>
                <a:tab pos="288925" algn="l"/>
              </a:tabLst>
            </a:pPr>
            <a:r>
              <a:rPr lang="pl-PL" sz="2800" dirty="0">
                <a:solidFill>
                  <a:srgbClr val="660066"/>
                </a:solidFill>
                <a:latin typeface="Palatino Linotype"/>
                <a:cs typeface="Palatino Linotype"/>
              </a:rPr>
              <a:t> Ewidencja gruntów i budynków jako podstawa do klasyfikowania gruntów na potrzeby opodatkowania</a:t>
            </a:r>
          </a:p>
          <a:p>
            <a:pPr indent="0" algn="just">
              <a:buFont typeface="Wingdings 2" charset="0"/>
              <a:buNone/>
              <a:tabLst>
                <a:tab pos="144463" algn="l"/>
                <a:tab pos="288925" algn="l"/>
              </a:tabLst>
            </a:pPr>
            <a:endParaRPr lang="pl-PL" dirty="0">
              <a:solidFill>
                <a:srgbClr val="660066"/>
              </a:solidFill>
              <a:latin typeface="Palatino Linotype"/>
              <a:cs typeface="Palatino Linotype"/>
            </a:endParaRPr>
          </a:p>
          <a:p>
            <a:pPr indent="0" algn="just">
              <a:lnSpc>
                <a:spcPct val="110000"/>
              </a:lnSpc>
              <a:buFont typeface="Wingdings 2" charset="0"/>
              <a:buNone/>
              <a:tabLst>
                <a:tab pos="144463" algn="l"/>
                <a:tab pos="288925" algn="l"/>
              </a:tabLst>
            </a:pPr>
            <a:r>
              <a:rPr lang="pl-PL" sz="3300" dirty="0">
                <a:solidFill>
                  <a:srgbClr val="660066"/>
                </a:solidFill>
                <a:latin typeface="Palatino Linotype"/>
                <a:cs typeface="Palatino Linotype"/>
              </a:rPr>
              <a:t>Aby opodatkować dany grunt podatkiem od nieruchomości, trzeba najpierw ustalić, czy nie podlega on opodatkowaniu podatkiem rolnym lub leśnym. Zasada ta została zapisana w art. 2 ust. 2 </a:t>
            </a:r>
            <a:r>
              <a:rPr lang="pl-PL" sz="3300" dirty="0" err="1">
                <a:solidFill>
                  <a:srgbClr val="660066"/>
                </a:solidFill>
                <a:latin typeface="Palatino Linotype"/>
                <a:cs typeface="Palatino Linotype"/>
              </a:rPr>
              <a:t>u.p.o.l</a:t>
            </a:r>
            <a:r>
              <a:rPr lang="pl-PL" sz="3300" dirty="0">
                <a:solidFill>
                  <a:srgbClr val="660066"/>
                </a:solidFill>
                <a:latin typeface="Palatino Linotype"/>
                <a:cs typeface="Palatino Linotype"/>
              </a:rPr>
              <a:t>., zgodnie z którym nie podlegają opodatkowaniu podatkiem od nieruchomości użytki rolne lub lasy, z wyjątkiem zajętych na prowadzenie działalności gospodarczej. </a:t>
            </a:r>
          </a:p>
          <a:p>
            <a:endParaRPr lang="en-US" dirty="0">
              <a:solidFill>
                <a:srgbClr val="660066"/>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298</a:t>
            </a:fld>
            <a:endParaRPr lang="pl-PL">
              <a:latin typeface="Palatino Linotype"/>
              <a:cs typeface="Palatino Linotype"/>
            </a:endParaRPr>
          </a:p>
        </p:txBody>
      </p:sp>
    </p:spTree>
    <p:extLst>
      <p:ext uri="{BB962C8B-B14F-4D97-AF65-F5344CB8AC3E}">
        <p14:creationId xmlns:p14="http://schemas.microsoft.com/office/powerpoint/2010/main" val="274182293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Podstawa opodatkowania budynków</a:t>
            </a:r>
            <a:endParaRPr lang="en-US" sz="32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299</a:t>
            </a:fld>
            <a:endParaRPr lang="pl-PL">
              <a:latin typeface="Palatino Linotype"/>
              <a:cs typeface="Palatino Linotype"/>
            </a:endParaRPr>
          </a:p>
        </p:txBody>
      </p:sp>
      <p:sp>
        <p:nvSpPr>
          <p:cNvPr id="7" name="Rectangle 1"/>
          <p:cNvSpPr>
            <a:spLocks noChangeArrowheads="1"/>
          </p:cNvSpPr>
          <p:nvPr/>
        </p:nvSpPr>
        <p:spPr bwMode="auto">
          <a:xfrm>
            <a:off x="683568" y="2492896"/>
            <a:ext cx="7632848" cy="2308324"/>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ctr">
            <a:spAutoFit/>
          </a:bodyPr>
          <a:lstStyle/>
          <a:p>
            <a:pPr algn="ctr" eaLnBrk="1" hangingPunct="1">
              <a:defRPr/>
            </a:pPr>
            <a:r>
              <a:rPr lang="pl-PL" sz="1800" dirty="0">
                <a:latin typeface="Palatino Linotype"/>
                <a:cs typeface="Palatino Linotype"/>
              </a:rPr>
              <a:t>Za powierzchnię użytkową budynku należy rozumieć powierzchnię mierzoną po wewnętrznej długości ścian na wszystkich kondygnacjach, z wyjątkiem powierzchni klatek schodowych oraz szybów dźwigów. Do powierzchni budynków należy zaliczyć również powierzchnię piwnic, suteren i strychów. Powierzchnię pomieszczeń lub ich części oraz część kondygnacji o wysokości w świetle od 1,40 m do 2,20 m zalicza się do powierzchni użytkowej budynku w 50%, a jeżeli wysokość jest mniejsza niż 1,40 m, powierzchnię tę pomija się. </a:t>
            </a:r>
          </a:p>
        </p:txBody>
      </p:sp>
      <p:sp>
        <p:nvSpPr>
          <p:cNvPr id="9" name="Rectangle 8"/>
          <p:cNvSpPr/>
          <p:nvPr/>
        </p:nvSpPr>
        <p:spPr>
          <a:xfrm>
            <a:off x="323528" y="5085184"/>
            <a:ext cx="8064896" cy="1323439"/>
          </a:xfrm>
          <a:prstGeom prst="rect">
            <a:avLst/>
          </a:prstGeom>
        </p:spPr>
        <p:txBody>
          <a:bodyPr wrap="square">
            <a:spAutoFit/>
          </a:bodyPr>
          <a:lstStyle/>
          <a:p>
            <a:pPr indent="179388" algn="ctr" eaLnBrk="1" hangingPunct="1">
              <a:tabLst>
                <a:tab pos="144463" algn="l"/>
                <a:tab pos="288925" algn="l"/>
              </a:tabLst>
              <a:defRPr/>
            </a:pPr>
            <a:r>
              <a:rPr lang="pl-PL" dirty="0">
                <a:solidFill>
                  <a:srgbClr val="660066"/>
                </a:solidFill>
                <a:latin typeface="Palatino Linotype"/>
                <a:cs typeface="Palatino Linotype"/>
              </a:rPr>
              <a:t>Dane dotyczące powierzchni użytkowej mogą być ustalane na podstawie </a:t>
            </a:r>
            <a:r>
              <a:rPr lang="pl-PL" b="1" dirty="0">
                <a:solidFill>
                  <a:srgbClr val="660066"/>
                </a:solidFill>
                <a:latin typeface="Palatino Linotype"/>
                <a:cs typeface="Palatino Linotype"/>
              </a:rPr>
              <a:t>fizycznego obmiaru </a:t>
            </a:r>
            <a:r>
              <a:rPr lang="pl-PL" dirty="0">
                <a:solidFill>
                  <a:srgbClr val="660066"/>
                </a:solidFill>
                <a:latin typeface="Palatino Linotype"/>
                <a:cs typeface="Palatino Linotype"/>
              </a:rPr>
              <a:t>powierzchni budynku po wewnętrznej długości ścian. Obmiaru dokonuje podatnik i wykazuje powierzchnię użytkową w wykazie nieruchomości bądź deklaracji. Tego sposobu ustalania powierzchni nie można zastępować danymi np. z aktu notarialnego lub projektu architektonicznego budynku. </a:t>
            </a:r>
          </a:p>
        </p:txBody>
      </p:sp>
      <p:sp>
        <p:nvSpPr>
          <p:cNvPr id="10" name="Rectangle 9"/>
          <p:cNvSpPr/>
          <p:nvPr/>
        </p:nvSpPr>
        <p:spPr>
          <a:xfrm>
            <a:off x="1403648" y="1340768"/>
            <a:ext cx="6048672" cy="830997"/>
          </a:xfrm>
          <a:prstGeom prst="rect">
            <a:avLst/>
          </a:prstGeom>
        </p:spPr>
        <p:txBody>
          <a:bodyPr wrap="square">
            <a:spAutoFit/>
          </a:bodyPr>
          <a:lstStyle/>
          <a:p>
            <a:pPr algn="ctr" eaLnBrk="1" hangingPunct="1">
              <a:defRPr/>
            </a:pPr>
            <a:r>
              <a:rPr lang="pl-PL" dirty="0">
                <a:solidFill>
                  <a:srgbClr val="660066"/>
                </a:solidFill>
                <a:latin typeface="Palatino Linotype"/>
                <a:cs typeface="Palatino Linotype"/>
              </a:rPr>
              <a:t>Podstawę opodatkowania </a:t>
            </a:r>
            <a:r>
              <a:rPr lang="pl-PL" b="1" dirty="0">
                <a:solidFill>
                  <a:srgbClr val="660066"/>
                </a:solidFill>
                <a:latin typeface="Palatino Linotype"/>
                <a:cs typeface="Palatino Linotype"/>
              </a:rPr>
              <a:t>dla budynków lub ich części</a:t>
            </a:r>
            <a:r>
              <a:rPr lang="pl-PL" dirty="0">
                <a:solidFill>
                  <a:srgbClr val="660066"/>
                </a:solidFill>
                <a:latin typeface="Palatino Linotype"/>
                <a:cs typeface="Palatino Linotype"/>
              </a:rPr>
              <a:t> stanowi ich </a:t>
            </a:r>
            <a:r>
              <a:rPr lang="pl-PL" b="1" dirty="0">
                <a:solidFill>
                  <a:srgbClr val="660066"/>
                </a:solidFill>
                <a:latin typeface="Palatino Linotype"/>
                <a:cs typeface="Palatino Linotype"/>
              </a:rPr>
              <a:t>powierzchnia użytkowa wyrażona w metrach kwadratowych</a:t>
            </a:r>
            <a:r>
              <a:rPr lang="pl-PL" dirty="0">
                <a:solidFill>
                  <a:srgbClr val="660066"/>
                </a:solidFill>
                <a:latin typeface="Palatino Linotype"/>
                <a:cs typeface="Palatino Linotype"/>
              </a:rPr>
              <a:t>. </a:t>
            </a:r>
          </a:p>
        </p:txBody>
      </p:sp>
    </p:spTree>
    <p:extLst>
      <p:ext uri="{BB962C8B-B14F-4D97-AF65-F5344CB8AC3E}">
        <p14:creationId xmlns:p14="http://schemas.microsoft.com/office/powerpoint/2010/main" val="3260574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ytuł 1"/>
          <p:cNvSpPr>
            <a:spLocks noGrp="1"/>
          </p:cNvSpPr>
          <p:nvPr>
            <p:ph type="title"/>
          </p:nvPr>
        </p:nvSpPr>
        <p:spPr/>
        <p:txBody>
          <a:bodyPr/>
          <a:lstStyle/>
          <a:p>
            <a:r>
              <a:rPr lang="pl-PL" altLang="pl-PL" smtClean="0">
                <a:ea typeface="ＭＳ Ｐゴシック" panose="020B0600070205080204" pitchFamily="34" charset="-128"/>
              </a:rPr>
              <a:t>Jak uzyskiwać informację podatkową?</a:t>
            </a:r>
          </a:p>
        </p:txBody>
      </p:sp>
      <p:sp>
        <p:nvSpPr>
          <p:cNvPr id="3" name="Symbol zastępczy zawartości 2"/>
          <p:cNvSpPr>
            <a:spLocks noGrp="1"/>
          </p:cNvSpPr>
          <p:nvPr>
            <p:ph idx="1"/>
          </p:nvPr>
        </p:nvSpPr>
        <p:spPr>
          <a:xfrm>
            <a:off x="498475" y="1844675"/>
            <a:ext cx="8466138" cy="4281488"/>
          </a:xfrm>
        </p:spPr>
        <p:txBody>
          <a:bodyPr>
            <a:normAutofit fontScale="92500" lnSpcReduction="20000"/>
          </a:bodyPr>
          <a:lstStyle/>
          <a:p>
            <a:pPr marL="0" indent="0">
              <a:buFont typeface="Wingdings" panose="05000000000000000000" pitchFamily="2" charset="2"/>
              <a:buNone/>
              <a:defRPr/>
            </a:pPr>
            <a:r>
              <a:rPr lang="pl-PL" b="1" dirty="0" smtClean="0"/>
              <a:t> - Objaśnienia podatkowe </a:t>
            </a:r>
          </a:p>
          <a:p>
            <a:pPr>
              <a:buFontTx/>
              <a:buChar char="-"/>
              <a:defRPr/>
            </a:pPr>
            <a:r>
              <a:rPr lang="pl-PL" b="1" dirty="0" smtClean="0"/>
              <a:t>Interpretacje </a:t>
            </a:r>
            <a:r>
              <a:rPr lang="pl-PL" b="1" dirty="0"/>
              <a:t>indywidualne – dlaczego ich jest tak dużo? </a:t>
            </a:r>
            <a:endParaRPr lang="pl-PL" b="1" dirty="0" smtClean="0"/>
          </a:p>
          <a:p>
            <a:pPr>
              <a:buFontTx/>
              <a:buChar char="-"/>
              <a:defRPr/>
            </a:pPr>
            <a:r>
              <a:rPr lang="pl-PL" b="1" dirty="0"/>
              <a:t>Pisma Ministra Finansów i Krajowej Administracji </a:t>
            </a:r>
            <a:r>
              <a:rPr lang="pl-PL" b="1" dirty="0" smtClean="0"/>
              <a:t>Skarbowej</a:t>
            </a:r>
          </a:p>
          <a:p>
            <a:pPr>
              <a:buFontTx/>
              <a:buChar char="-"/>
              <a:defRPr/>
            </a:pPr>
            <a:r>
              <a:rPr lang="pl-PL" b="1" dirty="0"/>
              <a:t>Ostrzeżenia podatkowe Ministra </a:t>
            </a:r>
            <a:r>
              <a:rPr lang="pl-PL" b="1" dirty="0" smtClean="0"/>
              <a:t>Finansów</a:t>
            </a:r>
          </a:p>
          <a:p>
            <a:pPr>
              <a:buFontTx/>
              <a:buChar char="-"/>
              <a:defRPr/>
            </a:pPr>
            <a:r>
              <a:rPr lang="pl-PL" b="1" dirty="0"/>
              <a:t>Telefon lub mejl do konsultanta Krajowej Informacji Skarbowej i wszystko </a:t>
            </a:r>
            <a:r>
              <a:rPr lang="pl-PL" b="1" dirty="0" smtClean="0"/>
              <a:t>wiem!</a:t>
            </a:r>
          </a:p>
          <a:p>
            <a:pPr>
              <a:buFontTx/>
              <a:buChar char="-"/>
              <a:defRPr/>
            </a:pPr>
            <a:r>
              <a:rPr lang="pl-PL" b="1" dirty="0"/>
              <a:t>Elektroniczny Urząd Skarbowy (e-Urząd Skarbowy</a:t>
            </a:r>
            <a:r>
              <a:rPr lang="pl-PL" b="1" dirty="0" smtClean="0"/>
              <a:t>), w tym - Twój e-PIT </a:t>
            </a:r>
          </a:p>
          <a:p>
            <a:pPr>
              <a:buFontTx/>
              <a:buChar char="-"/>
              <a:defRPr/>
            </a:pPr>
            <a:r>
              <a:rPr lang="pl-PL" b="1" dirty="0"/>
              <a:t>Opinia fachowca czyli doradcy podatkowego</a:t>
            </a:r>
            <a:endParaRPr lang="pl-PL" dirty="0"/>
          </a:p>
          <a:p>
            <a:pPr marL="0" indent="0">
              <a:buNone/>
              <a:defRPr/>
            </a:pPr>
            <a:r>
              <a:rPr lang="pl-PL" b="1" dirty="0" smtClean="0"/>
              <a:t> </a:t>
            </a:r>
            <a:endParaRPr lang="pl-PL" dirty="0"/>
          </a:p>
          <a:p>
            <a:pPr marL="0" indent="0">
              <a:buFont typeface="Wingdings" panose="05000000000000000000" pitchFamily="2" charset="2"/>
              <a:buNone/>
              <a:defRPr/>
            </a:pPr>
            <a:endParaRPr lang="pl-PL" b="1" dirty="0"/>
          </a:p>
          <a:p>
            <a:pPr marL="0" indent="0">
              <a:buFont typeface="Wingdings" panose="05000000000000000000" pitchFamily="2" charset="2"/>
              <a:buNone/>
              <a:defRPr/>
            </a:pPr>
            <a:endParaRPr lang="pl-PL" dirty="0"/>
          </a:p>
        </p:txBody>
      </p:sp>
      <p:sp>
        <p:nvSpPr>
          <p:cNvPr id="4" name="Symbol zastępczy stopki 3"/>
          <p:cNvSpPr>
            <a:spLocks noGrp="1"/>
          </p:cNvSpPr>
          <p:nvPr>
            <p:ph type="ftr" sz="quarter" idx="11"/>
          </p:nvPr>
        </p:nvSpPr>
        <p:spPr/>
        <p:txBody>
          <a:bodyPr/>
          <a:lstStyle/>
          <a:p>
            <a:pPr>
              <a:defRPr/>
            </a:pPr>
            <a:r>
              <a:rPr lang="pl-PL" altLang="pl-PL" dirty="0" smtClean="0"/>
              <a:t>Copyright by Katedra Prawa Podatkowego W.P. </a:t>
            </a:r>
            <a:r>
              <a:rPr lang="pl-PL" altLang="pl-PL" dirty="0" err="1" smtClean="0"/>
              <a:t>UwB</a:t>
            </a:r>
            <a:r>
              <a:rPr lang="pl-PL" altLang="pl-PL" dirty="0" smtClean="0"/>
              <a:t> 2022 r.</a:t>
            </a:r>
            <a:endParaRPr lang="pl-PL" altLang="pl-PL" dirty="0"/>
          </a:p>
        </p:txBody>
      </p:sp>
      <p:sp>
        <p:nvSpPr>
          <p:cNvPr id="82949"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1207C1A-5230-4264-934C-62FC717F8BFF}" type="slidenum">
              <a:rPr lang="pl-PL" altLang="pl-PL" smtClean="0">
                <a:solidFill>
                  <a:schemeClr val="bg1"/>
                </a:solidFill>
              </a:rPr>
              <a:pPr/>
              <a:t>3</a:t>
            </a:fld>
            <a:endParaRPr lang="pl-PL" altLang="pl-PL" smtClean="0">
              <a:solidFill>
                <a:schemeClr val="bg1"/>
              </a:solidFill>
            </a:endParaRPr>
          </a:p>
        </p:txBody>
      </p:sp>
    </p:spTree>
    <p:extLst>
      <p:ext uri="{BB962C8B-B14F-4D97-AF65-F5344CB8AC3E}">
        <p14:creationId xmlns:p14="http://schemas.microsoft.com/office/powerpoint/2010/main" val="3187243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VAT </a:t>
            </a:r>
            <a:r>
              <a:rPr lang="en-US" dirty="0" err="1">
                <a:latin typeface="Palatino Linotype"/>
                <a:cs typeface="Palatino Linotype"/>
              </a:rPr>
              <a:t>przy</a:t>
            </a:r>
            <a:r>
              <a:rPr lang="en-US" dirty="0">
                <a:latin typeface="Palatino Linotype"/>
                <a:cs typeface="Palatino Linotype"/>
              </a:rPr>
              <a:t> </a:t>
            </a:r>
            <a:r>
              <a:rPr lang="en-US" dirty="0" err="1">
                <a:latin typeface="Palatino Linotype"/>
                <a:cs typeface="Palatino Linotype"/>
              </a:rPr>
              <a:t>likwidacji</a:t>
            </a:r>
            <a:r>
              <a:rPr lang="en-US" dirty="0">
                <a:latin typeface="Palatino Linotype"/>
                <a:cs typeface="Palatino Linotype"/>
              </a:rPr>
              <a:t> </a:t>
            </a:r>
            <a:r>
              <a:rPr lang="en-US" dirty="0" err="1">
                <a:latin typeface="Palatino Linotype"/>
                <a:cs typeface="Palatino Linotype"/>
              </a:rPr>
              <a:t>działalności</a:t>
            </a:r>
            <a:endParaRPr lang="en-US" dirty="0">
              <a:latin typeface="Palatino Linotype"/>
              <a:cs typeface="Palatino Linotype"/>
            </a:endParaRPr>
          </a:p>
        </p:txBody>
      </p:sp>
      <p:sp>
        <p:nvSpPr>
          <p:cNvPr id="3" name="Content Placeholder 2"/>
          <p:cNvSpPr>
            <a:spLocks noGrp="1"/>
          </p:cNvSpPr>
          <p:nvPr>
            <p:ph idx="1"/>
          </p:nvPr>
        </p:nvSpPr>
        <p:spPr/>
        <p:txBody>
          <a:bodyPr>
            <a:normAutofit fontScale="92500" lnSpcReduction="20000"/>
          </a:bodyPr>
          <a:lstStyle/>
          <a:p>
            <a:pPr algn="just">
              <a:defRPr/>
            </a:pPr>
            <a:r>
              <a:rPr lang="pl-PL" b="1" dirty="0">
                <a:latin typeface="Palatino Linotype"/>
                <a:cs typeface="Palatino Linotype"/>
              </a:rPr>
              <a:t>Art. 14.</a:t>
            </a:r>
            <a:r>
              <a:rPr lang="pl-PL" dirty="0">
                <a:latin typeface="Palatino Linotype"/>
                <a:cs typeface="Palatino Linotype"/>
              </a:rPr>
              <a:t> 1. Opodatkowaniu podatkiem podlegają towary własnej produkcji i towary, które po nabyciu nie były przedmiotem dostawy towarów, w przypadku:</a:t>
            </a:r>
          </a:p>
          <a:p>
            <a:pPr marL="0" indent="0" algn="just">
              <a:buNone/>
              <a:defRPr/>
            </a:pPr>
            <a:r>
              <a:rPr lang="pl-PL" dirty="0">
                <a:latin typeface="Palatino Linotype"/>
                <a:cs typeface="Palatino Linotype"/>
              </a:rPr>
              <a:t>1)	rozwiązania spółki cywilnej lub handlowej niemającej osobowości prawnej;</a:t>
            </a:r>
          </a:p>
          <a:p>
            <a:pPr marL="0" indent="0" algn="just">
              <a:buNone/>
              <a:defRPr/>
            </a:pPr>
            <a:r>
              <a:rPr lang="pl-PL" dirty="0">
                <a:latin typeface="Palatino Linotype"/>
                <a:cs typeface="Palatino Linotype"/>
              </a:rPr>
              <a:t>2)	zaprzestania przez podatnika, będącego osobą fizyczną wykonywania czynności podlegających opodatkowaniu,</a:t>
            </a:r>
          </a:p>
          <a:p>
            <a:pPr marL="0" indent="0" algn="just">
              <a:buNone/>
              <a:defRPr/>
            </a:pPr>
            <a:r>
              <a:rPr lang="pl-PL" dirty="0">
                <a:latin typeface="Palatino Linotype"/>
                <a:cs typeface="Palatino Linotype"/>
              </a:rPr>
              <a:t>4. Przepisy ust. 1 i 3 stosuje się do towarów, w stosunku do których przysługiwało prawo do obniżenia kwoty podatku należnego o kwotę podatku naliczonego.</a:t>
            </a:r>
          </a:p>
          <a:p>
            <a:pPr marL="0" indent="0" algn="just">
              <a:buNone/>
              <a:defRPr/>
            </a:pPr>
            <a:r>
              <a:rPr lang="pl-PL" dirty="0">
                <a:latin typeface="Palatino Linotype"/>
                <a:cs typeface="Palatino Linotype"/>
              </a:rPr>
              <a:t>W przypadku przekształceń osób prawnych – podatników VAT – podatek jest rozliczany przez ich następców prawnych.</a:t>
            </a:r>
          </a:p>
          <a:p>
            <a:pPr>
              <a:defRPr/>
            </a:pPr>
            <a:endParaRPr lang="pl-PL" sz="2200"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30</a:t>
            </a:fld>
            <a:endParaRPr lang="pl-PL">
              <a:latin typeface="Palatino Linotype"/>
              <a:cs typeface="Palatino Linotype"/>
            </a:endParaRPr>
          </a:p>
        </p:txBody>
      </p:sp>
    </p:spTree>
    <p:extLst>
      <p:ext uri="{BB962C8B-B14F-4D97-AF65-F5344CB8AC3E}">
        <p14:creationId xmlns:p14="http://schemas.microsoft.com/office/powerpoint/2010/main" val="3483662819"/>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 może lepiej podatek od okien niż od powierzchni budynku</a:t>
            </a:r>
            <a:endParaRPr lang="pl-PL" dirty="0"/>
          </a:p>
        </p:txBody>
      </p:sp>
      <p:sp>
        <p:nvSpPr>
          <p:cNvPr id="3" name="Symbol zastępczy zawartości 2"/>
          <p:cNvSpPr>
            <a:spLocks noGrp="1"/>
          </p:cNvSpPr>
          <p:nvPr>
            <p:ph idx="1"/>
          </p:nvPr>
        </p:nvSpPr>
        <p:spPr/>
        <p:txBody>
          <a:bodyPr>
            <a:noAutofit/>
          </a:bodyPr>
          <a:lstStyle/>
          <a:p>
            <a:r>
              <a:rPr lang="pl-PL" sz="2400" dirty="0"/>
              <a:t>Podatek od okien </a:t>
            </a:r>
            <a:r>
              <a:rPr lang="pl-PL" sz="2400" dirty="0" smtClean="0"/>
              <a:t>powstał w  Wielkiej Brytanii. </a:t>
            </a:r>
            <a:r>
              <a:rPr lang="pl-PL" sz="2400" dirty="0"/>
              <a:t>W 1699 r. miał go płacić każdy posiadacz domu. Im nieruchomość miała więcej okien, tym podatek był wyższy. Na reakcję podatników nie trzeba było długo czekać. Mieszkańcy zakrywali okna. W Edynburgu nawet zaczęły powstawać całe osiedla z domami bez okien.</a:t>
            </a:r>
            <a:br>
              <a:rPr lang="pl-PL" sz="2400" dirty="0"/>
            </a:br>
            <a:r>
              <a:rPr lang="pl-PL" sz="2400" dirty="0"/>
              <a:t/>
            </a:r>
            <a:br>
              <a:rPr lang="pl-PL" sz="2400" dirty="0"/>
            </a:br>
            <a:r>
              <a:rPr lang="pl-PL" sz="2400" dirty="0"/>
              <a:t/>
            </a:r>
            <a:br>
              <a:rPr lang="pl-PL" sz="2400" dirty="0"/>
            </a:br>
            <a:r>
              <a:rPr lang="pl-PL" sz="2400" dirty="0"/>
              <a:t>https://www.prawo.pl/podatki/dziwne-podatki-w-polsce-i-na-swiecie,448122.html</a:t>
            </a:r>
            <a:br>
              <a:rPr lang="pl-PL" sz="2400" dirty="0"/>
            </a:br>
            <a:endParaRPr lang="pl-PL" sz="2400"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300</a:t>
            </a:fld>
            <a:endParaRPr lang="pl-PL"/>
          </a:p>
        </p:txBody>
      </p:sp>
    </p:spTree>
    <p:extLst>
      <p:ext uri="{BB962C8B-B14F-4D97-AF65-F5344CB8AC3E}">
        <p14:creationId xmlns:p14="http://schemas.microsoft.com/office/powerpoint/2010/main" val="343605459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Podstawa opodatkowania budowli</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301</a:t>
            </a:fld>
            <a:endParaRPr lang="pl-PL">
              <a:latin typeface="Palatino Linotype"/>
              <a:cs typeface="Palatino Linotype"/>
            </a:endParaRPr>
          </a:p>
        </p:txBody>
      </p:sp>
      <p:sp>
        <p:nvSpPr>
          <p:cNvPr id="6" name="Prostokąt 4"/>
          <p:cNvSpPr/>
          <p:nvPr/>
        </p:nvSpPr>
        <p:spPr>
          <a:xfrm>
            <a:off x="179388" y="1412875"/>
            <a:ext cx="7704980"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eaLnBrk="1" hangingPunct="1">
              <a:defRPr/>
            </a:pPr>
            <a:r>
              <a:rPr lang="pl-PL" sz="1800" dirty="0">
                <a:solidFill>
                  <a:schemeClr val="tx1"/>
                </a:solidFill>
                <a:latin typeface="Palatino Linotype"/>
                <a:ea typeface="ＭＳ Ｐゴシック" charset="0"/>
                <a:cs typeface="Palatino Linotype"/>
              </a:rPr>
              <a:t>Podstawę opodatkowania </a:t>
            </a:r>
            <a:r>
              <a:rPr lang="pl-PL" sz="1800" b="1" dirty="0">
                <a:solidFill>
                  <a:schemeClr val="tx1"/>
                </a:solidFill>
                <a:latin typeface="Palatino Linotype"/>
                <a:ea typeface="ＭＳ Ｐゴシック" charset="0"/>
                <a:cs typeface="Palatino Linotype"/>
              </a:rPr>
              <a:t>dla budowli</a:t>
            </a:r>
            <a:r>
              <a:rPr lang="pl-PL" sz="1800" dirty="0">
                <a:solidFill>
                  <a:schemeClr val="tx1"/>
                </a:solidFill>
                <a:latin typeface="Palatino Linotype"/>
                <a:ea typeface="ＭＳ Ｐゴシック" charset="0"/>
                <a:cs typeface="Palatino Linotype"/>
              </a:rPr>
              <a:t> stanowi ich </a:t>
            </a:r>
            <a:r>
              <a:rPr lang="pl-PL" sz="1800" b="1" dirty="0">
                <a:solidFill>
                  <a:schemeClr val="tx1"/>
                </a:solidFill>
                <a:latin typeface="Palatino Linotype"/>
                <a:ea typeface="ＭＳ Ｐゴシック" charset="0"/>
                <a:cs typeface="Palatino Linotype"/>
              </a:rPr>
              <a:t>wartość ustalona na dzień 1 stycznia roku podatkowego stanowiąca podstawę obliczania amortyzacji w tym roku</a:t>
            </a:r>
            <a:r>
              <a:rPr lang="pl-PL" sz="1800" dirty="0">
                <a:solidFill>
                  <a:schemeClr val="tx1"/>
                </a:solidFill>
                <a:latin typeface="Palatino Linotype"/>
                <a:ea typeface="ＭＳ Ｐゴシック" charset="0"/>
                <a:cs typeface="Palatino Linotype"/>
              </a:rPr>
              <a:t>.</a:t>
            </a:r>
          </a:p>
        </p:txBody>
      </p:sp>
      <p:sp>
        <p:nvSpPr>
          <p:cNvPr id="9" name="Rectangle 8"/>
          <p:cNvSpPr/>
          <p:nvPr/>
        </p:nvSpPr>
        <p:spPr>
          <a:xfrm>
            <a:off x="323528" y="2890391"/>
            <a:ext cx="7704856" cy="1015663"/>
          </a:xfrm>
          <a:prstGeom prst="rect">
            <a:avLst/>
          </a:prstGeom>
        </p:spPr>
        <p:txBody>
          <a:bodyPr wrap="square">
            <a:spAutoFit/>
          </a:bodyPr>
          <a:lstStyle/>
          <a:p>
            <a:pPr algn="ctr" eaLnBrk="1" hangingPunct="1">
              <a:defRPr/>
            </a:pPr>
            <a:r>
              <a:rPr lang="pl-PL" sz="2000" dirty="0">
                <a:solidFill>
                  <a:srgbClr val="000000"/>
                </a:solidFill>
                <a:latin typeface="Palatino Linotype"/>
                <a:cs typeface="Palatino Linotype"/>
              </a:rPr>
              <a:t>Ustala się ją, biorąc pod uwagę wartość początkową budowli ustalaną dla celów amortyzacji podatkowej na dzień 1 stycznia roku podatkowego.</a:t>
            </a:r>
          </a:p>
        </p:txBody>
      </p:sp>
      <p:sp>
        <p:nvSpPr>
          <p:cNvPr id="10" name="Rectangle 9"/>
          <p:cNvSpPr/>
          <p:nvPr/>
        </p:nvSpPr>
        <p:spPr>
          <a:xfrm>
            <a:off x="323528" y="4221088"/>
            <a:ext cx="7560840" cy="1323439"/>
          </a:xfrm>
          <a:prstGeom prst="rect">
            <a:avLst/>
          </a:prstGeom>
        </p:spPr>
        <p:txBody>
          <a:bodyPr wrap="square">
            <a:spAutoFit/>
          </a:bodyPr>
          <a:lstStyle/>
          <a:p>
            <a:pPr algn="ctr" eaLnBrk="1" hangingPunct="1">
              <a:defRPr/>
            </a:pPr>
            <a:r>
              <a:rPr lang="pl-PL" sz="2000" dirty="0">
                <a:solidFill>
                  <a:srgbClr val="000000"/>
                </a:solidFill>
                <a:latin typeface="Palatino Linotype"/>
                <a:cs typeface="Palatino Linotype"/>
              </a:rPr>
              <a:t>Opodatkowaniu podatkiem od nieruchomości podlegają także </a:t>
            </a:r>
            <a:r>
              <a:rPr lang="pl-PL" sz="2000" b="1" dirty="0">
                <a:solidFill>
                  <a:srgbClr val="000000"/>
                </a:solidFill>
                <a:latin typeface="Palatino Linotype"/>
                <a:cs typeface="Palatino Linotype"/>
              </a:rPr>
              <a:t>budowle w całości zamortyzowane</a:t>
            </a:r>
            <a:r>
              <a:rPr lang="pl-PL" sz="2000" dirty="0">
                <a:solidFill>
                  <a:srgbClr val="000000"/>
                </a:solidFill>
                <a:latin typeface="Palatino Linotype"/>
                <a:cs typeface="Palatino Linotype"/>
              </a:rPr>
              <a:t>. W tym przypadku podstawę opodatkowania stanowi ich </a:t>
            </a:r>
            <a:r>
              <a:rPr lang="pl-PL" sz="2000" b="1" dirty="0">
                <a:solidFill>
                  <a:srgbClr val="000000"/>
                </a:solidFill>
                <a:latin typeface="Palatino Linotype"/>
                <a:cs typeface="Palatino Linotype"/>
              </a:rPr>
              <a:t>wartość z dnia 1 stycznia roku, w którym dokonano ostatniego odpisu amortyzacyjnego</a:t>
            </a:r>
            <a:r>
              <a:rPr lang="pl-PL" sz="2000" dirty="0">
                <a:solidFill>
                  <a:srgbClr val="000000"/>
                </a:solidFill>
                <a:latin typeface="Palatino Linotype"/>
                <a:cs typeface="Palatino Linotype"/>
              </a:rPr>
              <a:t>.</a:t>
            </a:r>
          </a:p>
        </p:txBody>
      </p:sp>
    </p:spTree>
    <p:extLst>
      <p:ext uri="{BB962C8B-B14F-4D97-AF65-F5344CB8AC3E}">
        <p14:creationId xmlns:p14="http://schemas.microsoft.com/office/powerpoint/2010/main" val="389254139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Podstawa opodatkowania gruntów</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302</a:t>
            </a:fld>
            <a:endParaRPr lang="pl-PL">
              <a:latin typeface="Palatino Linotype"/>
              <a:cs typeface="Palatino Linotype"/>
            </a:endParaRPr>
          </a:p>
        </p:txBody>
      </p:sp>
      <p:sp>
        <p:nvSpPr>
          <p:cNvPr id="6" name="Prostokąt 4"/>
          <p:cNvSpPr>
            <a:spLocks noChangeArrowheads="1"/>
          </p:cNvSpPr>
          <p:nvPr/>
        </p:nvSpPr>
        <p:spPr bwMode="auto">
          <a:xfrm>
            <a:off x="323528" y="1268760"/>
            <a:ext cx="7560840" cy="132343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ctr" eaLnBrk="1" hangingPunct="1">
              <a:defRPr/>
            </a:pPr>
            <a:r>
              <a:rPr lang="pl-PL" sz="2200" dirty="0">
                <a:solidFill>
                  <a:srgbClr val="000000"/>
                </a:solidFill>
                <a:latin typeface="Palatino Linotype"/>
                <a:cs typeface="Palatino Linotype"/>
              </a:rPr>
              <a:t>Podstawę opodatkowania </a:t>
            </a:r>
            <a:r>
              <a:rPr lang="pl-PL" sz="2200" b="1" dirty="0">
                <a:solidFill>
                  <a:srgbClr val="000000"/>
                </a:solidFill>
                <a:latin typeface="Palatino Linotype"/>
                <a:cs typeface="Palatino Linotype"/>
              </a:rPr>
              <a:t>dla gruntów</a:t>
            </a:r>
            <a:r>
              <a:rPr lang="pl-PL" sz="2200" dirty="0">
                <a:solidFill>
                  <a:srgbClr val="000000"/>
                </a:solidFill>
                <a:latin typeface="Palatino Linotype"/>
                <a:cs typeface="Palatino Linotype"/>
              </a:rPr>
              <a:t> stanowi </a:t>
            </a:r>
            <a:r>
              <a:rPr lang="pl-PL" sz="2200" b="1" dirty="0">
                <a:solidFill>
                  <a:srgbClr val="000000"/>
                </a:solidFill>
                <a:latin typeface="Palatino Linotype"/>
                <a:cs typeface="Palatino Linotype"/>
              </a:rPr>
              <a:t>powierzchnia tych gruntów wpisana w ewidencji gruntów</a:t>
            </a:r>
            <a:r>
              <a:rPr lang="pl-PL" sz="2200" dirty="0">
                <a:solidFill>
                  <a:srgbClr val="000000"/>
                </a:solidFill>
                <a:latin typeface="Palatino Linotype"/>
                <a:cs typeface="Palatino Linotype"/>
              </a:rPr>
              <a:t>.</a:t>
            </a:r>
          </a:p>
          <a:p>
            <a:pPr algn="ctr" eaLnBrk="1" hangingPunct="1">
              <a:defRPr/>
            </a:pPr>
            <a:endParaRPr lang="pl-PL" sz="1400" dirty="0">
              <a:solidFill>
                <a:srgbClr val="000000"/>
              </a:solidFill>
              <a:latin typeface="Palatino Linotype"/>
              <a:cs typeface="Palatino Linotype"/>
            </a:endParaRPr>
          </a:p>
        </p:txBody>
      </p:sp>
      <p:sp>
        <p:nvSpPr>
          <p:cNvPr id="7" name="Prostokąt 5"/>
          <p:cNvSpPr>
            <a:spLocks noChangeArrowheads="1"/>
          </p:cNvSpPr>
          <p:nvPr/>
        </p:nvSpPr>
        <p:spPr bwMode="auto">
          <a:xfrm>
            <a:off x="323529" y="3429000"/>
            <a:ext cx="7560840" cy="286232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ctr" eaLnBrk="1" hangingPunct="1">
              <a:defRPr/>
            </a:pPr>
            <a:r>
              <a:rPr lang="pl-PL" sz="2000" dirty="0">
                <a:solidFill>
                  <a:srgbClr val="000000"/>
                </a:solidFill>
                <a:latin typeface="Palatino Linotype"/>
                <a:cs typeface="Palatino Linotype"/>
              </a:rPr>
              <a:t>Przy ustalaniu powierzchni gruntów dla potrzeb podatku od nieruchomości brane są pod uwagę dane wynikające z ewidencji gruntów prowadzonej dla konkretnej miejscowości. Organ podatkowy nie może „poprawić</a:t>
            </a:r>
            <a:r>
              <a:rPr lang="ja-JP" altLang="pl-PL" sz="2000" dirty="0">
                <a:solidFill>
                  <a:srgbClr val="000000"/>
                </a:solidFill>
                <a:latin typeface="Palatino Linotype"/>
                <a:cs typeface="Palatino Linotype"/>
              </a:rPr>
              <a:t>“</a:t>
            </a:r>
            <a:r>
              <a:rPr lang="pl-PL" sz="2000" dirty="0">
                <a:solidFill>
                  <a:srgbClr val="000000"/>
                </a:solidFill>
                <a:latin typeface="Palatino Linotype"/>
                <a:cs typeface="Palatino Linotype"/>
              </a:rPr>
              <a:t>danych wynikających z ewidencji nawet w przypadku rażących niezgodności ze stanem rzeczywistym. Jedynie podatnik – właściciel nieruchomości jest uprawniony do wszczęcia procedury zmierzającej do zmiany zapisów w prowadzonej ewidencji gruntów. </a:t>
            </a:r>
          </a:p>
        </p:txBody>
      </p:sp>
      <p:sp>
        <p:nvSpPr>
          <p:cNvPr id="8" name="Strzałka w dół 6"/>
          <p:cNvSpPr>
            <a:spLocks noChangeArrowheads="1"/>
          </p:cNvSpPr>
          <p:nvPr/>
        </p:nvSpPr>
        <p:spPr bwMode="auto">
          <a:xfrm>
            <a:off x="3707904" y="2708920"/>
            <a:ext cx="1152525" cy="576263"/>
          </a:xfrm>
          <a:prstGeom prst="downArrow">
            <a:avLst>
              <a:gd name="adj1" fmla="val 50000"/>
              <a:gd name="adj2" fmla="val 50000"/>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endParaRPr lang="pl-PL" sz="1800">
              <a:solidFill>
                <a:schemeClr val="lt1"/>
              </a:solidFill>
              <a:latin typeface="Palatino Linotype"/>
              <a:ea typeface="+mn-ea"/>
              <a:cs typeface="Palatino Linotype"/>
            </a:endParaRPr>
          </a:p>
        </p:txBody>
      </p:sp>
    </p:spTree>
    <p:extLst>
      <p:ext uri="{BB962C8B-B14F-4D97-AF65-F5344CB8AC3E}">
        <p14:creationId xmlns:p14="http://schemas.microsoft.com/office/powerpoint/2010/main" val="1273308707"/>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Podatek od nieruchomości - stawki podatku</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303</a:t>
            </a:fld>
            <a:endParaRPr lang="pl-PL">
              <a:latin typeface="Palatino Linotype"/>
              <a:cs typeface="Palatino Linotype"/>
            </a:endParaRPr>
          </a:p>
        </p:txBody>
      </p:sp>
      <p:sp>
        <p:nvSpPr>
          <p:cNvPr id="6" name="Prostokąt 4"/>
          <p:cNvSpPr>
            <a:spLocks noChangeArrowheads="1"/>
          </p:cNvSpPr>
          <p:nvPr/>
        </p:nvSpPr>
        <p:spPr bwMode="auto">
          <a:xfrm>
            <a:off x="1115616" y="1844824"/>
            <a:ext cx="62658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2400" b="1" dirty="0">
                <a:latin typeface="Palatino Linotype"/>
                <a:cs typeface="Palatino Linotype"/>
              </a:rPr>
              <a:t>Stawki</a:t>
            </a:r>
            <a:r>
              <a:rPr lang="pl-PL" sz="2400" dirty="0">
                <a:latin typeface="Palatino Linotype"/>
                <a:cs typeface="Palatino Linotype"/>
              </a:rPr>
              <a:t> w podatku od nieruchomości </a:t>
            </a:r>
            <a:r>
              <a:rPr lang="pl-PL" sz="2400" b="1" dirty="0">
                <a:latin typeface="Palatino Linotype"/>
                <a:cs typeface="Palatino Linotype"/>
              </a:rPr>
              <a:t>określane są w uchwale podejmowanej przez radę gminy</a:t>
            </a:r>
            <a:r>
              <a:rPr lang="pl-PL" sz="2400" dirty="0">
                <a:latin typeface="Palatino Linotype"/>
                <a:cs typeface="Palatino Linotype"/>
              </a:rPr>
              <a:t>. </a:t>
            </a:r>
          </a:p>
        </p:txBody>
      </p:sp>
      <p:sp>
        <p:nvSpPr>
          <p:cNvPr id="7" name="Prostokąt 8"/>
          <p:cNvSpPr>
            <a:spLocks noChangeArrowheads="1"/>
          </p:cNvSpPr>
          <p:nvPr/>
        </p:nvSpPr>
        <p:spPr bwMode="auto">
          <a:xfrm>
            <a:off x="395536" y="3429000"/>
            <a:ext cx="7848872" cy="2677656"/>
          </a:xfrm>
          <a:prstGeom prst="rect">
            <a:avLst/>
          </a:prstGeom>
          <a:gradFill rotWithShape="1">
            <a:gsLst>
              <a:gs pos="0">
                <a:srgbClr val="FFF5E2"/>
              </a:gs>
              <a:gs pos="49001">
                <a:srgbClr val="FFDFA0"/>
              </a:gs>
              <a:gs pos="49100">
                <a:srgbClr val="FFD68E"/>
              </a:gs>
              <a:gs pos="92000">
                <a:srgbClr val="FFDFA0"/>
              </a:gs>
              <a:gs pos="100000">
                <a:srgbClr val="FFE4B3"/>
              </a:gs>
            </a:gsLst>
            <a:lin ang="5400000" scaled="1"/>
          </a:gradFill>
          <a:ln w="11430">
            <a:solidFill>
              <a:srgbClr val="F9B639"/>
            </a:solidFill>
            <a:miter lim="800000"/>
            <a:headEnd/>
            <a:tailEnd/>
          </a:ln>
          <a:effectLst>
            <a:outerShdw blurRad="50800" dist="25000" dir="5400000" rotWithShape="0">
              <a:srgbClr val="AE7100">
                <a:alpha val="37999"/>
              </a:srgbClr>
            </a:outerShdw>
          </a:effectLst>
        </p:spPr>
        <p:txBody>
          <a:bodyPr wrap="square">
            <a:spAutoFit/>
          </a:bodyPr>
          <a:lstStyle/>
          <a:p>
            <a:pPr algn="ctr" eaLnBrk="1" hangingPunct="1">
              <a:defRPr/>
            </a:pPr>
            <a:r>
              <a:rPr lang="pl-PL" sz="2100" dirty="0">
                <a:solidFill>
                  <a:srgbClr val="000000"/>
                </a:solidFill>
                <a:latin typeface="Times New Roman" panose="02020603050405020304" pitchFamily="18" charset="0"/>
                <a:cs typeface="Times New Roman" panose="02020603050405020304" pitchFamily="18" charset="0"/>
              </a:rPr>
              <a:t>Sama ustawa nie jest wystarczającą podstawą prawną do realizacji tego podatku na terenie gminy. W uchwale rada ustala konkretne stawki w stosunku do wszystkich rodzajów przedmiotu opodatkowania (budynków, budowli, gruntów).</a:t>
            </a:r>
          </a:p>
          <a:p>
            <a:pPr algn="ctr" eaLnBrk="1" hangingPunct="1">
              <a:defRPr/>
            </a:pPr>
            <a:r>
              <a:rPr lang="pl-PL" sz="2100" dirty="0">
                <a:solidFill>
                  <a:srgbClr val="000000"/>
                </a:solidFill>
                <a:latin typeface="Times New Roman" panose="02020603050405020304" pitchFamily="18" charset="0"/>
                <a:cs typeface="Times New Roman" panose="02020603050405020304" pitchFamily="18" charset="0"/>
              </a:rPr>
              <a:t>Zgodnie z art. 20a w</a:t>
            </a:r>
            <a:r>
              <a:rPr lang="pl-PL" sz="2100" dirty="0">
                <a:latin typeface="Times New Roman" panose="02020603050405020304" pitchFamily="18" charset="0"/>
                <a:cs typeface="Times New Roman" panose="02020603050405020304" pitchFamily="18" charset="0"/>
              </a:rPr>
              <a:t> przypadku nieuchwalenia stawek podatków lub opłat lokalnych, stosuje się stawki obowiązujące w roku poprzedzającym rok podatkowy – nadal mają to być jednak stawki wynikające z uchwały, a nie z ustawy.</a:t>
            </a:r>
            <a:endParaRPr lang="pl-PL" sz="21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4884325"/>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Stawki w 2023 roku</a:t>
            </a:r>
            <a:endParaRPr lang="pl-PL" dirty="0"/>
          </a:p>
        </p:txBody>
      </p:sp>
      <p:sp>
        <p:nvSpPr>
          <p:cNvPr id="3" name="Symbol zastępczy zawartości 2"/>
          <p:cNvSpPr>
            <a:spLocks noGrp="1"/>
          </p:cNvSpPr>
          <p:nvPr>
            <p:ph idx="1"/>
          </p:nvPr>
        </p:nvSpPr>
        <p:spPr>
          <a:xfrm>
            <a:off x="201706" y="1484784"/>
            <a:ext cx="8834790" cy="5303926"/>
          </a:xfrm>
        </p:spPr>
        <p:txBody>
          <a:bodyPr>
            <a:normAutofit fontScale="77500" lnSpcReduction="20000"/>
          </a:bodyPr>
          <a:lstStyle/>
          <a:p>
            <a:r>
              <a:rPr lang="pl-PL" b="1" dirty="0"/>
              <a:t>Od gruntów:</a:t>
            </a:r>
            <a:r>
              <a:rPr lang="pl-PL" dirty="0"/>
              <a:t> </a:t>
            </a:r>
          </a:p>
          <a:p>
            <a:pPr lvl="1"/>
            <a:r>
              <a:rPr lang="pl-PL" dirty="0"/>
              <a:t>związanych z prowadzeniem działalności </a:t>
            </a:r>
            <a:r>
              <a:rPr lang="pl-PL" dirty="0" smtClean="0"/>
              <a:t>gospodarczej – </a:t>
            </a:r>
            <a:r>
              <a:rPr lang="pl-PL" b="1" dirty="0"/>
              <a:t>1,16 zł</a:t>
            </a:r>
            <a:r>
              <a:rPr lang="pl-PL" dirty="0"/>
              <a:t> od 1 m</a:t>
            </a:r>
            <a:r>
              <a:rPr lang="pl-PL" baseline="30000" dirty="0"/>
              <a:t>2</a:t>
            </a:r>
            <a:r>
              <a:rPr lang="pl-PL" dirty="0"/>
              <a:t> powierzchni,</a:t>
            </a:r>
          </a:p>
          <a:p>
            <a:pPr lvl="1"/>
            <a:r>
              <a:rPr lang="pl-PL" dirty="0"/>
              <a:t>pod wodami powierzchniowymi stojącymi lub wodami powierzchniowymi płynącymi jezior i zbiorników sztucznych – </a:t>
            </a:r>
            <a:r>
              <a:rPr lang="pl-PL" b="1" dirty="0"/>
              <a:t>5,79 zł</a:t>
            </a:r>
            <a:r>
              <a:rPr lang="pl-PL" dirty="0"/>
              <a:t> od 1 ha powierzchni,</a:t>
            </a:r>
          </a:p>
          <a:p>
            <a:pPr lvl="1"/>
            <a:r>
              <a:rPr lang="pl-PL" dirty="0"/>
              <a:t>pozostałych, w tym zajętych na prowadzenie odpłatnej statutowej działalności pożytku publicznego przez organizacje pożytku publicznego – </a:t>
            </a:r>
            <a:r>
              <a:rPr lang="pl-PL" b="1" dirty="0"/>
              <a:t>0,61 zł</a:t>
            </a:r>
            <a:r>
              <a:rPr lang="pl-PL" dirty="0"/>
              <a:t> od 1 m</a:t>
            </a:r>
            <a:r>
              <a:rPr lang="pl-PL" baseline="30000" dirty="0"/>
              <a:t>2</a:t>
            </a:r>
            <a:r>
              <a:rPr lang="pl-PL" dirty="0"/>
              <a:t> powierzchni,</a:t>
            </a:r>
          </a:p>
          <a:p>
            <a:pPr lvl="1"/>
            <a:r>
              <a:rPr lang="pl-PL" dirty="0"/>
              <a:t>niezabudowanych objętych obszarem </a:t>
            </a:r>
            <a:r>
              <a:rPr lang="pl-PL" dirty="0" smtClean="0"/>
              <a:t>rewitalizacji i </a:t>
            </a:r>
            <a:r>
              <a:rPr lang="pl-PL" dirty="0"/>
              <a:t>położonych na terenach, dla których miejscowy plan zagospodarowania przestrzennego przewiduje przeznaczenie pod zabudowę mieszkaniową, usługową albo zabudowę o przeznaczeniu mieszanym obejmującym wyłącznie te rodzaje zabudowy, jeżeli od dnia wejścia w życie tego planu w odniesieniu do tych gruntów upłynął okres 4 lat, a w tym czasie nie zakończono budowy zgodnie z przepisami prawa budowlanego - </a:t>
            </a:r>
            <a:r>
              <a:rPr lang="pl-PL" b="1" dirty="0"/>
              <a:t>3,81 zł </a:t>
            </a:r>
            <a:r>
              <a:rPr lang="pl-PL" dirty="0"/>
              <a:t>od 1 m</a:t>
            </a:r>
            <a:r>
              <a:rPr lang="pl-PL" baseline="30000" dirty="0"/>
              <a:t>2</a:t>
            </a:r>
            <a:r>
              <a:rPr lang="pl-PL" dirty="0"/>
              <a:t> powierzchni.</a:t>
            </a:r>
          </a:p>
          <a:p>
            <a:r>
              <a:rPr lang="pl-PL" b="1" dirty="0"/>
              <a:t>Od budynków lub ich części:</a:t>
            </a:r>
            <a:r>
              <a:rPr lang="pl-PL" dirty="0"/>
              <a:t> </a:t>
            </a:r>
          </a:p>
          <a:p>
            <a:pPr lvl="1"/>
            <a:r>
              <a:rPr lang="pl-PL" dirty="0"/>
              <a:t>mieszkalnych – </a:t>
            </a:r>
            <a:r>
              <a:rPr lang="pl-PL" b="1" dirty="0"/>
              <a:t>1,00 zł</a:t>
            </a:r>
            <a:r>
              <a:rPr lang="pl-PL" dirty="0"/>
              <a:t> od 1 m</a:t>
            </a:r>
            <a:r>
              <a:rPr lang="pl-PL" baseline="30000" dirty="0"/>
              <a:t>2</a:t>
            </a:r>
            <a:r>
              <a:rPr lang="pl-PL" dirty="0"/>
              <a:t> powierzchni użytkowej,</a:t>
            </a:r>
          </a:p>
          <a:p>
            <a:pPr lvl="1"/>
            <a:r>
              <a:rPr lang="pl-PL" dirty="0"/>
              <a:t>związanych z prowadzeniem działalności gospodarczej oraz od budynków mieszkalnych lub ich części zajętych na prowadzenie działalności gospodarczej – </a:t>
            </a:r>
            <a:r>
              <a:rPr lang="pl-PL" b="1" dirty="0"/>
              <a:t>28,78 zł</a:t>
            </a:r>
            <a:r>
              <a:rPr lang="pl-PL" dirty="0"/>
              <a:t> od 1 m</a:t>
            </a:r>
            <a:r>
              <a:rPr lang="pl-PL" baseline="30000" dirty="0"/>
              <a:t>2</a:t>
            </a:r>
            <a:r>
              <a:rPr lang="pl-PL" dirty="0"/>
              <a:t> powierzchni użytkowej,</a:t>
            </a:r>
          </a:p>
          <a:p>
            <a:pPr lvl="1"/>
            <a:r>
              <a:rPr lang="pl-PL" dirty="0"/>
              <a:t>zajętych na prowadzenie działalności gospodarczej w zakresie obrotu kwalifikowanym materiałem siewnym – </a:t>
            </a:r>
            <a:r>
              <a:rPr lang="pl-PL" b="1" dirty="0"/>
              <a:t>13,47 zł</a:t>
            </a:r>
            <a:r>
              <a:rPr lang="pl-PL" dirty="0"/>
              <a:t> od 1 m</a:t>
            </a:r>
            <a:r>
              <a:rPr lang="pl-PL" baseline="30000" dirty="0"/>
              <a:t>2</a:t>
            </a:r>
            <a:r>
              <a:rPr lang="pl-PL" dirty="0"/>
              <a:t> powierzchni użytkowej,</a:t>
            </a:r>
          </a:p>
          <a:p>
            <a:pPr lvl="1"/>
            <a:r>
              <a:rPr lang="pl-PL" dirty="0"/>
              <a:t>związanych z udzielaniem świadczeń zdrowotnych w rozumieniu przepisów o działalności leczniczej, zajętych przez podmioty udzielające tych świadczeń – </a:t>
            </a:r>
            <a:r>
              <a:rPr lang="pl-PL" b="1" dirty="0"/>
              <a:t>5,87 zł</a:t>
            </a:r>
            <a:r>
              <a:rPr lang="pl-PL" dirty="0"/>
              <a:t> od 1 m</a:t>
            </a:r>
            <a:r>
              <a:rPr lang="pl-PL" baseline="30000" dirty="0"/>
              <a:t>2</a:t>
            </a:r>
            <a:r>
              <a:rPr lang="pl-PL" dirty="0"/>
              <a:t> powierzchni użytkowej,</a:t>
            </a:r>
          </a:p>
          <a:p>
            <a:pPr lvl="1"/>
            <a:r>
              <a:rPr lang="pl-PL" dirty="0"/>
              <a:t>pozostałych, w tym zajętych na prowadzenie odpłatnej statutowej działalności pożytku publicznego przez organizacje pożytku publicznego – </a:t>
            </a:r>
            <a:r>
              <a:rPr lang="pl-PL" b="1" dirty="0"/>
              <a:t>9,71 zł</a:t>
            </a:r>
            <a:r>
              <a:rPr lang="pl-PL" dirty="0"/>
              <a:t> od 1 m</a:t>
            </a:r>
            <a:r>
              <a:rPr lang="pl-PL" baseline="30000" dirty="0"/>
              <a:t>2</a:t>
            </a:r>
            <a:r>
              <a:rPr lang="pl-PL" dirty="0"/>
              <a:t> powierzchni użytkowej.</a:t>
            </a:r>
          </a:p>
          <a:p>
            <a:r>
              <a:rPr lang="pl-PL" b="1" dirty="0"/>
              <a:t>Od budowli </a:t>
            </a:r>
            <a:r>
              <a:rPr lang="pl-PL" dirty="0"/>
              <a:t>jest procentowa stawka -</a:t>
            </a:r>
            <a:r>
              <a:rPr lang="pl-PL" b="1" dirty="0"/>
              <a:t> 2% wartości </a:t>
            </a:r>
            <a:r>
              <a:rPr lang="pl-PL" b="1" dirty="0" smtClean="0"/>
              <a:t>budowli</a:t>
            </a: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304</a:t>
            </a:fld>
            <a:endParaRPr lang="pl-PL"/>
          </a:p>
        </p:txBody>
      </p:sp>
    </p:spTree>
    <p:extLst>
      <p:ext uri="{BB962C8B-B14F-4D97-AF65-F5344CB8AC3E}">
        <p14:creationId xmlns:p14="http://schemas.microsoft.com/office/powerpoint/2010/main" val="317658955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Zwolnienia</a:t>
            </a:r>
            <a:endParaRPr lang="en-US" dirty="0">
              <a:latin typeface="Palatino Linotype"/>
              <a:cs typeface="Palatino Linotype"/>
            </a:endParaRPr>
          </a:p>
        </p:txBody>
      </p:sp>
      <p:sp>
        <p:nvSpPr>
          <p:cNvPr id="3" name="Content Placeholder 2"/>
          <p:cNvSpPr>
            <a:spLocks noGrp="1"/>
          </p:cNvSpPr>
          <p:nvPr>
            <p:ph idx="1"/>
          </p:nvPr>
        </p:nvSpPr>
        <p:spPr>
          <a:xfrm>
            <a:off x="0" y="2713037"/>
            <a:ext cx="8064896" cy="4144963"/>
          </a:xfrm>
        </p:spPr>
        <p:txBody>
          <a:bodyPr/>
          <a:lstStyle/>
          <a:p>
            <a:pPr marL="0" indent="0" algn="ctr">
              <a:buNone/>
            </a:pPr>
            <a:r>
              <a:rPr lang="pl-PL" dirty="0">
                <a:solidFill>
                  <a:srgbClr val="000000"/>
                </a:solidFill>
                <a:latin typeface="Palatino Linotype"/>
                <a:cs typeface="Palatino Linotype"/>
              </a:rPr>
              <a:t>Budowle infrastruktury kolejowej i zajęte pod nie grunty, budynki gospodarcze lub ich części służące działalności leśnej lub rybackiej, budynki gospodarcze lub ich części zajęte na prowadzenie działów specjalnych produkcji rolnej, budynki gospodarcze lub ich części związane wyłącznie z działalnością rolniczą w gospodarstwach rolnych, nieruchomości lub ich części zajęte na potrzeby prowadzenia przez stowarzyszenia statutowej działalności wśród dzieci i młodzieży w zakresie oświaty, wychowania, nauki i techniki, kultury fizycznej i sportu, zabytki, muzea, grunty działkowiczów. </a:t>
            </a:r>
          </a:p>
          <a:p>
            <a:pPr marL="0" indent="0" algn="ctr">
              <a:buNone/>
            </a:pPr>
            <a:r>
              <a:rPr lang="pl-PL" dirty="0">
                <a:solidFill>
                  <a:srgbClr val="000000"/>
                </a:solidFill>
                <a:latin typeface="Palatino Linotype"/>
                <a:cs typeface="Palatino Linotype"/>
              </a:rPr>
              <a:t>Z podatku zwolniono również m.in. szkoły, uczelnie, podmioty prowadzące zakłady pracy chronionej. </a:t>
            </a:r>
            <a:endParaRPr lang="pl-PL" dirty="0">
              <a:latin typeface="Palatino Linotype"/>
              <a:cs typeface="Palatino Linotype"/>
            </a:endParaRPr>
          </a:p>
          <a:p>
            <a:pPr marL="0" indent="0" algn="ctr">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305</a:t>
            </a:fld>
            <a:endParaRPr lang="pl-PL">
              <a:latin typeface="Palatino Linotype"/>
              <a:cs typeface="Palatino Linotype"/>
            </a:endParaRPr>
          </a:p>
        </p:txBody>
      </p:sp>
      <p:sp>
        <p:nvSpPr>
          <p:cNvPr id="6" name="Objaśnienie ze strzałką w dół 8"/>
          <p:cNvSpPr>
            <a:spLocks noChangeArrowheads="1"/>
          </p:cNvSpPr>
          <p:nvPr/>
        </p:nvSpPr>
        <p:spPr bwMode="auto">
          <a:xfrm>
            <a:off x="179512" y="1196752"/>
            <a:ext cx="7848872" cy="1512168"/>
          </a:xfrm>
          <a:prstGeom prst="downArrowCallout">
            <a:avLst>
              <a:gd name="adj1" fmla="val 12663"/>
              <a:gd name="adj2" fmla="val 14709"/>
              <a:gd name="adj3" fmla="val 25000"/>
              <a:gd name="adj4" fmla="val 64977"/>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dirty="0">
              <a:solidFill>
                <a:srgbClr val="000000"/>
              </a:solidFill>
              <a:latin typeface="Palatino Linotype"/>
              <a:cs typeface="Palatino Linotype"/>
            </a:endParaRPr>
          </a:p>
          <a:p>
            <a:pPr algn="ctr" eaLnBrk="1" hangingPunct="1">
              <a:defRPr/>
            </a:pPr>
            <a:r>
              <a:rPr lang="pl-PL" sz="2200" dirty="0">
                <a:solidFill>
                  <a:srgbClr val="000000"/>
                </a:solidFill>
                <a:latin typeface="Palatino Linotype"/>
                <a:cs typeface="Palatino Linotype"/>
              </a:rPr>
              <a:t>Obecnie do </a:t>
            </a:r>
            <a:r>
              <a:rPr lang="pl-PL" sz="2200" b="1" dirty="0">
                <a:solidFill>
                  <a:srgbClr val="000000"/>
                </a:solidFill>
                <a:latin typeface="Palatino Linotype"/>
                <a:cs typeface="Palatino Linotype"/>
              </a:rPr>
              <a:t>nieruchomości zwolnionych od podatku na mocy ustawy o podatkach i opłatach lokalnych</a:t>
            </a:r>
            <a:r>
              <a:rPr lang="pl-PL" sz="2200" dirty="0">
                <a:solidFill>
                  <a:srgbClr val="000000"/>
                </a:solidFill>
                <a:latin typeface="Palatino Linotype"/>
                <a:cs typeface="Palatino Linotype"/>
              </a:rPr>
              <a:t> zaliczone są m.in.: </a:t>
            </a:r>
          </a:p>
          <a:p>
            <a:pPr algn="ctr" eaLnBrk="1" hangingPunct="1">
              <a:defRPr/>
            </a:pPr>
            <a:endParaRPr lang="pl-PL" sz="1800" dirty="0">
              <a:solidFill>
                <a:srgbClr val="000000"/>
              </a:solidFill>
              <a:latin typeface="Palatino Linotype"/>
              <a:cs typeface="Palatino Linotype"/>
            </a:endParaRPr>
          </a:p>
        </p:txBody>
      </p:sp>
    </p:spTree>
    <p:extLst>
      <p:ext uri="{BB962C8B-B14F-4D97-AF65-F5344CB8AC3E}">
        <p14:creationId xmlns:p14="http://schemas.microsoft.com/office/powerpoint/2010/main" val="2804073589"/>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306</a:t>
            </a:fld>
            <a:endParaRPr lang="pl-PL">
              <a:latin typeface="Palatino Linotype"/>
              <a:cs typeface="Palatino Linotype"/>
            </a:endParaRPr>
          </a:p>
        </p:txBody>
      </p:sp>
      <p:sp>
        <p:nvSpPr>
          <p:cNvPr id="6" name="Rectangle 5"/>
          <p:cNvSpPr/>
          <p:nvPr/>
        </p:nvSpPr>
        <p:spPr>
          <a:xfrm>
            <a:off x="395536" y="1916832"/>
            <a:ext cx="7200800" cy="1200328"/>
          </a:xfrm>
          <a:prstGeom prst="rect">
            <a:avLst/>
          </a:prstGeom>
        </p:spPr>
        <p:txBody>
          <a:bodyPr wrap="square">
            <a:spAutoFit/>
          </a:bodyPr>
          <a:lstStyle/>
          <a:p>
            <a:pPr algn="ctr" eaLnBrk="1" hangingPunct="1"/>
            <a:r>
              <a:rPr lang="pl-PL" sz="2400" b="1" dirty="0">
                <a:solidFill>
                  <a:srgbClr val="FF9933"/>
                </a:solidFill>
                <a:latin typeface="Palatino Linotype"/>
                <a:cs typeface="Palatino Linotype"/>
              </a:rPr>
              <a:t>Rada gminy może wprowadzić inne zwolnienia niż określone w ustawie o podatkach i opłatach lokalnych</a:t>
            </a:r>
            <a:r>
              <a:rPr lang="pl-PL" sz="2400" dirty="0">
                <a:solidFill>
                  <a:srgbClr val="FF9933"/>
                </a:solidFill>
                <a:latin typeface="Palatino Linotype"/>
                <a:cs typeface="Palatino Linotype"/>
              </a:rPr>
              <a:t>. </a:t>
            </a:r>
          </a:p>
        </p:txBody>
      </p:sp>
      <p:sp>
        <p:nvSpPr>
          <p:cNvPr id="7" name="Rectangle 6"/>
          <p:cNvSpPr/>
          <p:nvPr/>
        </p:nvSpPr>
        <p:spPr>
          <a:xfrm>
            <a:off x="395536" y="4293096"/>
            <a:ext cx="7200800" cy="1631216"/>
          </a:xfrm>
          <a:prstGeom prst="rect">
            <a:avLst/>
          </a:prstGeom>
        </p:spPr>
        <p:txBody>
          <a:bodyPr wrap="square">
            <a:spAutoFit/>
          </a:bodyPr>
          <a:lstStyle/>
          <a:p>
            <a:pPr indent="179388" algn="ctr">
              <a:tabLst>
                <a:tab pos="144463" algn="l"/>
                <a:tab pos="288925" algn="l"/>
              </a:tabLst>
              <a:defRPr/>
            </a:pPr>
            <a:r>
              <a:rPr lang="pl-PL" sz="2000" dirty="0">
                <a:latin typeface="Palatino Linotype"/>
                <a:cs typeface="Palatino Linotype"/>
              </a:rPr>
              <a:t>Z uprawnień tych rada korzysta bardzo często, zwalniając najczęściej budynki i grunty rolników, rencistów i emerytów, nieruchomości gminne nieprzekazane w posiadanie lub zarząd innym podmiotom, budynki wykorzystywane na cele charytatywne, kulturalno-oświatowe. </a:t>
            </a:r>
          </a:p>
        </p:txBody>
      </p:sp>
      <p:cxnSp>
        <p:nvCxnSpPr>
          <p:cNvPr id="9" name="Straight Arrow Connector 8"/>
          <p:cNvCxnSpPr>
            <a:stCxn id="6" idx="2"/>
            <a:endCxn id="7" idx="0"/>
          </p:cNvCxnSpPr>
          <p:nvPr/>
        </p:nvCxnSpPr>
        <p:spPr>
          <a:xfrm>
            <a:off x="3995936" y="3117160"/>
            <a:ext cx="0" cy="1175936"/>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6598266"/>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i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307</a:t>
            </a:fld>
            <a:endParaRPr lang="pl-PL">
              <a:latin typeface="Palatino Linotype"/>
              <a:cs typeface="Palatino Linotype"/>
            </a:endParaRPr>
          </a:p>
        </p:txBody>
      </p:sp>
      <p:sp>
        <p:nvSpPr>
          <p:cNvPr id="6" name="Prostokąt 4"/>
          <p:cNvSpPr/>
          <p:nvPr/>
        </p:nvSpPr>
        <p:spPr>
          <a:xfrm>
            <a:off x="0" y="1412875"/>
            <a:ext cx="7956376" cy="203132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eaLnBrk="1" hangingPunct="1">
              <a:defRPr/>
            </a:pPr>
            <a:r>
              <a:rPr lang="pl-PL" sz="1800" b="1" dirty="0">
                <a:solidFill>
                  <a:schemeClr val="tx1"/>
                </a:solidFill>
                <a:latin typeface="Palatino Linotype"/>
                <a:ea typeface="ＭＳ Ｐゴシック" charset="0"/>
                <a:cs typeface="Palatino Linotype"/>
              </a:rPr>
              <a:t>Podatnik podatku od nieruchomości będący osobą fizyczną płaci podatek od nieruchomości w ratach w terminach: do dnia 15 marca, 15 maja, 15 września i 15 listopada roku podatkowego</a:t>
            </a:r>
            <a:r>
              <a:rPr lang="pl-PL" sz="1800" dirty="0">
                <a:solidFill>
                  <a:schemeClr val="tx1"/>
                </a:solidFill>
                <a:latin typeface="Palatino Linotype"/>
                <a:ea typeface="ＭＳ Ｐゴシック" charset="0"/>
                <a:cs typeface="Palatino Linotype"/>
              </a:rPr>
              <a:t>.</a:t>
            </a:r>
          </a:p>
          <a:p>
            <a:pPr algn="ctr" eaLnBrk="1" hangingPunct="1">
              <a:defRPr/>
            </a:pPr>
            <a:r>
              <a:rPr lang="pl-PL" sz="1800" u="sng" dirty="0"/>
              <a:t>W przypadku gdy kwota podatku nie przekracza 100 zł, podatek jest płatny jednorazowo w terminie płatności pierwszej raty</a:t>
            </a:r>
            <a:r>
              <a:rPr lang="pl-PL" sz="1800" dirty="0"/>
              <a:t>.</a:t>
            </a:r>
            <a:endParaRPr lang="pl-PL" sz="1800" dirty="0">
              <a:solidFill>
                <a:schemeClr val="tx1"/>
              </a:solidFill>
              <a:latin typeface="Palatino Linotype"/>
              <a:ea typeface="ＭＳ Ｐゴシック" charset="0"/>
              <a:cs typeface="Palatino Linotype"/>
            </a:endParaRPr>
          </a:p>
          <a:p>
            <a:pPr algn="ctr" eaLnBrk="1" hangingPunct="1">
              <a:defRPr/>
            </a:pPr>
            <a:r>
              <a:rPr lang="pl-PL" sz="1800" dirty="0">
                <a:solidFill>
                  <a:schemeClr val="tx1"/>
                </a:solidFill>
                <a:latin typeface="Palatino Linotype"/>
                <a:ea typeface="ＭＳ Ｐゴシック" charset="0"/>
                <a:cs typeface="Palatino Linotype"/>
              </a:rPr>
              <a:t>Obowiązek ten ciąży na podatniku </a:t>
            </a:r>
            <a:r>
              <a:rPr lang="pl-PL" sz="1800" b="1" dirty="0">
                <a:solidFill>
                  <a:schemeClr val="tx1"/>
                </a:solidFill>
                <a:latin typeface="Palatino Linotype"/>
                <a:ea typeface="ＭＳ Ｐゴシック" charset="0"/>
                <a:cs typeface="Palatino Linotype"/>
              </a:rPr>
              <a:t>wyłącznie w przypadku doręczenia mu decyzji podatkowej</a:t>
            </a:r>
            <a:r>
              <a:rPr lang="pl-PL" sz="1800" dirty="0">
                <a:solidFill>
                  <a:schemeClr val="tx1"/>
                </a:solidFill>
                <a:latin typeface="Palatino Linotype"/>
                <a:ea typeface="ＭＳ Ｐゴシック" charset="0"/>
                <a:cs typeface="Palatino Linotype"/>
              </a:rPr>
              <a:t>. </a:t>
            </a:r>
          </a:p>
        </p:txBody>
      </p:sp>
      <p:sp>
        <p:nvSpPr>
          <p:cNvPr id="7" name="Strzałka w prawo 5"/>
          <p:cNvSpPr/>
          <p:nvPr/>
        </p:nvSpPr>
        <p:spPr>
          <a:xfrm>
            <a:off x="0" y="3717530"/>
            <a:ext cx="863600" cy="360362"/>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8" name="Prostokąt 6"/>
          <p:cNvSpPr>
            <a:spLocks noChangeArrowheads="1"/>
          </p:cNvSpPr>
          <p:nvPr/>
        </p:nvSpPr>
        <p:spPr bwMode="auto">
          <a:xfrm>
            <a:off x="872331" y="3459266"/>
            <a:ext cx="72009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pl-PL" sz="1800" dirty="0">
                <a:latin typeface="Palatino Linotype"/>
                <a:cs typeface="Palatino Linotype"/>
              </a:rPr>
              <a:t>Podatnik jest zobowiązany do opłacenia podatku zawsze proporcjonalnie do liczby miesięcy, w których istniał obowiązek podatkowy. </a:t>
            </a:r>
          </a:p>
          <a:p>
            <a:pPr algn="just" eaLnBrk="1" hangingPunct="1"/>
            <a:endParaRPr lang="pl-PL" sz="1400" dirty="0">
              <a:latin typeface="Palatino Linotype"/>
              <a:cs typeface="Palatino Linotype"/>
            </a:endParaRPr>
          </a:p>
          <a:p>
            <a:pPr algn="just" eaLnBrk="1" hangingPunct="1"/>
            <a:endParaRPr lang="pl-PL" sz="1800" dirty="0">
              <a:latin typeface="Palatino Linotype"/>
              <a:cs typeface="Palatino Linotype"/>
            </a:endParaRPr>
          </a:p>
        </p:txBody>
      </p:sp>
      <p:sp>
        <p:nvSpPr>
          <p:cNvPr id="9" name="Strzałka w prawo 7"/>
          <p:cNvSpPr/>
          <p:nvPr/>
        </p:nvSpPr>
        <p:spPr>
          <a:xfrm>
            <a:off x="0" y="5157788"/>
            <a:ext cx="863600" cy="358775"/>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10" name="Prostokąt 8"/>
          <p:cNvSpPr>
            <a:spLocks noChangeArrowheads="1"/>
          </p:cNvSpPr>
          <p:nvPr/>
        </p:nvSpPr>
        <p:spPr bwMode="auto">
          <a:xfrm>
            <a:off x="900113" y="4652963"/>
            <a:ext cx="72009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pl-PL" sz="1700" dirty="0">
                <a:latin typeface="Palatino Linotype"/>
                <a:cs typeface="Palatino Linotype"/>
              </a:rPr>
              <a:t>Jeżeli sprzedaż nieruchomości nastąpi 3 września (lub w innym dniu tego miesiąca) określonego roku, sprzedający będzie musiał zapłacić podatek od nieruchomości za 9 miesięcy (jeśli był właścicielem tej nieruchomości od początku roku), zaś kupujący za 3 miesiące (jeśli będzie właścicielem tej nieruchomości do końca roku). </a:t>
            </a:r>
          </a:p>
        </p:txBody>
      </p:sp>
    </p:spTree>
    <p:extLst>
      <p:ext uri="{BB962C8B-B14F-4D97-AF65-F5344CB8AC3E}">
        <p14:creationId xmlns:p14="http://schemas.microsoft.com/office/powerpoint/2010/main" val="2889280540"/>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34FD3E0-4FA5-4A20-BCE4-AAEBFD9E4CF9}"/>
              </a:ext>
            </a:extLst>
          </p:cNvPr>
          <p:cNvSpPr>
            <a:spLocks noGrp="1"/>
          </p:cNvSpPr>
          <p:nvPr>
            <p:ph type="title"/>
          </p:nvPr>
        </p:nvSpPr>
        <p:spPr/>
        <p:txBody>
          <a:bodyPr/>
          <a:lstStyle/>
          <a:p>
            <a:pPr algn="ctr"/>
            <a:r>
              <a:rPr lang="pl-PL" dirty="0"/>
              <a:t>Odstąpienie od wymiaru niewielkich kwot podatku</a:t>
            </a:r>
          </a:p>
        </p:txBody>
      </p:sp>
      <p:sp>
        <p:nvSpPr>
          <p:cNvPr id="3" name="Symbol zastępczy zawartości 2">
            <a:extLst>
              <a:ext uri="{FF2B5EF4-FFF2-40B4-BE49-F238E27FC236}">
                <a16:creationId xmlns:a16="http://schemas.microsoft.com/office/drawing/2014/main" xmlns="" id="{58DCD368-DDEB-48AF-8808-6C9B4D8AB436}"/>
              </a:ext>
            </a:extLst>
          </p:cNvPr>
          <p:cNvSpPr>
            <a:spLocks noGrp="1"/>
          </p:cNvSpPr>
          <p:nvPr>
            <p:ph idx="1"/>
          </p:nvPr>
        </p:nvSpPr>
        <p:spPr/>
        <p:txBody>
          <a:bodyPr>
            <a:normAutofit lnSpcReduction="10000"/>
          </a:bodyPr>
          <a:lstStyle/>
          <a:p>
            <a:pPr marL="0" indent="0" algn="ctr">
              <a:buNone/>
            </a:pPr>
            <a:r>
              <a:rPr lang="pl-PL" sz="2100" dirty="0"/>
              <a:t>Nie wszczyna się postępowania, a postępowanie wszczęte umarza, jeżeli wysokość zobowiązania podatkowego na dany rok podatkowy nie przekraczałaby, określonych na dzień 1 stycznia roku podatkowego, najniższych kosztów doręczenia w obrocie krajowym przesyłki poleconej za potwierdzeniem odbioru przez operatora wyznaczonego w rozumieniu ustawy z dnia 23 listopada 2012 r. - Prawo pocztowe (Dz. U. z 2017 r. poz. 1481). W takim przypadku decyzję umarzającą postępowanie pozostawia się w aktach sprawy, a organ jest nią związany od chwili wydania.</a:t>
            </a:r>
          </a:p>
          <a:p>
            <a:pPr marL="0" indent="0" algn="ctr">
              <a:buNone/>
            </a:pPr>
            <a:r>
              <a:rPr lang="pl-PL" sz="2100" dirty="0"/>
              <a:t>W roku </a:t>
            </a:r>
            <a:r>
              <a:rPr lang="pl-PL" sz="2100" dirty="0" smtClean="0"/>
              <a:t>2023 </a:t>
            </a:r>
            <a:r>
              <a:rPr lang="pl-PL" sz="2100" dirty="0"/>
              <a:t>kwota ta wynosi </a:t>
            </a:r>
            <a:r>
              <a:rPr lang="pl-PL" sz="2100" dirty="0" smtClean="0"/>
              <a:t>9,80 zł i dotyczy także podatku rolnego i leśnego </a:t>
            </a:r>
            <a:endParaRPr lang="pl-PL" sz="2100" dirty="0"/>
          </a:p>
          <a:p>
            <a:pPr marL="0" indent="0">
              <a:buNone/>
            </a:pPr>
            <a:endParaRPr lang="pl-PL" dirty="0"/>
          </a:p>
        </p:txBody>
      </p:sp>
      <p:sp>
        <p:nvSpPr>
          <p:cNvPr id="4" name="Symbol zastępczy stopki 3">
            <a:extLst>
              <a:ext uri="{FF2B5EF4-FFF2-40B4-BE49-F238E27FC236}">
                <a16:creationId xmlns:a16="http://schemas.microsoft.com/office/drawing/2014/main" xmlns="" id="{E3DC2621-5CE5-4094-B9BF-38263759980D}"/>
              </a:ext>
            </a:extLst>
          </p:cNvPr>
          <p:cNvSpPr>
            <a:spLocks noGrp="1"/>
          </p:cNvSpPr>
          <p:nvPr>
            <p:ph type="ftr" sz="quarter" idx="11"/>
          </p:nvPr>
        </p:nvSpPr>
        <p:spPr/>
        <p:txBody>
          <a:bodyPr/>
          <a:lstStyle/>
          <a:p>
            <a:pPr>
              <a:defRPr/>
            </a:pPr>
            <a:r>
              <a:rPr lang="pl-PL"/>
              <a:t>Copyright by Katedra Prawa Podatkowego W.P. UwB 2012r.</a:t>
            </a:r>
          </a:p>
        </p:txBody>
      </p:sp>
      <p:sp>
        <p:nvSpPr>
          <p:cNvPr id="5" name="Symbol zastępczy numeru slajdu 4">
            <a:extLst>
              <a:ext uri="{FF2B5EF4-FFF2-40B4-BE49-F238E27FC236}">
                <a16:creationId xmlns:a16="http://schemas.microsoft.com/office/drawing/2014/main" xmlns="" id="{5D4E6D39-F4BA-4ADB-B324-BB354BE832F1}"/>
              </a:ext>
            </a:extLst>
          </p:cNvPr>
          <p:cNvSpPr>
            <a:spLocks noGrp="1"/>
          </p:cNvSpPr>
          <p:nvPr>
            <p:ph type="sldNum" sz="quarter" idx="12"/>
          </p:nvPr>
        </p:nvSpPr>
        <p:spPr/>
        <p:txBody>
          <a:bodyPr/>
          <a:lstStyle/>
          <a:p>
            <a:pPr>
              <a:defRPr/>
            </a:pPr>
            <a:fld id="{0D633005-0102-5646-9603-238226661D0C}" type="slidenum">
              <a:rPr lang="pl-PL" smtClean="0"/>
              <a:pPr>
                <a:defRPr/>
              </a:pPr>
              <a:t>308</a:t>
            </a:fld>
            <a:endParaRPr lang="pl-PL"/>
          </a:p>
        </p:txBody>
      </p:sp>
    </p:spTree>
    <p:extLst>
      <p:ext uri="{BB962C8B-B14F-4D97-AF65-F5344CB8AC3E}">
        <p14:creationId xmlns:p14="http://schemas.microsoft.com/office/powerpoint/2010/main" val="1695907925"/>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556313" cy="1116106"/>
          </a:xfrm>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a:latin typeface="Palatino Linotype"/>
                <a:cs typeface="Palatino Linotype"/>
              </a:rPr>
              <a:t>Copyright by Katedra Prawa Podatkowego W.P. UwB 2012r.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309</a:t>
            </a:fld>
            <a:endParaRPr lang="pl-PL">
              <a:latin typeface="Palatino Linotype"/>
              <a:cs typeface="Palatino Linotype"/>
            </a:endParaRPr>
          </a:p>
        </p:txBody>
      </p:sp>
      <p:sp>
        <p:nvSpPr>
          <p:cNvPr id="6" name="Symbol zastępczy stopki 11"/>
          <p:cNvSpPr txBox="1">
            <a:spLocks/>
          </p:cNvSpPr>
          <p:nvPr/>
        </p:nvSpPr>
        <p:spPr>
          <a:xfrm>
            <a:off x="201706" y="6423585"/>
            <a:ext cx="6122894" cy="365125"/>
          </a:xfrm>
          <a:prstGeom prst="rect">
            <a:avLst/>
          </a:prstGeom>
        </p:spPr>
        <p:txBody>
          <a:bodyPr vert="horz" lIns="91440" tIns="45720" rIns="91440" bIns="45720" rtlCol="0" anchor="ctr"/>
          <a:lstStyle>
            <a:defPPr>
              <a:defRPr lang="pl-PL"/>
            </a:defPPr>
            <a:lvl1pPr algn="l" rtl="0" eaLnBrk="0" fontAlgn="base" hangingPunct="0">
              <a:spcBef>
                <a:spcPct val="0"/>
              </a:spcBef>
              <a:spcAft>
                <a:spcPct val="0"/>
              </a:spcAft>
              <a:defRPr sz="1100" kern="1200">
                <a:solidFill>
                  <a:schemeClr val="tx1">
                    <a:lumMod val="65000"/>
                    <a:lumOff val="35000"/>
                  </a:schemeClr>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600" kern="1200">
                <a:solidFill>
                  <a:schemeClr val="tx1"/>
                </a:solidFill>
                <a:latin typeface="Arial" charset="0"/>
                <a:ea typeface="ＭＳ Ｐゴシック" charset="0"/>
                <a:cs typeface="ＭＳ Ｐゴシック" charset="0"/>
              </a:defRPr>
            </a:lvl9p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7" name="Rectangle 1"/>
          <p:cNvSpPr>
            <a:spLocks noChangeArrowheads="1"/>
          </p:cNvSpPr>
          <p:nvPr/>
        </p:nvSpPr>
        <p:spPr bwMode="auto">
          <a:xfrm>
            <a:off x="683568" y="1124744"/>
            <a:ext cx="7273925" cy="156966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indent="179388" algn="just" eaLnBrk="1" hangingPunct="1">
              <a:tabLst>
                <a:tab pos="144463" algn="l"/>
                <a:tab pos="288925" algn="l"/>
              </a:tabLst>
              <a:defRPr/>
            </a:pPr>
            <a:r>
              <a:rPr lang="pl-PL" dirty="0">
                <a:solidFill>
                  <a:srgbClr val="000000"/>
                </a:solidFill>
                <a:latin typeface="Palatino Linotype"/>
                <a:cs typeface="Palatino Linotype"/>
              </a:rPr>
              <a:t>Obowiązkiem podatnika podatku od nieruchomości będącego osobą fizyczną jest również </a:t>
            </a:r>
            <a:r>
              <a:rPr lang="pl-PL" b="1" dirty="0">
                <a:solidFill>
                  <a:srgbClr val="000000"/>
                </a:solidFill>
                <a:latin typeface="Palatino Linotype"/>
                <a:cs typeface="Palatino Linotype"/>
              </a:rPr>
              <a:t>składanie informacji o nieruchomości</a:t>
            </a:r>
            <a:r>
              <a:rPr lang="pl-PL" dirty="0">
                <a:solidFill>
                  <a:srgbClr val="000000"/>
                </a:solidFill>
                <a:latin typeface="Palatino Linotype"/>
                <a:cs typeface="Palatino Linotype"/>
              </a:rPr>
              <a:t> zawierającej niezbędne dane do wymiaru podatku. Winny być one złożone w terminie 14 dni od dnia zaistnienia okoliczności uzasadniających powstanie obowiązku podatkowego. Oznacza to, że osoba fizyczna, nabywając nieruchomość 5 września, wykaz nieruchomości powinna przekazać do dnia 20 września. </a:t>
            </a:r>
            <a:endParaRPr lang="pl-PL" dirty="0">
              <a:latin typeface="Palatino Linotype"/>
              <a:cs typeface="Palatino Linotype"/>
            </a:endParaRPr>
          </a:p>
        </p:txBody>
      </p:sp>
      <p:sp>
        <p:nvSpPr>
          <p:cNvPr id="8" name="Strzałka w prawo 5"/>
          <p:cNvSpPr/>
          <p:nvPr/>
        </p:nvSpPr>
        <p:spPr>
          <a:xfrm>
            <a:off x="0" y="1556792"/>
            <a:ext cx="611560" cy="360040"/>
          </a:xfrm>
          <a:prstGeom prst="rightArrow">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9" name="Rectangle 2"/>
          <p:cNvSpPr>
            <a:spLocks noChangeArrowheads="1"/>
          </p:cNvSpPr>
          <p:nvPr/>
        </p:nvSpPr>
        <p:spPr bwMode="auto">
          <a:xfrm>
            <a:off x="683568" y="2852936"/>
            <a:ext cx="7273925" cy="132343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indent="179388" algn="just" eaLnBrk="1" hangingPunct="1">
              <a:tabLst>
                <a:tab pos="144463" algn="l"/>
                <a:tab pos="288925" algn="l"/>
              </a:tabLst>
              <a:defRPr/>
            </a:pPr>
            <a:r>
              <a:rPr lang="pl-PL" dirty="0">
                <a:solidFill>
                  <a:srgbClr val="000000"/>
                </a:solidFill>
                <a:latin typeface="Palatino Linotype"/>
                <a:cs typeface="Palatino Linotype"/>
              </a:rPr>
              <a:t>Podatnik będący osobą fizyczną jest zobowiązany </a:t>
            </a:r>
            <a:r>
              <a:rPr lang="pl-PL" b="1" dirty="0">
                <a:solidFill>
                  <a:srgbClr val="000000"/>
                </a:solidFill>
                <a:latin typeface="Palatino Linotype"/>
                <a:cs typeface="Palatino Linotype"/>
              </a:rPr>
              <a:t>informować</a:t>
            </a:r>
            <a:r>
              <a:rPr lang="pl-PL" dirty="0">
                <a:solidFill>
                  <a:srgbClr val="000000"/>
                </a:solidFill>
                <a:latin typeface="Palatino Linotype"/>
                <a:cs typeface="Palatino Linotype"/>
              </a:rPr>
              <a:t> organ podatkowy </a:t>
            </a:r>
            <a:r>
              <a:rPr lang="pl-PL" b="1" dirty="0">
                <a:solidFill>
                  <a:srgbClr val="000000"/>
                </a:solidFill>
                <a:latin typeface="Palatino Linotype"/>
                <a:cs typeface="Palatino Linotype"/>
              </a:rPr>
              <a:t>o zmianach</a:t>
            </a:r>
            <a:r>
              <a:rPr lang="pl-PL" dirty="0">
                <a:solidFill>
                  <a:srgbClr val="000000"/>
                </a:solidFill>
                <a:latin typeface="Palatino Linotype"/>
                <a:cs typeface="Palatino Linotype"/>
              </a:rPr>
              <a:t>, które nastąpiły w ciągu roku podatkowego w zakresie sposobu wykorzystania budynku lub gruntu albo ich części, jeżeli zmiany te mają wpływ na wysokość opodatkowania w tym roku, w terminie 14 dni od dnia zaistnienia tych zmian. </a:t>
            </a:r>
            <a:endParaRPr lang="pl-PL" dirty="0">
              <a:latin typeface="Palatino Linotype"/>
              <a:cs typeface="Palatino Linotype"/>
            </a:endParaRPr>
          </a:p>
        </p:txBody>
      </p:sp>
      <p:sp>
        <p:nvSpPr>
          <p:cNvPr id="10" name="Strzałka w prawo 7"/>
          <p:cNvSpPr/>
          <p:nvPr/>
        </p:nvSpPr>
        <p:spPr>
          <a:xfrm>
            <a:off x="0" y="3284984"/>
            <a:ext cx="611560" cy="360362"/>
          </a:xfrm>
          <a:prstGeom prst="rightArrow">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11" name="Prostokąt 8"/>
          <p:cNvSpPr/>
          <p:nvPr/>
        </p:nvSpPr>
        <p:spPr>
          <a:xfrm>
            <a:off x="683568" y="4293096"/>
            <a:ext cx="7273925" cy="255454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eaLnBrk="1" hangingPunct="1">
              <a:defRPr/>
            </a:pPr>
            <a:r>
              <a:rPr lang="pl-PL" dirty="0">
                <a:latin typeface="Palatino Linotype"/>
                <a:cs typeface="Palatino Linotype"/>
              </a:rPr>
              <a:t> Podatnicy będący osobami prawnymi, jednostkami organizacyjnymi niemającymi osobowości prawnej, jednostkami </a:t>
            </a:r>
            <a:r>
              <a:rPr lang="pl-PL" dirty="0">
                <a:latin typeface="Palatino Linotype" panose="02040502050505030304" pitchFamily="18" charset="0"/>
                <a:cs typeface="Palatino Linotype"/>
              </a:rPr>
              <a:t>organizacyjnymi </a:t>
            </a:r>
            <a:r>
              <a:rPr lang="pl-PL" dirty="0">
                <a:latin typeface="Palatino Linotype" panose="02040502050505030304" pitchFamily="18" charset="0"/>
              </a:rPr>
              <a:t>Krajowego Ośrodka Wsparcia Rolnictwa (</a:t>
            </a:r>
            <a:r>
              <a:rPr lang="pl-PL" i="1" dirty="0">
                <a:latin typeface="Palatino Linotype" panose="02040502050505030304" pitchFamily="18" charset="0"/>
              </a:rPr>
              <a:t>dawniej - </a:t>
            </a:r>
            <a:r>
              <a:rPr lang="pl-PL" i="1" dirty="0">
                <a:latin typeface="Palatino Linotype" panose="02040502050505030304" pitchFamily="18" charset="0"/>
                <a:cs typeface="Palatino Linotype"/>
              </a:rPr>
              <a:t>Agencji Nieruchomości Rolnych</a:t>
            </a:r>
            <a:r>
              <a:rPr lang="pl-PL" dirty="0">
                <a:latin typeface="Palatino Linotype" panose="02040502050505030304" pitchFamily="18" charset="0"/>
                <a:cs typeface="Palatino Linotype"/>
              </a:rPr>
              <a:t>) oraz </a:t>
            </a:r>
            <a:r>
              <a:rPr lang="pl-PL" dirty="0">
                <a:latin typeface="Palatino Linotype"/>
                <a:cs typeface="Palatino Linotype"/>
              </a:rPr>
              <a:t>jednostkami organizacyjnymi Lasów Państwowych są obowiązani wpłacać obliczony w deklaracji podatek od nieruchomości bez wezwania na rachunek budżetu właściwej gminy za poszczególne miesiące w terminie do dnia 15 każdego miesiąca (za styczeń – do 31 stycznia). W terminie do dnia 31 stycznia roku podatkowego są też zobowiązani składać organowi gminy deklaracje na podatek od nieruchomości na dany rok podatkowy. Kwoty podatku nieprzekraczające 100zł wpłacane są jednorazowo w terminie płatności I raty.</a:t>
            </a:r>
          </a:p>
        </p:txBody>
      </p:sp>
      <p:sp>
        <p:nvSpPr>
          <p:cNvPr id="12" name="Strzałka w prawo 9"/>
          <p:cNvSpPr/>
          <p:nvPr/>
        </p:nvSpPr>
        <p:spPr>
          <a:xfrm>
            <a:off x="0" y="5157192"/>
            <a:ext cx="611560" cy="358775"/>
          </a:xfrm>
          <a:prstGeom prst="rightArrow">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Tree>
    <p:extLst>
      <p:ext uri="{BB962C8B-B14F-4D97-AF65-F5344CB8AC3E}">
        <p14:creationId xmlns:p14="http://schemas.microsoft.com/office/powerpoint/2010/main" val="2895110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a:t>
            </a:fld>
            <a:endParaRPr lang="pl-PL">
              <a:latin typeface="Palatino Linotype"/>
              <a:cs typeface="Palatino Linotype"/>
            </a:endParaRPr>
          </a:p>
        </p:txBody>
      </p:sp>
      <p:sp>
        <p:nvSpPr>
          <p:cNvPr id="6" name="Prostokąt 12"/>
          <p:cNvSpPr/>
          <p:nvPr/>
        </p:nvSpPr>
        <p:spPr>
          <a:xfrm>
            <a:off x="232848" y="1268760"/>
            <a:ext cx="7634288" cy="433388"/>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2400" dirty="0">
                <a:solidFill>
                  <a:schemeClr val="tx1"/>
                </a:solidFill>
                <a:latin typeface="Palatino Linotype"/>
                <a:ea typeface="ＭＳ Ｐゴシック" charset="0"/>
                <a:cs typeface="Palatino Linotype"/>
              </a:rPr>
              <a:t>Odpłatna dostawa towarów – art. 7</a:t>
            </a:r>
          </a:p>
        </p:txBody>
      </p:sp>
      <p:sp>
        <p:nvSpPr>
          <p:cNvPr id="7" name="Strzałka w prawo 14"/>
          <p:cNvSpPr/>
          <p:nvPr/>
        </p:nvSpPr>
        <p:spPr>
          <a:xfrm>
            <a:off x="251520" y="2060848"/>
            <a:ext cx="341505" cy="215949"/>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8" name="pole tekstowe 15"/>
          <p:cNvSpPr txBox="1">
            <a:spLocks noChangeArrowheads="1"/>
          </p:cNvSpPr>
          <p:nvPr/>
        </p:nvSpPr>
        <p:spPr bwMode="auto">
          <a:xfrm>
            <a:off x="593211" y="1773585"/>
            <a:ext cx="748982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dirty="0">
                <a:latin typeface="Palatino Linotype"/>
                <a:cs typeface="Palatino Linotype"/>
              </a:rPr>
              <a:t>Rozumiana jako „</a:t>
            </a:r>
            <a:r>
              <a:rPr lang="pl-PL" b="1" dirty="0">
                <a:latin typeface="Palatino Linotype"/>
                <a:cs typeface="Palatino Linotype"/>
              </a:rPr>
              <a:t>przeniesienie prawa do rozporządzania towarami jak właściciel”.</a:t>
            </a:r>
            <a:r>
              <a:rPr lang="pl-PL" dirty="0">
                <a:latin typeface="Palatino Linotype"/>
                <a:cs typeface="Palatino Linotype"/>
              </a:rPr>
              <a:t>  Szerokie znaczenia tego pojęcia znacznie wykracza poza cywilistyczne rozumienie sprzedaży i dostawy. </a:t>
            </a:r>
            <a:r>
              <a:rPr lang="pl-PL" dirty="0" smtClean="0">
                <a:latin typeface="Palatino Linotype"/>
                <a:cs typeface="Palatino Linotype"/>
              </a:rPr>
              <a:t>(sprzedaż na próbę, wydanie towaru w ramach umowy przedwstępnej)</a:t>
            </a:r>
            <a:endParaRPr lang="pl-PL" dirty="0">
              <a:latin typeface="Palatino Linotype"/>
              <a:cs typeface="Palatino Linotype"/>
            </a:endParaRPr>
          </a:p>
          <a:p>
            <a:pPr eaLnBrk="1" hangingPunct="1"/>
            <a:endParaRPr lang="pl-PL" dirty="0">
              <a:latin typeface="Palatino Linotype"/>
              <a:cs typeface="Palatino Linotype"/>
            </a:endParaRPr>
          </a:p>
          <a:p>
            <a:pPr eaLnBrk="1" hangingPunct="1"/>
            <a:r>
              <a:rPr lang="pl-PL" dirty="0">
                <a:latin typeface="Palatino Linotype"/>
                <a:cs typeface="Palatino Linotype"/>
              </a:rPr>
              <a:t>W zasadzie każda czynność, która powoduje uzyskanie możliwości faktycznego dysponowania towarem, mieści się w pojęciu odpłatnej dostawy. Najczęściej taką czynnością będzie </a:t>
            </a:r>
            <a:r>
              <a:rPr lang="pl-PL" b="1" dirty="0">
                <a:latin typeface="Palatino Linotype"/>
                <a:cs typeface="Palatino Linotype"/>
              </a:rPr>
              <a:t>sprzedaż towaru</a:t>
            </a:r>
            <a:r>
              <a:rPr lang="pl-PL" dirty="0">
                <a:latin typeface="Palatino Linotype"/>
                <a:cs typeface="Palatino Linotype"/>
              </a:rPr>
              <a:t>, na mocy której przenoszone jest prawo własności. </a:t>
            </a:r>
            <a:r>
              <a:rPr lang="pl-PL" b="1" dirty="0">
                <a:latin typeface="Palatino Linotype"/>
                <a:cs typeface="Palatino Linotype"/>
              </a:rPr>
              <a:t>Ale dostawą jest także  – użytkowanie wieczyste,  leasing, komis.  </a:t>
            </a:r>
          </a:p>
          <a:p>
            <a:pPr eaLnBrk="1" hangingPunct="1"/>
            <a:endParaRPr lang="pl-PL" dirty="0">
              <a:latin typeface="Palatino Linotype"/>
              <a:cs typeface="Palatino Linotype"/>
            </a:endParaRPr>
          </a:p>
          <a:p>
            <a:pPr eaLnBrk="1" hangingPunct="1"/>
            <a:endParaRPr lang="pl-PL" dirty="0">
              <a:latin typeface="Palatino Linotype"/>
              <a:cs typeface="Palatino Linotype"/>
            </a:endParaRPr>
          </a:p>
          <a:p>
            <a:pPr eaLnBrk="1" hangingPunct="1"/>
            <a:r>
              <a:rPr lang="pl-PL" dirty="0">
                <a:latin typeface="Palatino Linotype"/>
                <a:cs typeface="Palatino Linotype"/>
              </a:rPr>
              <a:t>Przedmiotem dostawy jest </a:t>
            </a:r>
            <a:r>
              <a:rPr lang="pl-PL" b="1" dirty="0">
                <a:latin typeface="Palatino Linotype"/>
                <a:cs typeface="Palatino Linotype"/>
              </a:rPr>
              <a:t>towar, rozumiany jako rzeczy oraz ich części a także wszelkie postaci energii</a:t>
            </a:r>
            <a:endParaRPr lang="pl-PL" dirty="0">
              <a:latin typeface="Palatino Linotype"/>
              <a:cs typeface="Palatino Linotype"/>
            </a:endParaRPr>
          </a:p>
          <a:p>
            <a:pPr eaLnBrk="1" hangingPunct="1"/>
            <a:endParaRPr lang="pl-PL" dirty="0">
              <a:latin typeface="Palatino Linotype"/>
              <a:cs typeface="Palatino Linotype"/>
            </a:endParaRPr>
          </a:p>
          <a:p>
            <a:pPr eaLnBrk="1" hangingPunct="1"/>
            <a:endParaRPr lang="pl-PL" dirty="0">
              <a:latin typeface="Palatino Linotype"/>
              <a:cs typeface="Palatino Linotype"/>
            </a:endParaRPr>
          </a:p>
          <a:p>
            <a:pPr eaLnBrk="1" hangingPunct="1"/>
            <a:endParaRPr lang="pl-PL" dirty="0">
              <a:latin typeface="Palatino Linotype"/>
              <a:cs typeface="Palatino Linotype"/>
            </a:endParaRPr>
          </a:p>
          <a:p>
            <a:pPr eaLnBrk="1" hangingPunct="1"/>
            <a:r>
              <a:rPr lang="pl-PL" dirty="0">
                <a:latin typeface="Palatino Linotype"/>
                <a:cs typeface="Palatino Linotype"/>
              </a:rPr>
              <a:t>Towarem w istocie są wszystkie rzeczy materialne, które mogą być przedmiotem czynności podlegających opodatkowaniu</a:t>
            </a:r>
            <a:r>
              <a:rPr lang="pl-PL" dirty="0" smtClean="0">
                <a:latin typeface="Palatino Linotype"/>
                <a:cs typeface="Palatino Linotype"/>
              </a:rPr>
              <a:t>. </a:t>
            </a:r>
            <a:r>
              <a:rPr lang="pl-PL" b="1" dirty="0" smtClean="0">
                <a:latin typeface="Palatino Linotype"/>
                <a:cs typeface="Palatino Linotype"/>
              </a:rPr>
              <a:t>Nie są towarem </a:t>
            </a:r>
            <a:r>
              <a:rPr lang="pl-PL" b="1" smtClean="0">
                <a:latin typeface="Palatino Linotype"/>
                <a:cs typeface="Palatino Linotype"/>
              </a:rPr>
              <a:t>np. </a:t>
            </a:r>
            <a:r>
              <a:rPr lang="pl-PL" b="1" dirty="0" smtClean="0">
                <a:latin typeface="Palatino Linotype"/>
                <a:cs typeface="Palatino Linotype"/>
              </a:rPr>
              <a:t>organy ludzkie, pieniądze.</a:t>
            </a:r>
            <a:endParaRPr lang="pl-PL" b="1" dirty="0">
              <a:latin typeface="Palatino Linotype"/>
              <a:cs typeface="Palatino Linotype"/>
            </a:endParaRPr>
          </a:p>
          <a:p>
            <a:pPr eaLnBrk="1" hangingPunct="1"/>
            <a:endParaRPr lang="pl-PL" dirty="0">
              <a:latin typeface="Palatino Linotype"/>
              <a:cs typeface="Palatino Linotype"/>
            </a:endParaRPr>
          </a:p>
        </p:txBody>
      </p:sp>
      <p:sp>
        <p:nvSpPr>
          <p:cNvPr id="12" name="Strzałka w prawo 14"/>
          <p:cNvSpPr/>
          <p:nvPr/>
        </p:nvSpPr>
        <p:spPr>
          <a:xfrm>
            <a:off x="251520" y="3212976"/>
            <a:ext cx="341505" cy="215949"/>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13" name="Strzałka w prawo 14"/>
          <p:cNvSpPr/>
          <p:nvPr/>
        </p:nvSpPr>
        <p:spPr>
          <a:xfrm>
            <a:off x="251520" y="4437112"/>
            <a:ext cx="341505" cy="215949"/>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14" name="Strzałka w prawo 14"/>
          <p:cNvSpPr/>
          <p:nvPr/>
        </p:nvSpPr>
        <p:spPr>
          <a:xfrm>
            <a:off x="251520" y="5517232"/>
            <a:ext cx="341505" cy="215949"/>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Tree>
    <p:extLst>
      <p:ext uri="{BB962C8B-B14F-4D97-AF65-F5344CB8AC3E}">
        <p14:creationId xmlns:p14="http://schemas.microsoft.com/office/powerpoint/2010/main" val="95401544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2. </a:t>
            </a:r>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rolny</a:t>
            </a:r>
            <a:endParaRPr lang="en-US" dirty="0">
              <a:latin typeface="Palatino Linotype"/>
              <a:cs typeface="Palatino Linotype"/>
            </a:endParaRPr>
          </a:p>
        </p:txBody>
      </p:sp>
      <p:sp>
        <p:nvSpPr>
          <p:cNvPr id="3" name="Content Placeholder 2"/>
          <p:cNvSpPr>
            <a:spLocks noGrp="1"/>
          </p:cNvSpPr>
          <p:nvPr>
            <p:ph idx="1"/>
          </p:nvPr>
        </p:nvSpPr>
        <p:spPr>
          <a:xfrm>
            <a:off x="323528" y="836712"/>
            <a:ext cx="7556313" cy="4144963"/>
          </a:xfrm>
        </p:spPr>
        <p:txBody>
          <a:bodyPr>
            <a:normAutofit fontScale="92500" lnSpcReduction="20000"/>
          </a:bodyPr>
          <a:lstStyle/>
          <a:p>
            <a:pPr>
              <a:lnSpc>
                <a:spcPct val="130000"/>
              </a:lnSpc>
              <a:buFont typeface="Wingdings 2" charset="0"/>
              <a:buNone/>
            </a:pPr>
            <a:endParaRPr lang="pl-PL" dirty="0">
              <a:latin typeface="Palatino Linotype"/>
              <a:cs typeface="Palatino Linotype"/>
            </a:endParaRPr>
          </a:p>
          <a:p>
            <a:pPr>
              <a:lnSpc>
                <a:spcPct val="130000"/>
              </a:lnSpc>
              <a:buFont typeface="Wingdings 2" charset="0"/>
              <a:buNone/>
            </a:pPr>
            <a:r>
              <a:rPr lang="pl-PL" b="1" dirty="0">
                <a:solidFill>
                  <a:srgbClr val="000000"/>
                </a:solidFill>
                <a:latin typeface="Palatino Linotype"/>
                <a:cs typeface="Palatino Linotype"/>
              </a:rPr>
              <a:t>	Podstawa prawna:</a:t>
            </a:r>
          </a:p>
          <a:p>
            <a:pPr>
              <a:lnSpc>
                <a:spcPct val="130000"/>
              </a:lnSpc>
              <a:buFont typeface="Wingdings 2" charset="0"/>
              <a:buNone/>
            </a:pPr>
            <a:r>
              <a:rPr lang="pl-PL" b="1" dirty="0">
                <a:solidFill>
                  <a:srgbClr val="000000"/>
                </a:solidFill>
                <a:latin typeface="Palatino Linotype"/>
                <a:cs typeface="Palatino Linotype"/>
              </a:rPr>
              <a:t/>
            </a:r>
            <a:br>
              <a:rPr lang="pl-PL" b="1" dirty="0">
                <a:solidFill>
                  <a:srgbClr val="000000"/>
                </a:solidFill>
                <a:latin typeface="Palatino Linotype"/>
                <a:cs typeface="Palatino Linotype"/>
              </a:rPr>
            </a:br>
            <a:r>
              <a:rPr lang="pl-PL" b="1" dirty="0">
                <a:solidFill>
                  <a:srgbClr val="000000"/>
                </a:solidFill>
                <a:latin typeface="Palatino Linotype"/>
                <a:cs typeface="Palatino Linotype"/>
              </a:rPr>
              <a:t>Ustawa z dnia 15 listopada 1984 r. o podatku rolnym (Dz. U z 2017 r., poz.1892 z </a:t>
            </a:r>
            <a:r>
              <a:rPr lang="pl-PL" b="1" dirty="0" err="1">
                <a:solidFill>
                  <a:srgbClr val="000000"/>
                </a:solidFill>
                <a:latin typeface="Palatino Linotype"/>
                <a:cs typeface="Palatino Linotype"/>
              </a:rPr>
              <a:t>późn</a:t>
            </a:r>
            <a:r>
              <a:rPr lang="pl-PL" b="1" dirty="0">
                <a:solidFill>
                  <a:srgbClr val="000000"/>
                </a:solidFill>
                <a:latin typeface="Palatino Linotype"/>
                <a:cs typeface="Palatino Linotype"/>
              </a:rPr>
              <a:t>. zm.)</a:t>
            </a: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310</a:t>
            </a:fld>
            <a:endParaRPr lang="pl-PL">
              <a:latin typeface="Palatino Linotype"/>
              <a:cs typeface="Palatino Linotype"/>
            </a:endParaRPr>
          </a:p>
        </p:txBody>
      </p:sp>
      <p:pic>
        <p:nvPicPr>
          <p:cNvPr id="7" name="Obraz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5382" y="3173076"/>
            <a:ext cx="7893042" cy="3240024"/>
          </a:xfrm>
          <a:prstGeom prst="rect">
            <a:avLst/>
          </a:prstGeom>
        </p:spPr>
      </p:pic>
    </p:spTree>
    <p:extLst>
      <p:ext uri="{BB962C8B-B14F-4D97-AF65-F5344CB8AC3E}">
        <p14:creationId xmlns:p14="http://schemas.microsoft.com/office/powerpoint/2010/main" val="3326257105"/>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Podatnik</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rolnego</a:t>
            </a:r>
            <a:endParaRPr lang="en-US" dirty="0">
              <a:latin typeface="Palatino Linotype"/>
              <a:cs typeface="Palatino Linotype"/>
            </a:endParaRPr>
          </a:p>
        </p:txBody>
      </p:sp>
      <p:sp>
        <p:nvSpPr>
          <p:cNvPr id="3" name="Content Placeholder 2"/>
          <p:cNvSpPr>
            <a:spLocks noGrp="1"/>
          </p:cNvSpPr>
          <p:nvPr>
            <p:ph idx="1"/>
          </p:nvPr>
        </p:nvSpPr>
        <p:spPr>
          <a:xfrm>
            <a:off x="395536" y="1340768"/>
            <a:ext cx="7659251" cy="4929411"/>
          </a:xfrm>
        </p:spPr>
        <p:txBody>
          <a:bodyPr>
            <a:normAutofit fontScale="70000" lnSpcReduction="20000"/>
          </a:bodyPr>
          <a:lstStyle/>
          <a:p>
            <a:pPr algn="just"/>
            <a:r>
              <a:rPr lang="pl-PL" sz="2300" b="1" dirty="0">
                <a:solidFill>
                  <a:srgbClr val="000000"/>
                </a:solidFill>
                <a:latin typeface="Palatino Linotype"/>
                <a:cs typeface="Palatino Linotype"/>
              </a:rPr>
              <a:t>Art. 3. </a:t>
            </a:r>
            <a:r>
              <a:rPr lang="pl-PL" sz="2300" dirty="0">
                <a:solidFill>
                  <a:srgbClr val="000000"/>
                </a:solidFill>
                <a:latin typeface="Palatino Linotype"/>
                <a:cs typeface="Palatino Linotype"/>
              </a:rPr>
              <a:t>1. Podatnikami podatku rolnego są osoby fizyczne, osoby prawne, jednostki organizacyjne, w tym spółki, nieposiadające osobowości prawnej, będące:</a:t>
            </a:r>
          </a:p>
          <a:p>
            <a:pPr algn="just">
              <a:buFont typeface="Wingdings 2" charset="0"/>
              <a:buNone/>
            </a:pPr>
            <a:r>
              <a:rPr lang="pl-PL" sz="2300" dirty="0">
                <a:solidFill>
                  <a:srgbClr val="000000"/>
                </a:solidFill>
                <a:latin typeface="Palatino Linotype"/>
                <a:cs typeface="Palatino Linotype"/>
              </a:rPr>
              <a:t>1)	właścicielami gruntów, z zastrzeżeniem ust. 2;</a:t>
            </a:r>
          </a:p>
          <a:p>
            <a:pPr algn="just">
              <a:buFont typeface="Wingdings 2" charset="0"/>
              <a:buNone/>
            </a:pPr>
            <a:r>
              <a:rPr lang="pl-PL" sz="2300" dirty="0">
                <a:solidFill>
                  <a:srgbClr val="000000"/>
                </a:solidFill>
                <a:latin typeface="Palatino Linotype"/>
                <a:cs typeface="Palatino Linotype"/>
              </a:rPr>
              <a:t>2)	posiadaczami samoistnymi gruntów;</a:t>
            </a:r>
          </a:p>
          <a:p>
            <a:pPr algn="just">
              <a:buFont typeface="Wingdings 2" charset="0"/>
              <a:buNone/>
            </a:pPr>
            <a:r>
              <a:rPr lang="pl-PL" sz="2300" dirty="0">
                <a:solidFill>
                  <a:srgbClr val="000000"/>
                </a:solidFill>
                <a:latin typeface="Palatino Linotype"/>
                <a:cs typeface="Palatino Linotype"/>
              </a:rPr>
              <a:t>3)	użytkownikami wieczystymi gruntów;</a:t>
            </a:r>
          </a:p>
          <a:p>
            <a:pPr algn="just">
              <a:buFont typeface="Wingdings 2" charset="0"/>
              <a:buNone/>
            </a:pPr>
            <a:r>
              <a:rPr lang="pl-PL" sz="2300" dirty="0">
                <a:solidFill>
                  <a:srgbClr val="000000"/>
                </a:solidFill>
                <a:latin typeface="Palatino Linotype"/>
                <a:cs typeface="Palatino Linotype"/>
              </a:rPr>
              <a:t>4)	posiadaczami gruntów, stanowiących własność Skarbu Państwa lub jednostki samorządu terytorialnego, jeżeli posiadanie:</a:t>
            </a:r>
          </a:p>
          <a:p>
            <a:pPr algn="just">
              <a:buFont typeface="Wingdings 2" charset="0"/>
              <a:buNone/>
            </a:pPr>
            <a:r>
              <a:rPr lang="pl-PL" sz="2300" dirty="0">
                <a:solidFill>
                  <a:srgbClr val="000000"/>
                </a:solidFill>
                <a:latin typeface="Palatino Linotype"/>
                <a:cs typeface="Palatino Linotype"/>
              </a:rPr>
              <a:t>  a)	</a:t>
            </a:r>
            <a:r>
              <a:rPr lang="pl-PL" sz="2300" dirty="0">
                <a:solidFill>
                  <a:srgbClr val="000000"/>
                </a:solidFill>
                <a:latin typeface="Palatino Linotype" panose="02040502050505030304" pitchFamily="18" charset="0"/>
                <a:cs typeface="Palatino Linotype"/>
              </a:rPr>
              <a:t>wynika z umowy zawartej z właścicielem, z  Krajowym Ośrodkiem Wsparcia Rolnictwa </a:t>
            </a:r>
            <a:r>
              <a:rPr lang="pl-PL" sz="2300" dirty="0">
                <a:latin typeface="Palatino Linotype" panose="02040502050505030304" pitchFamily="18" charset="0"/>
              </a:rPr>
              <a:t>(</a:t>
            </a:r>
            <a:r>
              <a:rPr lang="pl-PL" sz="2300" i="1" dirty="0">
                <a:latin typeface="Palatino Linotype" panose="02040502050505030304" pitchFamily="18" charset="0"/>
              </a:rPr>
              <a:t>dawniej - </a:t>
            </a:r>
            <a:r>
              <a:rPr lang="pl-PL" sz="2300" i="1" dirty="0">
                <a:solidFill>
                  <a:srgbClr val="000000"/>
                </a:solidFill>
                <a:latin typeface="Palatino Linotype" panose="02040502050505030304" pitchFamily="18" charset="0"/>
                <a:cs typeface="Palatino Linotype"/>
              </a:rPr>
              <a:t>Agencją Nieruchomości Rolnych</a:t>
            </a:r>
            <a:r>
              <a:rPr lang="pl-PL" sz="2300" dirty="0">
                <a:solidFill>
                  <a:srgbClr val="000000"/>
                </a:solidFill>
                <a:latin typeface="Palatino Linotype" panose="02040502050505030304" pitchFamily="18" charset="0"/>
                <a:cs typeface="Palatino Linotype"/>
              </a:rPr>
              <a:t>) lub z innego tytułu prawnego albo</a:t>
            </a:r>
          </a:p>
          <a:p>
            <a:pPr algn="just">
              <a:buFont typeface="Wingdings 2" charset="0"/>
              <a:buNone/>
            </a:pPr>
            <a:r>
              <a:rPr lang="pl-PL" sz="2300" dirty="0">
                <a:solidFill>
                  <a:srgbClr val="000000"/>
                </a:solidFill>
                <a:latin typeface="Palatino Linotype"/>
                <a:cs typeface="Palatino Linotype"/>
              </a:rPr>
              <a:t>  b)	jest bez tytułu prawnego, z wyjątkiem gruntów wchodzących w skład Zasobu Własności Rolnej Skarbu Państwa lub będących w zarządzie Lasów Państwowych; w tym przypadku podatnikami są odpowiednio jednostki organizacyjne Krajowego Ośrodka Wsparcia Rolnictwa i Lasów Państwowych.</a:t>
            </a:r>
          </a:p>
          <a:p>
            <a:pPr algn="just"/>
            <a:endParaRPr lang="pl-PL" dirty="0">
              <a:solidFill>
                <a:srgbClr val="000000"/>
              </a:solidFill>
              <a:latin typeface="Palatino Linotype"/>
              <a:cs typeface="Palatino Linotype"/>
            </a:endParaRP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311</a:t>
            </a:fld>
            <a:endParaRPr lang="pl-PL">
              <a:latin typeface="Palatino Linotype"/>
              <a:cs typeface="Palatino Linotype"/>
            </a:endParaRPr>
          </a:p>
        </p:txBody>
      </p:sp>
    </p:spTree>
    <p:extLst>
      <p:ext uri="{BB962C8B-B14F-4D97-AF65-F5344CB8AC3E}">
        <p14:creationId xmlns:p14="http://schemas.microsoft.com/office/powerpoint/2010/main" val="3101963882"/>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556313" cy="1116106"/>
          </a:xfrm>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3" name="Content Placeholder 2"/>
          <p:cNvSpPr>
            <a:spLocks noGrp="1"/>
          </p:cNvSpPr>
          <p:nvPr>
            <p:ph idx="1"/>
          </p:nvPr>
        </p:nvSpPr>
        <p:spPr>
          <a:xfrm>
            <a:off x="395536" y="2348880"/>
            <a:ext cx="7556313" cy="4144963"/>
          </a:xfrm>
        </p:spPr>
        <p:txBody>
          <a:bodyPr>
            <a:normAutofit fontScale="85000" lnSpcReduction="10000"/>
          </a:bodyPr>
          <a:lstStyle/>
          <a:p>
            <a:r>
              <a:rPr lang="pl-PL" dirty="0">
                <a:solidFill>
                  <a:srgbClr val="000000"/>
                </a:solidFill>
                <a:latin typeface="Palatino Linotype"/>
                <a:cs typeface="Palatino Linotype"/>
              </a:rPr>
              <a:t>grunty orne – oznaczone symbolem R,</a:t>
            </a:r>
            <a:endParaRPr lang="pl-PL" dirty="0">
              <a:latin typeface="Palatino Linotype"/>
              <a:cs typeface="Palatino Linotype"/>
            </a:endParaRPr>
          </a:p>
          <a:p>
            <a:r>
              <a:rPr lang="pl-PL" dirty="0">
                <a:solidFill>
                  <a:srgbClr val="000000"/>
                </a:solidFill>
                <a:latin typeface="Palatino Linotype"/>
                <a:cs typeface="Palatino Linotype"/>
              </a:rPr>
              <a:t>sady – oznaczone symbolem S,</a:t>
            </a:r>
            <a:endParaRPr lang="pl-PL" dirty="0">
              <a:latin typeface="Palatino Linotype"/>
              <a:cs typeface="Palatino Linotype"/>
            </a:endParaRPr>
          </a:p>
          <a:p>
            <a:r>
              <a:rPr lang="pl-PL" dirty="0">
                <a:solidFill>
                  <a:srgbClr val="000000"/>
                </a:solidFill>
                <a:latin typeface="Palatino Linotype"/>
                <a:cs typeface="Palatino Linotype"/>
              </a:rPr>
              <a:t>łąki trwałe – oznaczone symbolem Ł,</a:t>
            </a:r>
            <a:endParaRPr lang="pl-PL" dirty="0">
              <a:latin typeface="Palatino Linotype"/>
              <a:cs typeface="Palatino Linotype"/>
            </a:endParaRPr>
          </a:p>
          <a:p>
            <a:r>
              <a:rPr lang="pl-PL" dirty="0">
                <a:solidFill>
                  <a:srgbClr val="000000"/>
                </a:solidFill>
                <a:latin typeface="Palatino Linotype"/>
                <a:cs typeface="Palatino Linotype"/>
              </a:rPr>
              <a:t>pastwiska trwałe – oznaczone symbolem </a:t>
            </a:r>
            <a:r>
              <a:rPr lang="pl-PL" dirty="0" err="1">
                <a:solidFill>
                  <a:srgbClr val="000000"/>
                </a:solidFill>
                <a:latin typeface="Palatino Linotype"/>
                <a:cs typeface="Palatino Linotype"/>
              </a:rPr>
              <a:t>Ps</a:t>
            </a:r>
            <a:r>
              <a:rPr lang="pl-PL" dirty="0">
                <a:solidFill>
                  <a:srgbClr val="000000"/>
                </a:solidFill>
                <a:latin typeface="Palatino Linotype"/>
                <a:cs typeface="Palatino Linotype"/>
              </a:rPr>
              <a:t>,</a:t>
            </a:r>
            <a:endParaRPr lang="pl-PL" dirty="0">
              <a:latin typeface="Palatino Linotype"/>
              <a:cs typeface="Palatino Linotype"/>
            </a:endParaRPr>
          </a:p>
          <a:p>
            <a:r>
              <a:rPr lang="pl-PL" dirty="0">
                <a:solidFill>
                  <a:srgbClr val="000000"/>
                </a:solidFill>
                <a:latin typeface="Palatino Linotype"/>
                <a:cs typeface="Palatino Linotype"/>
              </a:rPr>
              <a:t>grunty rolne zabudowane – oznaczone symbolem złożonym z litery Br</a:t>
            </a:r>
          </a:p>
          <a:p>
            <a:r>
              <a:rPr lang="pl-PL" dirty="0">
                <a:solidFill>
                  <a:srgbClr val="000000"/>
                </a:solidFill>
                <a:latin typeface="Palatino Linotype"/>
                <a:cs typeface="Palatino Linotype"/>
              </a:rPr>
              <a:t>grunty zadrzewione i zakrzewione na użytkach rolnych oznaczone symbolem </a:t>
            </a:r>
            <a:r>
              <a:rPr lang="pl-PL" dirty="0" err="1">
                <a:solidFill>
                  <a:srgbClr val="000000"/>
                </a:solidFill>
                <a:latin typeface="Palatino Linotype"/>
                <a:cs typeface="Palatino Linotype"/>
              </a:rPr>
              <a:t>Lzr</a:t>
            </a:r>
            <a:endParaRPr lang="pl-PL" dirty="0">
              <a:solidFill>
                <a:srgbClr val="000000"/>
              </a:solidFill>
              <a:latin typeface="Palatino Linotype"/>
              <a:cs typeface="Palatino Linotype"/>
            </a:endParaRPr>
          </a:p>
          <a:p>
            <a:r>
              <a:rPr lang="pl-PL" dirty="0">
                <a:solidFill>
                  <a:srgbClr val="000000"/>
                </a:solidFill>
                <a:latin typeface="Palatino Linotype"/>
                <a:cs typeface="Palatino Linotype"/>
              </a:rPr>
              <a:t>grunty pod stawami – oznaczone symbolem </a:t>
            </a:r>
            <a:r>
              <a:rPr lang="pl-PL" dirty="0" err="1">
                <a:solidFill>
                  <a:srgbClr val="000000"/>
                </a:solidFill>
                <a:latin typeface="Palatino Linotype"/>
                <a:cs typeface="Palatino Linotype"/>
              </a:rPr>
              <a:t>Wsr</a:t>
            </a:r>
            <a:r>
              <a:rPr lang="pl-PL" dirty="0">
                <a:solidFill>
                  <a:srgbClr val="000000"/>
                </a:solidFill>
                <a:latin typeface="Palatino Linotype"/>
                <a:cs typeface="Palatino Linotype"/>
              </a:rPr>
              <a:t>,</a:t>
            </a:r>
            <a:endParaRPr lang="pl-PL" dirty="0">
              <a:latin typeface="Palatino Linotype"/>
              <a:cs typeface="Palatino Linotype"/>
            </a:endParaRPr>
          </a:p>
          <a:p>
            <a:r>
              <a:rPr lang="pl-PL" dirty="0">
                <a:solidFill>
                  <a:srgbClr val="000000"/>
                </a:solidFill>
                <a:latin typeface="Palatino Linotype"/>
                <a:cs typeface="Palatino Linotype"/>
              </a:rPr>
              <a:t>rowy – oznaczone symbolem W.</a:t>
            </a:r>
            <a:endParaRPr lang="pl-PL" dirty="0">
              <a:latin typeface="Palatino Linotype"/>
              <a:cs typeface="Palatino Linotype"/>
            </a:endParaRPr>
          </a:p>
          <a:p>
            <a:endParaRPr lang="pl-PL" dirty="0">
              <a:solidFill>
                <a:srgbClr val="000000"/>
              </a:solidFill>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312</a:t>
            </a:fld>
            <a:endParaRPr lang="pl-PL">
              <a:latin typeface="Palatino Linotype"/>
              <a:cs typeface="Palatino Linotype"/>
            </a:endParaRPr>
          </a:p>
        </p:txBody>
      </p:sp>
      <p:sp>
        <p:nvSpPr>
          <p:cNvPr id="6" name="Rectangle 1"/>
          <p:cNvSpPr>
            <a:spLocks noChangeArrowheads="1"/>
          </p:cNvSpPr>
          <p:nvPr/>
        </p:nvSpPr>
        <p:spPr bwMode="auto">
          <a:xfrm>
            <a:off x="251520" y="836712"/>
            <a:ext cx="7416824" cy="108012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nchor="ctr">
            <a:spAutoFit/>
          </a:bodyPr>
          <a:lstStyle/>
          <a:p>
            <a:pPr indent="179388" algn="ctr" eaLnBrk="1" hangingPunct="1">
              <a:tabLst>
                <a:tab pos="144463" algn="l"/>
                <a:tab pos="288925" algn="l"/>
              </a:tabLst>
              <a:defRPr/>
            </a:pPr>
            <a:r>
              <a:rPr lang="pl-PL" sz="2100" i="1" dirty="0">
                <a:solidFill>
                  <a:srgbClr val="000000"/>
                </a:solidFill>
                <a:latin typeface="Palatino Linotype"/>
                <a:cs typeface="Palatino Linotype"/>
              </a:rPr>
              <a:t>Zgodnie z art.1 </a:t>
            </a:r>
            <a:r>
              <a:rPr lang="pl-PL" sz="2100" i="1" dirty="0" err="1">
                <a:solidFill>
                  <a:srgbClr val="000000"/>
                </a:solidFill>
                <a:latin typeface="Palatino Linotype"/>
                <a:cs typeface="Palatino Linotype"/>
              </a:rPr>
              <a:t>u.p.r</a:t>
            </a:r>
            <a:r>
              <a:rPr lang="pl-PL" sz="2100" i="1" dirty="0">
                <a:solidFill>
                  <a:srgbClr val="000000"/>
                </a:solidFill>
                <a:latin typeface="Palatino Linotype"/>
                <a:cs typeface="Palatino Linotype"/>
              </a:rPr>
              <a:t>. opodatkowaniu podlegają wszystkie </a:t>
            </a:r>
            <a:r>
              <a:rPr lang="pl-PL" sz="2100" b="1" i="1" dirty="0">
                <a:solidFill>
                  <a:srgbClr val="000000"/>
                </a:solidFill>
                <a:latin typeface="Palatino Linotype"/>
                <a:cs typeface="Palatino Linotype"/>
              </a:rPr>
              <a:t>użytki rolne bez względu na to, czy stanowią one gospodarstwo rolne w rozumieniu analizowanej ustawy. </a:t>
            </a:r>
            <a:endParaRPr lang="pl-PL" sz="2100" b="1" i="1" dirty="0">
              <a:latin typeface="Palatino Linotype"/>
              <a:cs typeface="Palatino Linotype"/>
            </a:endParaRPr>
          </a:p>
        </p:txBody>
      </p:sp>
      <p:sp>
        <p:nvSpPr>
          <p:cNvPr id="7" name="Prostokąt 6"/>
          <p:cNvSpPr>
            <a:spLocks noChangeArrowheads="1"/>
          </p:cNvSpPr>
          <p:nvPr/>
        </p:nvSpPr>
        <p:spPr bwMode="auto">
          <a:xfrm>
            <a:off x="395536" y="1916832"/>
            <a:ext cx="38516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indent="179388" algn="just" eaLnBrk="1" hangingPunct="1">
              <a:tabLst>
                <a:tab pos="179388" algn="l"/>
              </a:tabLst>
            </a:pPr>
            <a:r>
              <a:rPr lang="pl-PL" sz="2400" b="1" dirty="0">
                <a:solidFill>
                  <a:srgbClr val="000000"/>
                </a:solidFill>
                <a:latin typeface="Palatino Linotype"/>
                <a:cs typeface="Palatino Linotype"/>
              </a:rPr>
              <a:t>Użytki rolne dzielą się na</a:t>
            </a:r>
            <a:r>
              <a:rPr lang="pl-PL" sz="2400" dirty="0">
                <a:solidFill>
                  <a:srgbClr val="000000"/>
                </a:solidFill>
                <a:latin typeface="Palatino Linotype"/>
                <a:cs typeface="Palatino Linotype"/>
              </a:rPr>
              <a:t>:</a:t>
            </a:r>
            <a:endParaRPr lang="pl-PL" sz="1400" dirty="0">
              <a:latin typeface="Palatino Linotype"/>
              <a:cs typeface="Palatino Linotype"/>
            </a:endParaRPr>
          </a:p>
        </p:txBody>
      </p:sp>
    </p:spTree>
    <p:extLst>
      <p:ext uri="{BB962C8B-B14F-4D97-AF65-F5344CB8AC3E}">
        <p14:creationId xmlns:p14="http://schemas.microsoft.com/office/powerpoint/2010/main" val="1472299187"/>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313</a:t>
            </a:fld>
            <a:endParaRPr lang="pl-PL">
              <a:latin typeface="Palatino Linotype"/>
              <a:cs typeface="Palatino Linotype"/>
            </a:endParaRPr>
          </a:p>
        </p:txBody>
      </p:sp>
      <p:sp>
        <p:nvSpPr>
          <p:cNvPr id="6" name="Strzałka w prawo 4"/>
          <p:cNvSpPr/>
          <p:nvPr/>
        </p:nvSpPr>
        <p:spPr>
          <a:xfrm>
            <a:off x="395536" y="1484784"/>
            <a:ext cx="2088232" cy="1152128"/>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1800" b="1" dirty="0">
                <a:latin typeface="Palatino Linotype"/>
                <a:cs typeface="Palatino Linotype"/>
              </a:rPr>
              <a:t>Gospodarstwo rolne</a:t>
            </a:r>
          </a:p>
        </p:txBody>
      </p:sp>
      <p:sp>
        <p:nvSpPr>
          <p:cNvPr id="7" name="Rectangle 6"/>
          <p:cNvSpPr/>
          <p:nvPr/>
        </p:nvSpPr>
        <p:spPr>
          <a:xfrm>
            <a:off x="2339752" y="1268760"/>
            <a:ext cx="5400600" cy="1754327"/>
          </a:xfrm>
          <a:prstGeom prst="rect">
            <a:avLst/>
          </a:prstGeom>
        </p:spPr>
        <p:txBody>
          <a:bodyPr wrap="square">
            <a:spAutoFit/>
          </a:bodyPr>
          <a:lstStyle/>
          <a:p>
            <a:pPr indent="179388" algn="ctr" eaLnBrk="1" hangingPunct="1">
              <a:tabLst>
                <a:tab pos="144463" algn="l"/>
                <a:tab pos="288925" algn="l"/>
              </a:tabLst>
            </a:pPr>
            <a:r>
              <a:rPr lang="pl-PL" sz="1800" dirty="0">
                <a:solidFill>
                  <a:srgbClr val="000000"/>
                </a:solidFill>
                <a:latin typeface="Palatino Linotype"/>
                <a:cs typeface="Palatino Linotype"/>
              </a:rPr>
              <a:t>Uważa się za nie obszar użytków rolnych  o łącznej powierzchni przekraczającej 1 ha lub 1 ha przeliczeniowy, stanowiących własność lub znajdujących się w posiadaniu osoby fizycznej, osoby prawnej albo jednostki organizacyjnej, w tym spółki, nieposiadającej osobowości prawnej.</a:t>
            </a:r>
            <a:endParaRPr lang="pl-PL" sz="1800" dirty="0">
              <a:latin typeface="Palatino Linotype"/>
              <a:cs typeface="Palatino Linotype"/>
            </a:endParaRPr>
          </a:p>
        </p:txBody>
      </p:sp>
      <p:sp>
        <p:nvSpPr>
          <p:cNvPr id="8" name="Rectangle 2"/>
          <p:cNvSpPr>
            <a:spLocks noChangeArrowheads="1"/>
          </p:cNvSpPr>
          <p:nvPr/>
        </p:nvSpPr>
        <p:spPr bwMode="auto">
          <a:xfrm>
            <a:off x="539552" y="3203074"/>
            <a:ext cx="7451725" cy="317009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spAutoFit/>
          </a:bodyPr>
          <a:lstStyle/>
          <a:p>
            <a:pPr indent="179388" algn="ctr" eaLnBrk="1" hangingPunct="1">
              <a:tabLst>
                <a:tab pos="144463" algn="l"/>
                <a:tab pos="288925" algn="l"/>
              </a:tabLst>
              <a:defRPr/>
            </a:pPr>
            <a:r>
              <a:rPr lang="pl-PL" sz="2000" dirty="0">
                <a:solidFill>
                  <a:srgbClr val="000000"/>
                </a:solidFill>
                <a:latin typeface="Palatino Linotype"/>
                <a:cs typeface="Palatino Linotype"/>
              </a:rPr>
              <a:t>Mankamentem takiego pojmowania gospodarstwa rolnego jest brak w definicji wymogu wykorzystywania gruntów do prowadzenia działalności rolniczej. Zgodnie z przytoczoną definicją za grunty gospodarstwa rolnego uznaje się użytki rolne spełniające normę obszarową. W takiej sytuacji podatnik posiadający więcej niż 1 ha opłaca niski podatek rolny bez względu na to, czy wykorzystuje ziemię rolniczą do prowadzenia działalności rolniczej. Korzysta w ten sposób z preferencyjnego opodatkowania przysługującego w założeniu jedynie rolnikom.</a:t>
            </a:r>
            <a:endParaRPr lang="pl-PL" sz="3600" dirty="0">
              <a:latin typeface="Palatino Linotype"/>
              <a:cs typeface="Palatino Linotype"/>
            </a:endParaRPr>
          </a:p>
        </p:txBody>
      </p:sp>
    </p:spTree>
    <p:extLst>
      <p:ext uri="{BB962C8B-B14F-4D97-AF65-F5344CB8AC3E}">
        <p14:creationId xmlns:p14="http://schemas.microsoft.com/office/powerpoint/2010/main" val="20887594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314</a:t>
            </a:fld>
            <a:endParaRPr lang="pl-PL">
              <a:latin typeface="Palatino Linotype"/>
              <a:cs typeface="Palatino Linotype"/>
            </a:endParaRPr>
          </a:p>
        </p:txBody>
      </p:sp>
      <p:sp>
        <p:nvSpPr>
          <p:cNvPr id="6" name="Prostokąt 4"/>
          <p:cNvSpPr/>
          <p:nvPr/>
        </p:nvSpPr>
        <p:spPr>
          <a:xfrm>
            <a:off x="251520" y="1196752"/>
            <a:ext cx="7632848" cy="261610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eaLnBrk="1" hangingPunct="1">
              <a:defRPr/>
            </a:pPr>
            <a:r>
              <a:rPr lang="pl-PL" sz="2000" b="1" dirty="0">
                <a:solidFill>
                  <a:srgbClr val="000000"/>
                </a:solidFill>
                <a:latin typeface="Palatino Linotype"/>
                <a:ea typeface="ＭＳ Ｐゴシック" charset="0"/>
                <a:cs typeface="Palatino Linotype"/>
              </a:rPr>
              <a:t>Art. 4. 1. Podstawę opodatkowania podatkiem rolnym stanowi:</a:t>
            </a:r>
          </a:p>
          <a:p>
            <a:pPr algn="ctr" eaLnBrk="1" hangingPunct="1">
              <a:defRPr/>
            </a:pPr>
            <a:endParaRPr lang="pl-PL" sz="1800" dirty="0">
              <a:solidFill>
                <a:srgbClr val="000000"/>
              </a:solidFill>
              <a:latin typeface="Palatino Linotype"/>
              <a:ea typeface="ＭＳ Ｐゴシック" charset="0"/>
              <a:cs typeface="Palatino Linotype"/>
            </a:endParaRPr>
          </a:p>
          <a:p>
            <a:pPr eaLnBrk="1" hangingPunct="1">
              <a:defRPr/>
            </a:pPr>
            <a:r>
              <a:rPr lang="pl-PL" sz="1800" dirty="0">
                <a:solidFill>
                  <a:srgbClr val="000000"/>
                </a:solidFill>
                <a:latin typeface="Palatino Linotype"/>
                <a:ea typeface="ＭＳ Ｐゴシック" charset="0"/>
                <a:cs typeface="Palatino Linotype"/>
              </a:rPr>
              <a:t>  1) dla gruntów gospodarstw rolnych - liczba hektarów przeliczeniowych ustalana na podstawie powierzchni, rodzajów i klas użytków rolnych wynikających z ewidencji gruntów i budynków oraz zaliczenia do okręgu podatkowego;</a:t>
            </a:r>
          </a:p>
          <a:p>
            <a:pPr eaLnBrk="1" hangingPunct="1">
              <a:defRPr/>
            </a:pPr>
            <a:endParaRPr lang="pl-PL" sz="1800" dirty="0">
              <a:solidFill>
                <a:srgbClr val="000000"/>
              </a:solidFill>
              <a:latin typeface="Palatino Linotype"/>
              <a:ea typeface="ＭＳ Ｐゴシック" charset="0"/>
              <a:cs typeface="Palatino Linotype"/>
            </a:endParaRPr>
          </a:p>
          <a:p>
            <a:pPr eaLnBrk="1" hangingPunct="1">
              <a:defRPr/>
            </a:pPr>
            <a:r>
              <a:rPr lang="pl-PL" sz="1800" dirty="0">
                <a:solidFill>
                  <a:srgbClr val="000000"/>
                </a:solidFill>
                <a:latin typeface="Palatino Linotype"/>
                <a:ea typeface="ＭＳ Ｐゴシック" charset="0"/>
                <a:cs typeface="Palatino Linotype"/>
              </a:rPr>
              <a:t>  2) dla pozostałych gruntów - liczba hektarów (fizycznych) wynikająca z ewidencji gruntów i budynków.</a:t>
            </a:r>
          </a:p>
        </p:txBody>
      </p:sp>
      <p:sp>
        <p:nvSpPr>
          <p:cNvPr id="7" name="Prostokąt 5"/>
          <p:cNvSpPr>
            <a:spLocks noChangeArrowheads="1"/>
          </p:cNvSpPr>
          <p:nvPr/>
        </p:nvSpPr>
        <p:spPr bwMode="auto">
          <a:xfrm>
            <a:off x="179512" y="4653136"/>
            <a:ext cx="7705725" cy="147637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eaLnBrk="1" hangingPunct="1">
              <a:defRPr/>
            </a:pPr>
            <a:r>
              <a:rPr lang="pl-PL" sz="1800" dirty="0">
                <a:solidFill>
                  <a:srgbClr val="000000"/>
                </a:solidFill>
                <a:latin typeface="Palatino Linotype"/>
                <a:cs typeface="Palatino Linotype"/>
              </a:rPr>
              <a:t>Grunty stanowiące gospodarstwo rolne są przeliczane na hektary przeliczeniowe według wskaźników zawartych w tabeli (art. 4), natomiast pozostałe grunty rolne podlegają opodatkowaniu w oparciu o ich powierzchnię określoną w hektarach fizycznych wynikającą z ewidencji gruntów i budynków. </a:t>
            </a:r>
          </a:p>
        </p:txBody>
      </p:sp>
      <p:cxnSp>
        <p:nvCxnSpPr>
          <p:cNvPr id="9" name="Straight Arrow Connector 8"/>
          <p:cNvCxnSpPr/>
          <p:nvPr/>
        </p:nvCxnSpPr>
        <p:spPr>
          <a:xfrm>
            <a:off x="3995936" y="4005064"/>
            <a:ext cx="0" cy="50405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9289838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315</a:t>
            </a:fld>
            <a:endParaRPr lang="pl-PL">
              <a:latin typeface="Palatino Linotype"/>
              <a:cs typeface="Palatino Linotype"/>
            </a:endParaRPr>
          </a:p>
        </p:txBody>
      </p:sp>
      <p:sp>
        <p:nvSpPr>
          <p:cNvPr id="6" name="Rectangle 5"/>
          <p:cNvSpPr/>
          <p:nvPr/>
        </p:nvSpPr>
        <p:spPr>
          <a:xfrm>
            <a:off x="1115616" y="1124744"/>
            <a:ext cx="6408712" cy="923330"/>
          </a:xfrm>
          <a:prstGeom prst="rect">
            <a:avLst/>
          </a:prstGeom>
        </p:spPr>
        <p:txBody>
          <a:bodyPr wrap="square">
            <a:spAutoFit/>
          </a:bodyPr>
          <a:lstStyle/>
          <a:p>
            <a:pPr algn="ctr" eaLnBrk="1" hangingPunct="1"/>
            <a:r>
              <a:rPr lang="pl-PL" sz="1800" b="1" dirty="0">
                <a:latin typeface="Palatino Linotype"/>
                <a:cs typeface="Palatino Linotype"/>
              </a:rPr>
              <a:t>Liczba hektarów przeliczeniowych jest uzależniona od okręgu podatkowego, w którym jest położony grunt gospodarstwa rolnego. </a:t>
            </a:r>
          </a:p>
        </p:txBody>
      </p:sp>
      <p:graphicFrame>
        <p:nvGraphicFramePr>
          <p:cNvPr id="7" name="Tabela 9"/>
          <p:cNvGraphicFramePr>
            <a:graphicFrameLocks noGrp="1"/>
          </p:cNvGraphicFramePr>
          <p:nvPr>
            <p:extLst>
              <p:ext uri="{D42A27DB-BD31-4B8C-83A1-F6EECF244321}">
                <p14:modId xmlns:p14="http://schemas.microsoft.com/office/powerpoint/2010/main" val="2008459497"/>
              </p:ext>
            </p:extLst>
          </p:nvPr>
        </p:nvGraphicFramePr>
        <p:xfrm>
          <a:off x="395536" y="2132856"/>
          <a:ext cx="7921625" cy="4292458"/>
        </p:xfrm>
        <a:graphic>
          <a:graphicData uri="http://schemas.openxmlformats.org/drawingml/2006/table">
            <a:tbl>
              <a:tblPr>
                <a:tableStyleId>{5940675A-B579-460E-94D1-54222C63F5DA}</a:tableStyleId>
              </a:tblPr>
              <a:tblGrid>
                <a:gridCol w="1020762">
                  <a:extLst>
                    <a:ext uri="{9D8B030D-6E8A-4147-A177-3AD203B41FA5}">
                      <a16:colId xmlns:a16="http://schemas.microsoft.com/office/drawing/2014/main" xmlns="" val="20000"/>
                    </a:ext>
                  </a:extLst>
                </a:gridCol>
                <a:gridCol w="739775">
                  <a:extLst>
                    <a:ext uri="{9D8B030D-6E8A-4147-A177-3AD203B41FA5}">
                      <a16:colId xmlns:a16="http://schemas.microsoft.com/office/drawing/2014/main" xmlns="" val="20001"/>
                    </a:ext>
                  </a:extLst>
                </a:gridCol>
                <a:gridCol w="879475">
                  <a:extLst>
                    <a:ext uri="{9D8B030D-6E8A-4147-A177-3AD203B41FA5}">
                      <a16:colId xmlns:a16="http://schemas.microsoft.com/office/drawing/2014/main" xmlns="" val="20002"/>
                    </a:ext>
                  </a:extLst>
                </a:gridCol>
                <a:gridCol w="881063">
                  <a:extLst>
                    <a:ext uri="{9D8B030D-6E8A-4147-A177-3AD203B41FA5}">
                      <a16:colId xmlns:a16="http://schemas.microsoft.com/office/drawing/2014/main" xmlns="" val="20003"/>
                    </a:ext>
                  </a:extLst>
                </a:gridCol>
                <a:gridCol w="879475">
                  <a:extLst>
                    <a:ext uri="{9D8B030D-6E8A-4147-A177-3AD203B41FA5}">
                      <a16:colId xmlns:a16="http://schemas.microsoft.com/office/drawing/2014/main" xmlns="" val="20004"/>
                    </a:ext>
                  </a:extLst>
                </a:gridCol>
                <a:gridCol w="881062">
                  <a:extLst>
                    <a:ext uri="{9D8B030D-6E8A-4147-A177-3AD203B41FA5}">
                      <a16:colId xmlns:a16="http://schemas.microsoft.com/office/drawing/2014/main" xmlns="" val="20005"/>
                    </a:ext>
                  </a:extLst>
                </a:gridCol>
                <a:gridCol w="879475">
                  <a:extLst>
                    <a:ext uri="{9D8B030D-6E8A-4147-A177-3AD203B41FA5}">
                      <a16:colId xmlns:a16="http://schemas.microsoft.com/office/drawing/2014/main" xmlns="" val="20006"/>
                    </a:ext>
                  </a:extLst>
                </a:gridCol>
                <a:gridCol w="881063">
                  <a:extLst>
                    <a:ext uri="{9D8B030D-6E8A-4147-A177-3AD203B41FA5}">
                      <a16:colId xmlns:a16="http://schemas.microsoft.com/office/drawing/2014/main" xmlns="" val="20007"/>
                    </a:ext>
                  </a:extLst>
                </a:gridCol>
                <a:gridCol w="879475">
                  <a:extLst>
                    <a:ext uri="{9D8B030D-6E8A-4147-A177-3AD203B41FA5}">
                      <a16:colId xmlns:a16="http://schemas.microsoft.com/office/drawing/2014/main" xmlns="" val="20008"/>
                    </a:ext>
                  </a:extLst>
                </a:gridCol>
              </a:tblGrid>
              <a:tr h="6700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dirty="0">
                          <a:ln>
                            <a:noFill/>
                          </a:ln>
                          <a:effectLst/>
                        </a:rPr>
                        <a:t>Rodzaje użytków rolnych:</a:t>
                      </a:r>
                      <a:endParaRPr kumimoji="0" lang="pl-PL" sz="1400" b="1"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dirty="0">
                          <a:ln>
                            <a:noFill/>
                          </a:ln>
                          <a:effectLst/>
                        </a:rPr>
                        <a:t>  Grunty orne</a:t>
                      </a:r>
                      <a:endParaRPr kumimoji="0" lang="pl-PL" sz="1400" b="1"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dirty="0">
                          <a:ln>
                            <a:noFill/>
                          </a:ln>
                          <a:effectLst/>
                        </a:rPr>
                        <a:t>  Łąki i pastwiska</a:t>
                      </a:r>
                      <a:endParaRPr kumimoji="0" lang="pl-PL" sz="1400" b="1"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255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dirty="0">
                          <a:ln>
                            <a:noFill/>
                          </a:ln>
                          <a:effectLst/>
                        </a:rPr>
                        <a:t>Okręgi podatkowe</a:t>
                      </a:r>
                      <a:endParaRPr kumimoji="0" lang="pl-PL" sz="1400" b="1"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I</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II</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III</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IV</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I</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II</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III</a:t>
                      </a:r>
                      <a:endParaRPr kumimoji="0" lang="pl-PL" sz="1400" b="0"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IV</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a16="http://schemas.microsoft.com/office/drawing/2014/main" xmlns="" val="10001"/>
                  </a:ext>
                </a:extLst>
              </a:tr>
              <a:tr h="6766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dirty="0">
                          <a:ln>
                            <a:noFill/>
                          </a:ln>
                          <a:effectLst/>
                        </a:rPr>
                        <a:t>Klasy użytków rolnych</a:t>
                      </a:r>
                      <a:endParaRPr kumimoji="0" lang="pl-PL" sz="1400" b="1"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dirty="0">
                          <a:ln>
                            <a:noFill/>
                          </a:ln>
                          <a:effectLst/>
                        </a:rPr>
                        <a:t>  Przeliczniki</a:t>
                      </a:r>
                      <a:endParaRPr kumimoji="0" lang="pl-PL" sz="1400" b="1"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I</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1,95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1,80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1,65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1,45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1,75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1,60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1,45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1,35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a16="http://schemas.microsoft.com/office/drawing/2014/main" xmlns="" val="10003"/>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II</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1,80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1,65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1,50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1,35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1,45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1,35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1,25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1,10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a16="http://schemas.microsoft.com/office/drawing/2014/main" xmlns="" val="10004"/>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IIIa</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1,65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1,50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1,40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1,25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a16="http://schemas.microsoft.com/office/drawing/2014/main" xmlns="" val="10005"/>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III</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1,25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1,15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1,05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0,95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a16="http://schemas.microsoft.com/office/drawing/2014/main" xmlns="" val="10006"/>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IIIb</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1,35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1,25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1,15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1,00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a16="http://schemas.microsoft.com/office/drawing/2014/main" xmlns="" val="10007"/>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IVa</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1,10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1,00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0,90</a:t>
                      </a:r>
                      <a:endParaRPr kumimoji="0" lang="pl-PL" sz="1400" b="0"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0,80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a16="http://schemas.microsoft.com/office/drawing/2014/main" xmlns="" val="10008"/>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IV</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0,75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0,70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0,60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0,55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a16="http://schemas.microsoft.com/office/drawing/2014/main" xmlns="" val="10009"/>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IVb</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0,80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0,75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0,65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0,60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a16="http://schemas.microsoft.com/office/drawing/2014/main" xmlns="" val="10010"/>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V</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0,35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0,30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0,25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0,20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0,20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0,20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0,15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0,15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a16="http://schemas.microsoft.com/office/drawing/2014/main" xmlns="" val="10011"/>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dirty="0">
                          <a:ln>
                            <a:noFill/>
                          </a:ln>
                          <a:effectLst/>
                        </a:rPr>
                        <a:t>VI</a:t>
                      </a:r>
                      <a:endParaRPr kumimoji="0" lang="pl-PL" sz="1400" b="1"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0,20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0,15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0,10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0,05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0,15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0,15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0,10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0,05</a:t>
                      </a:r>
                      <a:endParaRPr kumimoji="0" lang="pl-PL" sz="1400" b="0"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551144732"/>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Przeliczniki</a:t>
            </a:r>
            <a:r>
              <a:rPr lang="en-US" dirty="0">
                <a:latin typeface="Palatino Linotype"/>
                <a:cs typeface="Palatino Linotype"/>
              </a:rPr>
              <a:t> w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rolnym</a:t>
            </a:r>
            <a:endParaRPr lang="en-US" dirty="0">
              <a:latin typeface="Palatino Linotype"/>
              <a:cs typeface="Palatino Linotype"/>
            </a:endParaRPr>
          </a:p>
        </p:txBody>
      </p:sp>
      <p:sp>
        <p:nvSpPr>
          <p:cNvPr id="3" name="Content Placeholder 2"/>
          <p:cNvSpPr>
            <a:spLocks noGrp="1"/>
          </p:cNvSpPr>
          <p:nvPr>
            <p:ph idx="1"/>
          </p:nvPr>
        </p:nvSpPr>
        <p:spPr>
          <a:xfrm>
            <a:off x="498474" y="1484784"/>
            <a:ext cx="7556313" cy="4641379"/>
          </a:xfrm>
        </p:spPr>
        <p:txBody>
          <a:bodyPr>
            <a:normAutofit fontScale="85000" lnSpcReduction="20000"/>
          </a:bodyPr>
          <a:lstStyle/>
          <a:p>
            <a:pPr marL="0" indent="0" algn="just">
              <a:buNone/>
            </a:pPr>
            <a:r>
              <a:rPr lang="pl-PL" dirty="0">
                <a:solidFill>
                  <a:srgbClr val="000000"/>
                </a:solidFill>
                <a:latin typeface="Palatino Linotype"/>
                <a:cs typeface="Palatino Linotype"/>
              </a:rPr>
              <a:t>Sady przelicza się na hektary przeliczeniowe według przeliczników określonych dla gruntów ornych, z tym że do sadów klasy III i IV stosuje się odpowiednio przeliczniki dla klasy </a:t>
            </a:r>
            <a:r>
              <a:rPr lang="pl-PL" dirty="0" err="1">
                <a:solidFill>
                  <a:srgbClr val="000000"/>
                </a:solidFill>
                <a:latin typeface="Palatino Linotype"/>
                <a:cs typeface="Palatino Linotype"/>
              </a:rPr>
              <a:t>IIIa</a:t>
            </a:r>
            <a:r>
              <a:rPr lang="pl-PL" dirty="0">
                <a:solidFill>
                  <a:srgbClr val="000000"/>
                </a:solidFill>
                <a:latin typeface="Palatino Linotype"/>
                <a:cs typeface="Palatino Linotype"/>
              </a:rPr>
              <a:t> i </a:t>
            </a:r>
            <a:r>
              <a:rPr lang="pl-PL" dirty="0" err="1">
                <a:solidFill>
                  <a:srgbClr val="000000"/>
                </a:solidFill>
                <a:latin typeface="Palatino Linotype"/>
                <a:cs typeface="Palatino Linotype"/>
              </a:rPr>
              <a:t>IVa</a:t>
            </a:r>
            <a:r>
              <a:rPr lang="pl-PL" dirty="0">
                <a:solidFill>
                  <a:srgbClr val="000000"/>
                </a:solidFill>
                <a:latin typeface="Palatino Linotype"/>
                <a:cs typeface="Palatino Linotype"/>
              </a:rPr>
              <a:t>.</a:t>
            </a:r>
          </a:p>
          <a:p>
            <a:pPr marL="0" indent="0" algn="just">
              <a:buNone/>
            </a:pPr>
            <a:r>
              <a:rPr lang="pl-PL" dirty="0">
                <a:solidFill>
                  <a:srgbClr val="000000"/>
                </a:solidFill>
                <a:latin typeface="Palatino Linotype"/>
                <a:cs typeface="Palatino Linotype"/>
              </a:rPr>
              <a:t>Grunty pod stawami, grunty zadrzewione i zakrzewione na użytkach rolnych, grunty pod rowami oraz grunty rolne zabudowane – bez względu na zaliczenie do okręgu podatkowego – przelicza się na hektary przeliczeniowe według następujących przeliczników:</a:t>
            </a:r>
          </a:p>
          <a:p>
            <a:pPr marL="0" indent="0" algn="just">
              <a:buNone/>
            </a:pPr>
            <a:r>
              <a:rPr lang="pl-PL" dirty="0">
                <a:solidFill>
                  <a:srgbClr val="000000"/>
                </a:solidFill>
                <a:latin typeface="Palatino Linotype"/>
                <a:cs typeface="Palatino Linotype"/>
              </a:rPr>
              <a:t>	1) 1 ha gruntów pod stawami zarybionymi łososiem, trocią, 	głowacicą, palią i pstrągiem oraz gruntów rolnych zabudowanych 	– 1 ha przeliczeniowy;</a:t>
            </a:r>
          </a:p>
          <a:p>
            <a:pPr marL="0" indent="0" algn="just">
              <a:buNone/>
            </a:pPr>
            <a:r>
              <a:rPr lang="pl-PL" dirty="0">
                <a:solidFill>
                  <a:srgbClr val="000000"/>
                </a:solidFill>
                <a:latin typeface="Palatino Linotype"/>
                <a:cs typeface="Palatino Linotype"/>
              </a:rPr>
              <a:t>	2) 1 ha gruntów pod stawami zarybionymi innymi gatunkami ryb, 	gruntów pod stawami niezarybionymi, gruntów zadrzewionych i 	zakrzewionych na użytkach rolnych oraz gruntów pod rowami – 	0,20 ha przeliczeniowego.</a:t>
            </a:r>
            <a:r>
              <a:rPr lang="ja-JP" altLang="pl-PL" dirty="0">
                <a:solidFill>
                  <a:srgbClr val="000000"/>
                </a:solidFill>
                <a:latin typeface="Palatino Linotype"/>
                <a:ea typeface="ＭＳ ゴシック" charset="0"/>
                <a:cs typeface="Palatino Linotype"/>
              </a:rPr>
              <a:t>”</a:t>
            </a:r>
            <a:r>
              <a:rPr lang="pl-PL" altLang="ja-JP" dirty="0">
                <a:solidFill>
                  <a:srgbClr val="000000"/>
                </a:solidFill>
                <a:latin typeface="Palatino Linotype"/>
                <a:cs typeface="Palatino Linotype"/>
              </a:rPr>
              <a:t>,</a:t>
            </a:r>
            <a:endParaRPr lang="pl-PL" dirty="0">
              <a:solidFill>
                <a:srgbClr val="000000"/>
              </a:solidFill>
              <a:latin typeface="Palatino Linotype"/>
              <a:cs typeface="Palatino Linotype"/>
            </a:endParaRPr>
          </a:p>
          <a:p>
            <a:pPr marL="0" indent="0" algn="just">
              <a:buNone/>
            </a:pPr>
            <a:r>
              <a:rPr lang="pl-PL" b="1" dirty="0">
                <a:solidFill>
                  <a:srgbClr val="000000"/>
                </a:solidFill>
                <a:latin typeface="Palatino Linotype"/>
                <a:cs typeface="Palatino Linotype"/>
              </a:rPr>
              <a:t>Jeżeli nie można ustalić przelicznika powierzchni użytków rolnych na podstawie art. 4 ust. 5–7, przyjmuje się, że 1 ha fizyczny odpowiada 1 ha przeliczeniowemu.</a:t>
            </a:r>
          </a:p>
          <a:p>
            <a:pPr algn="just"/>
            <a:endParaRPr lang="pl-PL" dirty="0">
              <a:solidFill>
                <a:srgbClr val="000000"/>
              </a:solidFill>
              <a:latin typeface="Palatino Linotype"/>
              <a:cs typeface="Palatino Linotype"/>
            </a:endParaRP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316</a:t>
            </a:fld>
            <a:endParaRPr lang="pl-PL">
              <a:latin typeface="Palatino Linotype"/>
              <a:cs typeface="Palatino Linotype"/>
            </a:endParaRPr>
          </a:p>
        </p:txBody>
      </p:sp>
    </p:spTree>
    <p:extLst>
      <p:ext uri="{BB962C8B-B14F-4D97-AF65-F5344CB8AC3E}">
        <p14:creationId xmlns:p14="http://schemas.microsoft.com/office/powerpoint/2010/main" val="985027739"/>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a:t>
            </a:r>
          </a:p>
        </p:txBody>
      </p:sp>
      <p:sp>
        <p:nvSpPr>
          <p:cNvPr id="3" name="Content Placeholder 2"/>
          <p:cNvSpPr>
            <a:spLocks noGrp="1"/>
          </p:cNvSpPr>
          <p:nvPr>
            <p:ph idx="1"/>
          </p:nvPr>
        </p:nvSpPr>
        <p:spPr/>
        <p:txBody>
          <a:bodyPr>
            <a:normAutofit/>
          </a:bodyPr>
          <a:lstStyle/>
          <a:p>
            <a:pPr algn="just"/>
            <a:r>
              <a:rPr lang="pl-PL" sz="2400" dirty="0">
                <a:solidFill>
                  <a:srgbClr val="000000"/>
                </a:solidFill>
                <a:latin typeface="Palatino Linotype"/>
                <a:cs typeface="Palatino Linotype"/>
              </a:rPr>
              <a:t>Podstawą opodatkowania podatkiem rolnym gruntów gospodarstwa rolnego jest liczba hektarów przeliczeniowych stanowiących specyficzną jednostkę powierzchni gospodarstwa rolnego. W literaturze przedmiotu wskazuje się, że hektar przeliczeniowy został wprowadzony do konstrukcji podatku rolnego m.in. w celu uwzględnienia różnic w dochodowości poszczególnych gospodarstw i służy odzwierciedleniu potencjalnych możliwości osiągania dochodów z gruntów rolnych.</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317</a:t>
            </a:fld>
            <a:endParaRPr lang="pl-PL">
              <a:latin typeface="Palatino Linotype"/>
              <a:cs typeface="Palatino Linotype"/>
            </a:endParaRPr>
          </a:p>
        </p:txBody>
      </p:sp>
    </p:spTree>
    <p:extLst>
      <p:ext uri="{BB962C8B-B14F-4D97-AF65-F5344CB8AC3E}">
        <p14:creationId xmlns:p14="http://schemas.microsoft.com/office/powerpoint/2010/main" val="2840223400"/>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podatkowe</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318</a:t>
            </a:fld>
            <a:endParaRPr lang="pl-PL">
              <a:latin typeface="Palatino Linotype"/>
              <a:cs typeface="Palatino Linotype"/>
            </a:endParaRPr>
          </a:p>
        </p:txBody>
      </p:sp>
      <p:sp>
        <p:nvSpPr>
          <p:cNvPr id="6" name="Prostokąt 4"/>
          <p:cNvSpPr>
            <a:spLocks noChangeArrowheads="1"/>
          </p:cNvSpPr>
          <p:nvPr/>
        </p:nvSpPr>
        <p:spPr bwMode="auto">
          <a:xfrm>
            <a:off x="755650" y="5300663"/>
            <a:ext cx="75247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pl-PL" sz="1800" dirty="0">
                <a:latin typeface="Palatino Linotype"/>
                <a:cs typeface="Palatino Linotype"/>
              </a:rPr>
              <a:t>Rady gmin są uprawnione do obniżenia cen skupu określonych przez Prezesa GUS, przyjmowanych jako podstawa obliczania podatku rolnego na obszarze gminy.</a:t>
            </a:r>
          </a:p>
        </p:txBody>
      </p:sp>
      <p:sp>
        <p:nvSpPr>
          <p:cNvPr id="7" name="Prostokąt 5"/>
          <p:cNvSpPr>
            <a:spLocks noChangeArrowheads="1"/>
          </p:cNvSpPr>
          <p:nvPr/>
        </p:nvSpPr>
        <p:spPr bwMode="auto">
          <a:xfrm>
            <a:off x="1042988" y="1052513"/>
            <a:ext cx="6337324" cy="461665"/>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r>
              <a:rPr lang="pl-PL" sz="2400" b="1" dirty="0">
                <a:latin typeface="Palatino Linotype"/>
                <a:cs typeface="Palatino Linotype"/>
              </a:rPr>
              <a:t>Podatek rolny za rok podatkowy wynosi:</a:t>
            </a:r>
          </a:p>
        </p:txBody>
      </p:sp>
      <p:sp>
        <p:nvSpPr>
          <p:cNvPr id="8" name="Prostokąt 6"/>
          <p:cNvSpPr>
            <a:spLocks noChangeArrowheads="1"/>
          </p:cNvSpPr>
          <p:nvPr/>
        </p:nvSpPr>
        <p:spPr bwMode="auto">
          <a:xfrm>
            <a:off x="684213" y="1557338"/>
            <a:ext cx="7343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pl-PL" sz="1800" dirty="0">
                <a:latin typeface="Palatino Linotype"/>
                <a:cs typeface="Palatino Linotype"/>
              </a:rPr>
              <a:t>  1) od 1 ha przeliczeniowego gruntów gospodarstwa rolnego-    	</a:t>
            </a:r>
            <a:r>
              <a:rPr lang="pl-PL" sz="1800" b="1" dirty="0">
                <a:latin typeface="Palatino Linotype"/>
                <a:cs typeface="Palatino Linotype"/>
              </a:rPr>
              <a:t>równowartość pieniężną 2,5 q żyta</a:t>
            </a:r>
            <a:r>
              <a:rPr lang="pl-PL" sz="1800" dirty="0">
                <a:latin typeface="Palatino Linotype"/>
                <a:cs typeface="Palatino Linotype"/>
              </a:rPr>
              <a:t>,</a:t>
            </a:r>
          </a:p>
        </p:txBody>
      </p:sp>
      <p:sp>
        <p:nvSpPr>
          <p:cNvPr id="9" name="Strzałka w prawo 7"/>
          <p:cNvSpPr/>
          <p:nvPr/>
        </p:nvSpPr>
        <p:spPr>
          <a:xfrm>
            <a:off x="179388" y="1700213"/>
            <a:ext cx="539750" cy="288925"/>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10" name="Prostokąt 8"/>
          <p:cNvSpPr>
            <a:spLocks noChangeArrowheads="1"/>
          </p:cNvSpPr>
          <p:nvPr/>
        </p:nvSpPr>
        <p:spPr bwMode="auto">
          <a:xfrm>
            <a:off x="827088" y="2205038"/>
            <a:ext cx="7273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pl-PL" sz="1800" dirty="0">
                <a:latin typeface="Palatino Linotype"/>
                <a:cs typeface="Palatino Linotype"/>
              </a:rPr>
              <a:t>2) od 1 ha gruntów, gruntów rolnych niestanowiących gospodarstwa rolnego- </a:t>
            </a:r>
            <a:r>
              <a:rPr lang="pl-PL" sz="1800" b="1" dirty="0">
                <a:latin typeface="Palatino Linotype"/>
                <a:cs typeface="Palatino Linotype"/>
              </a:rPr>
              <a:t>równowartość pieniężną 5 q żyta</a:t>
            </a:r>
          </a:p>
        </p:txBody>
      </p:sp>
      <p:sp>
        <p:nvSpPr>
          <p:cNvPr id="11" name="Strzałka w prawo 9"/>
          <p:cNvSpPr/>
          <p:nvPr/>
        </p:nvSpPr>
        <p:spPr>
          <a:xfrm>
            <a:off x="179388" y="2349500"/>
            <a:ext cx="539750" cy="287338"/>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12" name="Prostokąt 11"/>
          <p:cNvSpPr>
            <a:spLocks noChangeArrowheads="1"/>
          </p:cNvSpPr>
          <p:nvPr/>
        </p:nvSpPr>
        <p:spPr bwMode="auto">
          <a:xfrm>
            <a:off x="107950" y="2978447"/>
            <a:ext cx="81724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1800" dirty="0">
                <a:latin typeface="Palatino Linotype"/>
                <a:cs typeface="Palatino Linotype"/>
              </a:rPr>
              <a:t>Obliczone według średniej ceny skupu żyta za 11 kwartałów poprzedzających kwartał poprzedzający rok podatkowy. Cena będąca podstawą obliczenia stawki obowiązującej w </a:t>
            </a:r>
            <a:r>
              <a:rPr lang="pl-PL" sz="1800" dirty="0" smtClean="0">
                <a:latin typeface="Palatino Linotype"/>
                <a:cs typeface="Palatino Linotype"/>
              </a:rPr>
              <a:t>2023 </a:t>
            </a:r>
            <a:r>
              <a:rPr lang="pl-PL" sz="1800" dirty="0">
                <a:latin typeface="Palatino Linotype"/>
                <a:cs typeface="Palatino Linotype"/>
              </a:rPr>
              <a:t>r. wynosi </a:t>
            </a:r>
            <a:r>
              <a:rPr lang="pl-PL" sz="1800" dirty="0" smtClean="0">
                <a:latin typeface="Palatino Linotype"/>
                <a:cs typeface="Palatino Linotype"/>
              </a:rPr>
              <a:t>74,05 </a:t>
            </a:r>
            <a:r>
              <a:rPr lang="pl-PL" sz="1800" dirty="0">
                <a:latin typeface="Palatino Linotype"/>
                <a:cs typeface="Palatino Linotype"/>
              </a:rPr>
              <a:t>zł za 1 </a:t>
            </a:r>
            <a:r>
              <a:rPr lang="pl-PL" sz="1800" dirty="0" err="1">
                <a:latin typeface="Palatino Linotype"/>
                <a:cs typeface="Palatino Linotype"/>
              </a:rPr>
              <a:t>dt</a:t>
            </a:r>
            <a:r>
              <a:rPr lang="pl-PL" sz="1800" dirty="0">
                <a:latin typeface="Palatino Linotype"/>
                <a:cs typeface="Palatino Linotype"/>
              </a:rPr>
              <a:t>.</a:t>
            </a:r>
          </a:p>
        </p:txBody>
      </p:sp>
      <p:sp>
        <p:nvSpPr>
          <p:cNvPr id="13" name="Prostokąt 12"/>
          <p:cNvSpPr>
            <a:spLocks noChangeArrowheads="1"/>
          </p:cNvSpPr>
          <p:nvPr/>
        </p:nvSpPr>
        <p:spPr bwMode="auto">
          <a:xfrm>
            <a:off x="704850" y="4029075"/>
            <a:ext cx="73231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pl-PL" sz="1800" dirty="0">
                <a:latin typeface="Palatino Linotype"/>
                <a:cs typeface="Palatino Linotype"/>
              </a:rPr>
              <a:t>Średnią cenę skupu, ustala się na podstawie komunikatu Prezesa Głównego Urzędu Statystycznego, ogłaszanego w Dzienniku Urzędowym Rzeczypospolitej Polskiej "Monitor Polski" w terminie 20 dni po upływie trzeciego kwartału. </a:t>
            </a:r>
          </a:p>
        </p:txBody>
      </p:sp>
      <p:sp>
        <p:nvSpPr>
          <p:cNvPr id="14" name="Strzałka w prawo 13"/>
          <p:cNvSpPr/>
          <p:nvPr/>
        </p:nvSpPr>
        <p:spPr>
          <a:xfrm>
            <a:off x="179512" y="4293096"/>
            <a:ext cx="539750" cy="288925"/>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15" name="Strzałka w prawo 14"/>
          <p:cNvSpPr/>
          <p:nvPr/>
        </p:nvSpPr>
        <p:spPr>
          <a:xfrm>
            <a:off x="179512" y="5517232"/>
            <a:ext cx="539750" cy="287337"/>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Tree>
    <p:extLst>
      <p:ext uri="{BB962C8B-B14F-4D97-AF65-F5344CB8AC3E}">
        <p14:creationId xmlns:p14="http://schemas.microsoft.com/office/powerpoint/2010/main" val="666801841"/>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err="1">
                <a:latin typeface="Palatino Linotype"/>
                <a:cs typeface="Palatino Linotype"/>
              </a:rPr>
              <a:t>Zwolnienia</a:t>
            </a:r>
            <a:r>
              <a:rPr lang="en-US" dirty="0">
                <a:latin typeface="Palatino Linotype"/>
                <a:cs typeface="Palatino Linotype"/>
              </a:rPr>
              <a:t> i </a:t>
            </a:r>
            <a:r>
              <a:rPr lang="en-US" dirty="0" err="1">
                <a:latin typeface="Palatino Linotype"/>
                <a:cs typeface="Palatino Linotype"/>
              </a:rPr>
              <a:t>ulgi</a:t>
            </a:r>
            <a:r>
              <a:rPr lang="en-US" dirty="0">
                <a:latin typeface="Palatino Linotype"/>
                <a:cs typeface="Palatino Linotype"/>
              </a:rPr>
              <a:t> </a:t>
            </a:r>
          </a:p>
        </p:txBody>
      </p:sp>
      <p:sp>
        <p:nvSpPr>
          <p:cNvPr id="3" name="Content Placeholder 2"/>
          <p:cNvSpPr>
            <a:spLocks noGrp="1"/>
          </p:cNvSpPr>
          <p:nvPr>
            <p:ph idx="1"/>
          </p:nvPr>
        </p:nvSpPr>
        <p:spPr/>
        <p:txBody>
          <a:bodyPr>
            <a:normAutofit/>
          </a:bodyPr>
          <a:lstStyle/>
          <a:p>
            <a:pPr marL="0" indent="0" algn="just">
              <a:buNone/>
            </a:pPr>
            <a:r>
              <a:rPr lang="pl-PL" dirty="0">
                <a:solidFill>
                  <a:srgbClr val="000000"/>
                </a:solidFill>
                <a:latin typeface="Palatino Linotype"/>
                <a:cs typeface="Palatino Linotype"/>
              </a:rPr>
              <a:t>Ze zwolnienia korzystają na mocy ustawy o podatku rolnym m.in.:</a:t>
            </a:r>
          </a:p>
          <a:p>
            <a:pPr algn="just"/>
            <a:r>
              <a:rPr lang="pl-PL" dirty="0">
                <a:solidFill>
                  <a:srgbClr val="000000"/>
                </a:solidFill>
                <a:latin typeface="Palatino Linotype"/>
                <a:cs typeface="Palatino Linotype"/>
              </a:rPr>
              <a:t>uczelnie</a:t>
            </a:r>
            <a:r>
              <a:rPr lang="pl-PL" b="1" dirty="0">
                <a:solidFill>
                  <a:srgbClr val="000000"/>
                </a:solidFill>
                <a:latin typeface="Palatino Linotype"/>
                <a:cs typeface="Palatino Linotype"/>
              </a:rPr>
              <a:t>,</a:t>
            </a:r>
            <a:endParaRPr lang="pl-PL" sz="1200" dirty="0">
              <a:solidFill>
                <a:srgbClr val="000000"/>
              </a:solidFill>
              <a:latin typeface="Palatino Linotype"/>
              <a:cs typeface="Palatino Linotype"/>
            </a:endParaRPr>
          </a:p>
          <a:p>
            <a:pPr algn="just"/>
            <a:r>
              <a:rPr lang="pl-PL" dirty="0">
                <a:solidFill>
                  <a:srgbClr val="000000"/>
                </a:solidFill>
                <a:latin typeface="Palatino Linotype"/>
                <a:cs typeface="Palatino Linotype"/>
              </a:rPr>
              <a:t>publiczne i niepubliczne jednostki organizacyjne objęte systemem oświaty oraz prowadzące je organy w zakresie gruntów zajętych na działalność oświatową,</a:t>
            </a:r>
            <a:endParaRPr lang="pl-PL" sz="1200" dirty="0">
              <a:solidFill>
                <a:srgbClr val="000000"/>
              </a:solidFill>
              <a:latin typeface="Palatino Linotype"/>
              <a:cs typeface="Palatino Linotype"/>
            </a:endParaRPr>
          </a:p>
          <a:p>
            <a:pPr algn="just"/>
            <a:r>
              <a:rPr lang="pl-PL" dirty="0">
                <a:solidFill>
                  <a:srgbClr val="000000"/>
                </a:solidFill>
                <a:latin typeface="Palatino Linotype"/>
                <a:cs typeface="Palatino Linotype"/>
              </a:rPr>
              <a:t>instytuty naukowe i pomocnicze jednostki naukowe Polskiej Akademii Nauk,</a:t>
            </a:r>
          </a:p>
          <a:p>
            <a:pPr algn="just"/>
            <a:r>
              <a:rPr lang="pl-PL" dirty="0">
                <a:solidFill>
                  <a:srgbClr val="000000"/>
                </a:solidFill>
                <a:latin typeface="Palatino Linotype"/>
                <a:cs typeface="Palatino Linotype"/>
              </a:rPr>
              <a:t>podmioty prowadzące zakłady pracy chronionej.</a:t>
            </a: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lgn="just">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lgn="just">
              <a:defRPr/>
            </a:pPr>
            <a:fld id="{0D633005-0102-5646-9603-238226661D0C}" type="slidenum">
              <a:rPr lang="pl-PL" smtClean="0">
                <a:latin typeface="Palatino Linotype"/>
                <a:cs typeface="Palatino Linotype"/>
              </a:rPr>
              <a:pPr algn="just">
                <a:defRPr/>
              </a:pPr>
              <a:t>319</a:t>
            </a:fld>
            <a:endParaRPr lang="pl-PL">
              <a:latin typeface="Palatino Linotype"/>
              <a:cs typeface="Palatino Linotype"/>
            </a:endParaRPr>
          </a:p>
        </p:txBody>
      </p:sp>
      <p:sp>
        <p:nvSpPr>
          <p:cNvPr id="6" name="Rectangle 5"/>
          <p:cNvSpPr/>
          <p:nvPr/>
        </p:nvSpPr>
        <p:spPr>
          <a:xfrm>
            <a:off x="467544" y="1196752"/>
            <a:ext cx="7488832" cy="707886"/>
          </a:xfrm>
          <a:prstGeom prst="rect">
            <a:avLst/>
          </a:prstGeom>
        </p:spPr>
        <p:txBody>
          <a:bodyPr wrap="square">
            <a:spAutoFit/>
          </a:bodyPr>
          <a:lstStyle/>
          <a:p>
            <a:pPr algn="ctr" eaLnBrk="1" hangingPunct="1"/>
            <a:r>
              <a:rPr lang="pl-PL" sz="2000" dirty="0">
                <a:latin typeface="Palatino Linotype"/>
                <a:cs typeface="Palatino Linotype"/>
              </a:rPr>
              <a:t>Zasadą jest, że </a:t>
            </a:r>
            <a:r>
              <a:rPr lang="pl-PL" sz="2000" b="1" dirty="0">
                <a:latin typeface="Palatino Linotype"/>
                <a:cs typeface="Palatino Linotype"/>
              </a:rPr>
              <a:t>obowiązują tylko ulgi i zwolnienia zawarte w ustawie o podatku rolnym</a:t>
            </a:r>
            <a:r>
              <a:rPr lang="pl-PL" sz="2000" dirty="0">
                <a:latin typeface="Palatino Linotype"/>
                <a:cs typeface="Palatino Linotype"/>
              </a:rPr>
              <a:t>.</a:t>
            </a:r>
          </a:p>
        </p:txBody>
      </p:sp>
    </p:spTree>
    <p:extLst>
      <p:ext uri="{BB962C8B-B14F-4D97-AF65-F5344CB8AC3E}">
        <p14:creationId xmlns:p14="http://schemas.microsoft.com/office/powerpoint/2010/main" val="1498026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a:t>
            </a:fld>
            <a:endParaRPr lang="pl-PL">
              <a:latin typeface="Palatino Linotype"/>
              <a:cs typeface="Palatino Linotype"/>
            </a:endParaRPr>
          </a:p>
        </p:txBody>
      </p:sp>
      <p:sp>
        <p:nvSpPr>
          <p:cNvPr id="6" name="Prostokąt 3"/>
          <p:cNvSpPr/>
          <p:nvPr/>
        </p:nvSpPr>
        <p:spPr>
          <a:xfrm>
            <a:off x="323528" y="1196752"/>
            <a:ext cx="7634288" cy="433388"/>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2400" dirty="0">
                <a:solidFill>
                  <a:srgbClr val="000000"/>
                </a:solidFill>
                <a:latin typeface="Palatino Linotype"/>
                <a:ea typeface="ＭＳ Ｐゴシック" charset="0"/>
                <a:cs typeface="Palatino Linotype"/>
              </a:rPr>
              <a:t>Odpłatna dostawa towarów – art. 7</a:t>
            </a:r>
          </a:p>
        </p:txBody>
      </p:sp>
      <p:sp>
        <p:nvSpPr>
          <p:cNvPr id="7" name="pole tekstowe 5"/>
          <p:cNvSpPr txBox="1">
            <a:spLocks noChangeArrowheads="1"/>
          </p:cNvSpPr>
          <p:nvPr/>
        </p:nvSpPr>
        <p:spPr bwMode="auto">
          <a:xfrm>
            <a:off x="539750" y="1484313"/>
            <a:ext cx="770413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just" eaLnBrk="1" hangingPunct="1"/>
            <a:endParaRPr lang="pl-PL" sz="1800" dirty="0">
              <a:latin typeface="Palatino Linotype"/>
              <a:cs typeface="Palatino Linotype"/>
            </a:endParaRPr>
          </a:p>
          <a:p>
            <a:pPr algn="just" eaLnBrk="1" hangingPunct="1"/>
            <a:r>
              <a:rPr lang="pl-PL" sz="1800" b="1" dirty="0">
                <a:latin typeface="Palatino Linotype"/>
                <a:cs typeface="Palatino Linotype"/>
              </a:rPr>
              <a:t>Towarem nie są pieniądze, papiery wartościowe, bony towarowe, wówczas gdy pełnią przypisane im funkcje związane z rozliczeniami płatniczymi. </a:t>
            </a:r>
            <a:r>
              <a:rPr lang="pl-PL" sz="1800" dirty="0">
                <a:latin typeface="Palatino Linotype"/>
                <a:cs typeface="Palatino Linotype"/>
              </a:rPr>
              <a:t>Za towar nie można też uznać większości praw majątkowych, ale związane z nimi czynności z reguły uznaje się za świadczenie usług, co skutkuje koniecznością ich opodatkowania.</a:t>
            </a:r>
          </a:p>
          <a:p>
            <a:pPr algn="just" eaLnBrk="1" hangingPunct="1"/>
            <a:endParaRPr lang="pl-PL" sz="1800" dirty="0">
              <a:latin typeface="Palatino Linotype"/>
              <a:cs typeface="Palatino Linotype"/>
            </a:endParaRPr>
          </a:p>
          <a:p>
            <a:pPr algn="just" eaLnBrk="1" hangingPunct="1"/>
            <a:r>
              <a:rPr lang="pl-PL" sz="1800" b="1" dirty="0">
                <a:latin typeface="Palatino Linotype"/>
                <a:cs typeface="Palatino Linotype"/>
              </a:rPr>
              <a:t>Ustawa wyróżnia czynności  charakteryzujące się brakiem odpłatności, które traktowane są jako dostawa towarów </a:t>
            </a:r>
            <a:r>
              <a:rPr lang="pl-PL" sz="1800" dirty="0">
                <a:latin typeface="Palatino Linotype"/>
                <a:cs typeface="Palatino Linotype"/>
              </a:rPr>
              <a:t>– m.in., przekazanie lub zużycie towarów na cele osobiste podatnika lub jego pracowników i in. </a:t>
            </a:r>
          </a:p>
          <a:p>
            <a:pPr algn="just" eaLnBrk="1" hangingPunct="1"/>
            <a:endParaRPr lang="pl-PL" sz="1800" dirty="0">
              <a:latin typeface="Palatino Linotype"/>
              <a:cs typeface="Palatino Linotype"/>
            </a:endParaRPr>
          </a:p>
          <a:p>
            <a:pPr algn="just" eaLnBrk="1" hangingPunct="1"/>
            <a:r>
              <a:rPr lang="pl-PL" sz="1800" b="1" dirty="0">
                <a:latin typeface="Palatino Linotype"/>
                <a:cs typeface="Palatino Linotype"/>
              </a:rPr>
              <a:t>Nieodpłatne </a:t>
            </a:r>
            <a:r>
              <a:rPr lang="pl-PL" sz="1800" b="1" dirty="0" smtClean="0">
                <a:latin typeface="Palatino Linotype"/>
                <a:cs typeface="Palatino Linotype"/>
              </a:rPr>
              <a:t>przekazane towary </a:t>
            </a:r>
            <a:r>
              <a:rPr lang="pl-PL" sz="1800" b="1" dirty="0">
                <a:latin typeface="Palatino Linotype"/>
                <a:cs typeface="Palatino Linotype"/>
              </a:rPr>
              <a:t>podlegają opodatkowaniu, gdy są przekazane na cele inne, niż związane z prowadzeniem przedsiębiorstwa.</a:t>
            </a:r>
          </a:p>
          <a:p>
            <a:pPr algn="just" eaLnBrk="1" hangingPunct="1"/>
            <a:r>
              <a:rPr lang="pl-PL" sz="1800" dirty="0">
                <a:latin typeface="Palatino Linotype"/>
                <a:cs typeface="Palatino Linotype"/>
              </a:rPr>
              <a:t>Wyjątek stanowi przekazanie materiałów reklamowych i informacyjnych, prezentów o małej wartości i próbek (do wartości 100 zł jeżeli podatnik prowadził ich ewidencję i 10 zł w pozostałych przypadkach).</a:t>
            </a:r>
          </a:p>
          <a:p>
            <a:pPr algn="just" eaLnBrk="1" hangingPunct="1"/>
            <a:endParaRPr lang="pl-PL" sz="1800" dirty="0">
              <a:latin typeface="Palatino Linotype"/>
              <a:cs typeface="Palatino Linotype"/>
            </a:endParaRPr>
          </a:p>
        </p:txBody>
      </p:sp>
      <p:sp>
        <p:nvSpPr>
          <p:cNvPr id="8" name="Strzałka w prawo 14"/>
          <p:cNvSpPr/>
          <p:nvPr/>
        </p:nvSpPr>
        <p:spPr>
          <a:xfrm>
            <a:off x="251520" y="2276872"/>
            <a:ext cx="341505" cy="215949"/>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9" name="Strzałka w prawo 14"/>
          <p:cNvSpPr/>
          <p:nvPr/>
        </p:nvSpPr>
        <p:spPr>
          <a:xfrm>
            <a:off x="251520" y="3789040"/>
            <a:ext cx="341505" cy="215949"/>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10" name="Strzałka w prawo 14"/>
          <p:cNvSpPr/>
          <p:nvPr/>
        </p:nvSpPr>
        <p:spPr>
          <a:xfrm>
            <a:off x="251520" y="5013176"/>
            <a:ext cx="341505" cy="215949"/>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Tree>
    <p:extLst>
      <p:ext uri="{BB962C8B-B14F-4D97-AF65-F5344CB8AC3E}">
        <p14:creationId xmlns:p14="http://schemas.microsoft.com/office/powerpoint/2010/main" val="365544674"/>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556313" cy="1116106"/>
          </a:xfrm>
        </p:spPr>
        <p:txBody>
          <a:bodyPr/>
          <a:lstStyle/>
          <a:p>
            <a:r>
              <a:rPr lang="en-US" dirty="0" err="1">
                <a:latin typeface="Palatino Linotype"/>
                <a:cs typeface="Palatino Linotype"/>
              </a:rPr>
              <a:t>Zwolnienia</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ulgi</a:t>
            </a:r>
            <a:r>
              <a:rPr lang="en-US" dirty="0">
                <a:latin typeface="Palatino Linotype"/>
                <a:cs typeface="Palatino Linotype"/>
              </a:rPr>
              <a:t> </a:t>
            </a:r>
          </a:p>
        </p:txBody>
      </p:sp>
      <p:sp>
        <p:nvSpPr>
          <p:cNvPr id="3" name="Content Placeholder 2"/>
          <p:cNvSpPr>
            <a:spLocks noGrp="1"/>
          </p:cNvSpPr>
          <p:nvPr>
            <p:ph idx="1"/>
          </p:nvPr>
        </p:nvSpPr>
        <p:spPr>
          <a:xfrm>
            <a:off x="395536" y="2420888"/>
            <a:ext cx="7556313" cy="4144963"/>
          </a:xfrm>
        </p:spPr>
        <p:txBody>
          <a:bodyPr>
            <a:normAutofit fontScale="92500" lnSpcReduction="20000"/>
          </a:bodyPr>
          <a:lstStyle/>
          <a:p>
            <a:pPr marL="0" indent="0" algn="just">
              <a:buNone/>
            </a:pPr>
            <a:r>
              <a:rPr lang="en-US" dirty="0">
                <a:solidFill>
                  <a:srgbClr val="000000"/>
                </a:solidFill>
                <a:latin typeface="Palatino Linotype"/>
                <a:cs typeface="Palatino Linotype"/>
              </a:rPr>
              <a:t>Od </a:t>
            </a:r>
            <a:r>
              <a:rPr lang="en-US" dirty="0" err="1">
                <a:solidFill>
                  <a:srgbClr val="000000"/>
                </a:solidFill>
                <a:latin typeface="Palatino Linotype"/>
                <a:cs typeface="Palatino Linotype"/>
              </a:rPr>
              <a:t>podatku</a:t>
            </a:r>
            <a:r>
              <a:rPr lang="en-US" dirty="0">
                <a:solidFill>
                  <a:srgbClr val="000000"/>
                </a:solidFill>
                <a:latin typeface="Palatino Linotype"/>
                <a:cs typeface="Palatino Linotype"/>
              </a:rPr>
              <a:t> </a:t>
            </a:r>
            <a:r>
              <a:rPr lang="en-US" dirty="0" err="1">
                <a:solidFill>
                  <a:srgbClr val="000000"/>
                </a:solidFill>
                <a:latin typeface="Palatino Linotype"/>
                <a:cs typeface="Palatino Linotype"/>
              </a:rPr>
              <a:t>rolnego</a:t>
            </a:r>
            <a:r>
              <a:rPr lang="en-US" dirty="0">
                <a:solidFill>
                  <a:srgbClr val="000000"/>
                </a:solidFill>
                <a:latin typeface="Palatino Linotype"/>
                <a:cs typeface="Palatino Linotype"/>
              </a:rPr>
              <a:t> </a:t>
            </a:r>
            <a:r>
              <a:rPr lang="en-US" b="1" dirty="0" err="1">
                <a:solidFill>
                  <a:srgbClr val="000000"/>
                </a:solidFill>
                <a:latin typeface="Palatino Linotype"/>
                <a:cs typeface="Palatino Linotype"/>
              </a:rPr>
              <a:t>zwolnione</a:t>
            </a:r>
            <a:r>
              <a:rPr lang="en-US" b="1" dirty="0">
                <a:solidFill>
                  <a:srgbClr val="000000"/>
                </a:solidFill>
                <a:latin typeface="Palatino Linotype"/>
                <a:cs typeface="Palatino Linotype"/>
              </a:rPr>
              <a:t> </a:t>
            </a:r>
            <a:r>
              <a:rPr lang="en-US" b="1" dirty="0" err="1">
                <a:solidFill>
                  <a:srgbClr val="000000"/>
                </a:solidFill>
                <a:latin typeface="Palatino Linotype"/>
                <a:cs typeface="Palatino Linotype"/>
              </a:rPr>
              <a:t>są</a:t>
            </a:r>
            <a:r>
              <a:rPr lang="pl-PL" dirty="0">
                <a:solidFill>
                  <a:srgbClr val="000000"/>
                </a:solidFill>
                <a:latin typeface="Palatino Linotype"/>
                <a:cs typeface="Palatino Linotype"/>
              </a:rPr>
              <a:t> m.in.</a:t>
            </a:r>
            <a:r>
              <a:rPr lang="en-US" dirty="0">
                <a:solidFill>
                  <a:srgbClr val="000000"/>
                </a:solidFill>
                <a:latin typeface="Palatino Linotype"/>
                <a:cs typeface="Palatino Linotype"/>
              </a:rPr>
              <a:t>:</a:t>
            </a:r>
          </a:p>
          <a:p>
            <a:pPr algn="just"/>
            <a:r>
              <a:rPr lang="pl-PL" dirty="0">
                <a:solidFill>
                  <a:srgbClr val="000000"/>
                </a:solidFill>
                <a:latin typeface="Palatino Linotype"/>
                <a:cs typeface="Palatino Linotype"/>
              </a:rPr>
              <a:t>użytki rolne klasy V, VI i </a:t>
            </a:r>
            <a:r>
              <a:rPr lang="pl-PL" dirty="0" err="1">
                <a:solidFill>
                  <a:srgbClr val="000000"/>
                </a:solidFill>
                <a:latin typeface="Palatino Linotype"/>
                <a:cs typeface="Palatino Linotype"/>
              </a:rPr>
              <a:t>VIz</a:t>
            </a:r>
            <a:r>
              <a:rPr lang="pl-PL" dirty="0">
                <a:solidFill>
                  <a:srgbClr val="000000"/>
                </a:solidFill>
                <a:latin typeface="Palatino Linotype"/>
                <a:cs typeface="Palatino Linotype"/>
              </a:rPr>
              <a:t>. Grunty te (grunty orne, sady, łąki trwałe oraz pastwiska trwałe) są zwolnione z podatku rolnego bez wprowadzania ograniczeń czasowych. Zwolnienie to stosuje się z urzędu przy ustalaniu podatku rolnego na dany rok podatkowy;</a:t>
            </a:r>
          </a:p>
          <a:p>
            <a:pPr algn="just"/>
            <a:r>
              <a:rPr lang="pl-PL" dirty="0">
                <a:solidFill>
                  <a:srgbClr val="000000"/>
                </a:solidFill>
                <a:latin typeface="Palatino Linotype"/>
                <a:cs typeface="Palatino Linotype"/>
              </a:rPr>
              <a:t>grunty położone w pasie drogi granicznej. Pasem tym jest obszar o szerokości 15 m, licząc w głąb kraju od linii granicy państwowej lub od brzegu wód granicznych albo brzegu morskiego;</a:t>
            </a:r>
          </a:p>
          <a:p>
            <a:pPr algn="just"/>
            <a:r>
              <a:rPr lang="pl-PL" dirty="0">
                <a:solidFill>
                  <a:srgbClr val="000000"/>
                </a:solidFill>
                <a:latin typeface="Palatino Linotype"/>
                <a:cs typeface="Palatino Linotype"/>
              </a:rPr>
              <a:t>grunty orne, łąki i pastwiska objęte melioracją, zniszczone wskutek robót drenarskich. Zwolnienie to dotyczy wyłącznie gruntów objętych melioracją, których uprawy zostały zniszczone wskutek robót drenarskich. Podkreślić należy, że zwolnienie to może być zastosowane tylko w roku podatkowym, w którym wystąpiły zniszczenia upraw; </a:t>
            </a:r>
            <a:endParaRPr lang="pl-PL" sz="1100" dirty="0">
              <a:solidFill>
                <a:srgbClr val="000000"/>
              </a:solidFill>
              <a:latin typeface="Palatino Linotype"/>
              <a:cs typeface="Palatino Linotype"/>
            </a:endParaRPr>
          </a:p>
          <a:p>
            <a:pPr indent="179388" algn="just">
              <a:tabLst>
                <a:tab pos="179388" algn="l"/>
              </a:tabLst>
            </a:pPr>
            <a:endParaRPr lang="pl-PL" sz="3600" dirty="0">
              <a:solidFill>
                <a:srgbClr val="000000"/>
              </a:solidFill>
              <a:latin typeface="Palatino Linotype"/>
              <a:cs typeface="Palatino Linotype"/>
            </a:endParaRP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320</a:t>
            </a:fld>
            <a:endParaRPr lang="pl-PL">
              <a:latin typeface="Palatino Linotype"/>
              <a:cs typeface="Palatino Linotype"/>
            </a:endParaRPr>
          </a:p>
        </p:txBody>
      </p:sp>
      <p:sp>
        <p:nvSpPr>
          <p:cNvPr id="6" name="Zwój poziomy 5"/>
          <p:cNvSpPr/>
          <p:nvPr/>
        </p:nvSpPr>
        <p:spPr>
          <a:xfrm>
            <a:off x="179512" y="764704"/>
            <a:ext cx="7848996" cy="1728738"/>
          </a:xfrm>
          <a:prstGeom prst="horizontalScroll">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1800" dirty="0">
                <a:solidFill>
                  <a:srgbClr val="000000"/>
                </a:solidFill>
                <a:latin typeface="Palatino Linotype"/>
                <a:ea typeface="ＭＳ Ｐゴシック" charset="0"/>
                <a:cs typeface="Palatino Linotype"/>
              </a:rPr>
              <a:t>Zwolnieniami przedmiotowymi objęte są np. grunty o niewielkiej przydatności rolniczej. Oznacza to, że grunty te, mimo iż są gruntami zaliczonymi do gruntów gospodarstwa rolnego, nie podlegają przeliczeniu na hektary przeliczeniowe w celu ustalenia wysokości podatku rolnego. </a:t>
            </a:r>
          </a:p>
        </p:txBody>
      </p:sp>
    </p:spTree>
    <p:extLst>
      <p:ext uri="{BB962C8B-B14F-4D97-AF65-F5344CB8AC3E}">
        <p14:creationId xmlns:p14="http://schemas.microsoft.com/office/powerpoint/2010/main" val="2566187294"/>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Zwolnienia</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ulgi</a:t>
            </a:r>
            <a:r>
              <a:rPr lang="en-US" dirty="0">
                <a:latin typeface="Palatino Linotype"/>
                <a:cs typeface="Palatino Linotype"/>
              </a:rPr>
              <a:t> c.d.</a:t>
            </a:r>
          </a:p>
        </p:txBody>
      </p:sp>
      <p:sp>
        <p:nvSpPr>
          <p:cNvPr id="3" name="Content Placeholder 2"/>
          <p:cNvSpPr>
            <a:spLocks noGrp="1"/>
          </p:cNvSpPr>
          <p:nvPr>
            <p:ph idx="1"/>
          </p:nvPr>
        </p:nvSpPr>
        <p:spPr>
          <a:xfrm>
            <a:off x="179512" y="1268760"/>
            <a:ext cx="7920880" cy="5040560"/>
          </a:xfrm>
        </p:spPr>
        <p:txBody>
          <a:bodyPr>
            <a:normAutofit fontScale="77500" lnSpcReduction="20000"/>
          </a:bodyPr>
          <a:lstStyle/>
          <a:p>
            <a:pPr indent="179388" algn="just">
              <a:tabLst>
                <a:tab pos="179388" algn="l"/>
              </a:tabLst>
            </a:pPr>
            <a:r>
              <a:rPr lang="pl-PL" dirty="0">
                <a:solidFill>
                  <a:srgbClr val="000000"/>
                </a:solidFill>
                <a:latin typeface="Palatino Linotype"/>
                <a:cs typeface="Palatino Linotype"/>
              </a:rPr>
              <a:t>grunty lub prawo wieczystego użytkowania gruntów, nabyte w drodze kupna na utworzenie nowego lub powiększenie już istniejącego gospodarstwa do powierzchni nieprzekraczającej 100 ha oraz grunty Zasobu Własności Rolnej Skarbu Państwa objęte w trwałe gospodarowanie w celu utworzenia nowego gospodarstwa lub powiększenia gospodarstwa już istniejącego do powierzchni nieprzekraczającej 100 ha na okres 5 lat. Po upływie okresu zwolnienia do gruntów tych stosuje się ulgę w podatku rolnym polegającą na obniżeniu podatku w pierwszym roku o 75% i w drugim roku o 50%; </a:t>
            </a:r>
          </a:p>
          <a:p>
            <a:pPr indent="179388" algn="just">
              <a:tabLst>
                <a:tab pos="179388" algn="l"/>
              </a:tabLst>
            </a:pPr>
            <a:r>
              <a:rPr lang="pl-PL" dirty="0">
                <a:solidFill>
                  <a:srgbClr val="000000"/>
                </a:solidFill>
                <a:latin typeface="Palatino Linotype"/>
                <a:cs typeface="Palatino Linotype"/>
              </a:rPr>
              <a:t>grunty powstałe z zagospodarowania nieużytków. Zwolnienie to przysługuje na okres 5 lat i liczy się od roku następnego po zakończeniu zagospodarowania nieużytków;</a:t>
            </a:r>
          </a:p>
          <a:p>
            <a:pPr indent="179388" algn="just">
              <a:tabLst>
                <a:tab pos="179388" algn="l"/>
              </a:tabLst>
            </a:pPr>
            <a:r>
              <a:rPr lang="pl-PL" dirty="0">
                <a:solidFill>
                  <a:srgbClr val="000000"/>
                </a:solidFill>
                <a:latin typeface="Palatino Linotype"/>
                <a:cs typeface="Palatino Linotype"/>
              </a:rPr>
              <a:t>grunty otrzymane w drodze wymiany lub scalenia. Grunty te zwolnione są z podatku rolnego na 1 rok następujący po roku, w którym dokonano wymiany lub scalenia gruntów. Zwolnienie to przyznawane jest na wniosek podatnika w drodze decyzji wójta, burmistrza lub prezydenta;</a:t>
            </a:r>
          </a:p>
          <a:p>
            <a:pPr indent="179388" algn="just">
              <a:tabLst>
                <a:tab pos="179388" algn="l"/>
              </a:tabLst>
            </a:pPr>
            <a:r>
              <a:rPr lang="pl-PL" dirty="0">
                <a:solidFill>
                  <a:srgbClr val="000000"/>
                </a:solidFill>
                <a:latin typeface="Palatino Linotype"/>
                <a:cs typeface="Palatino Linotype"/>
              </a:rPr>
              <a:t>użytki rolne, na których zaprzestano produkcji rolnej. Podkreślić należy, że zwolnienie to może dotyczyć nie więcej niż 20% powierzchni użytków rolnych gospodarstwa rolnego, lecz nie więcej niż 10 ha. Grunty te zwolnione są z podatku rolnego na okres nie dłuższy niż 3 lata. Zwolnienie to może być stosowane tylko jeden raz, co oznacza, że te same grunty nie mogą być zwolnione z podatku rolnego, jeśli podlegały temu zwolnieniu przez 3 lata. </a:t>
            </a:r>
            <a:endParaRPr lang="pl-PL" dirty="0">
              <a:latin typeface="Palatino Linotype"/>
              <a:cs typeface="Palatino Linotype"/>
            </a:endParaRP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321</a:t>
            </a:fld>
            <a:endParaRPr lang="pl-PL">
              <a:latin typeface="Palatino Linotype"/>
              <a:cs typeface="Palatino Linotype"/>
            </a:endParaRPr>
          </a:p>
        </p:txBody>
      </p:sp>
    </p:spTree>
    <p:extLst>
      <p:ext uri="{BB962C8B-B14F-4D97-AF65-F5344CB8AC3E}">
        <p14:creationId xmlns:p14="http://schemas.microsoft.com/office/powerpoint/2010/main" val="724533059"/>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Zwolnienia</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ulgi</a:t>
            </a:r>
            <a:r>
              <a:rPr lang="en-US" dirty="0">
                <a:latin typeface="Palatino Linotype"/>
                <a:cs typeface="Palatino Linotype"/>
              </a:rPr>
              <a:t>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01684440"/>
              </p:ext>
            </p:extLst>
          </p:nvPr>
        </p:nvGraphicFramePr>
        <p:xfrm>
          <a:off x="498475" y="1981200"/>
          <a:ext cx="7556500"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322</a:t>
            </a:fld>
            <a:endParaRPr lang="pl-PL">
              <a:latin typeface="Palatino Linotype"/>
              <a:cs typeface="Palatino Linotype"/>
            </a:endParaRPr>
          </a:p>
        </p:txBody>
      </p:sp>
    </p:spTree>
    <p:extLst>
      <p:ext uri="{BB962C8B-B14F-4D97-AF65-F5344CB8AC3E}">
        <p14:creationId xmlns:p14="http://schemas.microsoft.com/office/powerpoint/2010/main" val="1630638436"/>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endParaRPr lang="en-US" dirty="0">
              <a:latin typeface="Palatino Linotype"/>
              <a:cs typeface="Palatino Linotype"/>
            </a:endParaRPr>
          </a:p>
        </p:txBody>
      </p:sp>
      <p:sp>
        <p:nvSpPr>
          <p:cNvPr id="3" name="Content Placeholder 2"/>
          <p:cNvSpPr>
            <a:spLocks noGrp="1"/>
          </p:cNvSpPr>
          <p:nvPr>
            <p:ph idx="1"/>
          </p:nvPr>
        </p:nvSpPr>
        <p:spPr>
          <a:xfrm>
            <a:off x="467544" y="3933055"/>
            <a:ext cx="7556313" cy="3712915"/>
          </a:xfrm>
        </p:spPr>
        <p:txBody>
          <a:bodyPr/>
          <a:lstStyle/>
          <a:p>
            <a:r>
              <a:rPr lang="pl-PL" dirty="0">
                <a:solidFill>
                  <a:srgbClr val="000000"/>
                </a:solidFill>
                <a:latin typeface="Palatino Linotype"/>
                <a:cs typeface="Palatino Linotype"/>
              </a:rPr>
              <a:t> Z reguły decyzje te sporządzane są w formie tzw. nakazów płatniczych wymierzających podatek rolny oraz leśny lub od nieruchomości w formie łącznego zobowiązania pieniężnego </a:t>
            </a:r>
          </a:p>
          <a:p>
            <a:r>
              <a:rPr lang="pl-PL" dirty="0">
                <a:solidFill>
                  <a:srgbClr val="000000"/>
                </a:solidFill>
                <a:latin typeface="Palatino Linotype"/>
                <a:cs typeface="Palatino Linotype"/>
              </a:rPr>
              <a:t>Obowiązkiem podatnika podatku rolnego, będącego osobą fizyczną, jest również </a:t>
            </a:r>
            <a:r>
              <a:rPr lang="pl-PL" b="1" dirty="0">
                <a:solidFill>
                  <a:srgbClr val="000000"/>
                </a:solidFill>
                <a:latin typeface="Palatino Linotype"/>
                <a:cs typeface="Palatino Linotype"/>
              </a:rPr>
              <a:t>składanie</a:t>
            </a:r>
            <a:r>
              <a:rPr lang="pl-PL" dirty="0">
                <a:solidFill>
                  <a:srgbClr val="000000"/>
                </a:solidFill>
                <a:latin typeface="Palatino Linotype"/>
                <a:cs typeface="Palatino Linotype"/>
              </a:rPr>
              <a:t> organowi gminy </a:t>
            </a:r>
            <a:r>
              <a:rPr lang="pl-PL" b="1" dirty="0">
                <a:solidFill>
                  <a:srgbClr val="000000"/>
                </a:solidFill>
                <a:latin typeface="Palatino Linotype"/>
                <a:cs typeface="Palatino Linotype"/>
              </a:rPr>
              <a:t>informacji</a:t>
            </a:r>
            <a:r>
              <a:rPr lang="pl-PL" dirty="0">
                <a:solidFill>
                  <a:srgbClr val="000000"/>
                </a:solidFill>
                <a:latin typeface="Palatino Linotype"/>
                <a:cs typeface="Palatino Linotype"/>
              </a:rPr>
              <a:t> mających wpływ na powstanie lub ustanie obowiązku płacenia podatku rolnego.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323</a:t>
            </a:fld>
            <a:endParaRPr lang="pl-PL">
              <a:latin typeface="Palatino Linotype"/>
              <a:cs typeface="Palatino Linotype"/>
            </a:endParaRPr>
          </a:p>
        </p:txBody>
      </p:sp>
      <p:sp>
        <p:nvSpPr>
          <p:cNvPr id="6" name="Prostokąt 4"/>
          <p:cNvSpPr>
            <a:spLocks noChangeArrowheads="1"/>
          </p:cNvSpPr>
          <p:nvPr/>
        </p:nvSpPr>
        <p:spPr bwMode="auto">
          <a:xfrm>
            <a:off x="179388" y="1196975"/>
            <a:ext cx="777716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2400" b="1" i="1" dirty="0">
                <a:latin typeface="Palatino Linotype"/>
                <a:cs typeface="Palatino Linotype"/>
              </a:rPr>
              <a:t>Podatnik podatku rolnego będący osobą fizyczną płaci podatek rolny ratami w terminach: do dnia 15 marca, 15 maja, 15 września i 15 listopada roku podatkowego</a:t>
            </a:r>
            <a:r>
              <a:rPr lang="pl-PL" sz="2400" dirty="0">
                <a:latin typeface="Palatino Linotype"/>
                <a:cs typeface="Palatino Linotype"/>
              </a:rPr>
              <a:t>.</a:t>
            </a:r>
          </a:p>
          <a:p>
            <a:pPr algn="ctr" eaLnBrk="1" hangingPunct="1"/>
            <a:r>
              <a:rPr lang="pl-PL" sz="2200" dirty="0">
                <a:latin typeface="Palatino Linotype"/>
                <a:cs typeface="Palatino Linotype"/>
              </a:rPr>
              <a:t>Jeżeli jednak kwota podatku nie przekracza </a:t>
            </a:r>
            <a:r>
              <a:rPr lang="pl-PL" sz="2200" b="1" u="sng" dirty="0">
                <a:latin typeface="Palatino Linotype"/>
                <a:cs typeface="Palatino Linotype"/>
              </a:rPr>
              <a:t>100 zł</a:t>
            </a:r>
            <a:r>
              <a:rPr lang="pl-PL" sz="2200" dirty="0">
                <a:latin typeface="Palatino Linotype"/>
                <a:cs typeface="Palatino Linotype"/>
              </a:rPr>
              <a:t>, podatek jest płatny jednorazowo w terminie płatności pierwszej raty.</a:t>
            </a:r>
          </a:p>
          <a:p>
            <a:pPr algn="ctr" eaLnBrk="1" hangingPunct="1"/>
            <a:r>
              <a:rPr lang="pl-PL" sz="2400" dirty="0">
                <a:latin typeface="Palatino Linotype"/>
                <a:cs typeface="Palatino Linotype"/>
              </a:rPr>
              <a:t> Obowiązek ten ciąży na podatniku </a:t>
            </a:r>
            <a:r>
              <a:rPr lang="pl-PL" sz="2400" b="1" i="1" u="sng" dirty="0">
                <a:latin typeface="Palatino Linotype"/>
                <a:cs typeface="Palatino Linotype"/>
              </a:rPr>
              <a:t>wyłącznie w przypadku doręczenia mu decyzji podatkowej.</a:t>
            </a:r>
            <a:r>
              <a:rPr lang="pl-PL" sz="2400" dirty="0">
                <a:latin typeface="Palatino Linotype"/>
                <a:cs typeface="Palatino Linotype"/>
              </a:rPr>
              <a:t> </a:t>
            </a:r>
          </a:p>
        </p:txBody>
      </p:sp>
    </p:spTree>
    <p:extLst>
      <p:ext uri="{BB962C8B-B14F-4D97-AF65-F5344CB8AC3E}">
        <p14:creationId xmlns:p14="http://schemas.microsoft.com/office/powerpoint/2010/main" val="3005499326"/>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endParaRPr lang="en-US" dirty="0">
              <a:latin typeface="Palatino Linotype"/>
              <a:cs typeface="Palatino Linotype"/>
            </a:endParaRPr>
          </a:p>
        </p:txBody>
      </p:sp>
      <p:sp>
        <p:nvSpPr>
          <p:cNvPr id="3" name="Content Placeholder 2"/>
          <p:cNvSpPr>
            <a:spLocks noGrp="1"/>
          </p:cNvSpPr>
          <p:nvPr>
            <p:ph idx="1"/>
          </p:nvPr>
        </p:nvSpPr>
        <p:spPr>
          <a:xfrm>
            <a:off x="467544" y="1340768"/>
            <a:ext cx="7556313" cy="4968552"/>
          </a:xfrm>
        </p:spPr>
        <p:txBody>
          <a:bodyPr>
            <a:normAutofit fontScale="85000" lnSpcReduction="10000"/>
          </a:bodyPr>
          <a:lstStyle/>
          <a:p>
            <a:pPr algn="just"/>
            <a:r>
              <a:rPr lang="pl-PL" dirty="0">
                <a:solidFill>
                  <a:srgbClr val="000000"/>
                </a:solidFill>
                <a:latin typeface="Palatino Linotype"/>
                <a:cs typeface="Palatino Linotype"/>
              </a:rPr>
              <a:t>Osoby fizyczne dokonują wpłat same, bądź też poprzez instytucję inkasa.</a:t>
            </a:r>
          </a:p>
          <a:p>
            <a:pPr algn="just"/>
            <a:r>
              <a:rPr lang="pl-PL" dirty="0">
                <a:solidFill>
                  <a:srgbClr val="000000"/>
                </a:solidFill>
                <a:latin typeface="Palatino Linotype"/>
                <a:cs typeface="Palatino Linotype"/>
              </a:rPr>
              <a:t>Podatnicy będący osobami prawnymi, jednostkami organizacyjnymi niemającymi osobowości prawnej, jednostkami organizacyjnymi Krajowego Ośrodka Wsparcia Rolnictwa (</a:t>
            </a:r>
            <a:r>
              <a:rPr lang="pl-PL" i="1" dirty="0">
                <a:solidFill>
                  <a:srgbClr val="000000"/>
                </a:solidFill>
                <a:latin typeface="Palatino Linotype"/>
                <a:cs typeface="Palatino Linotype"/>
              </a:rPr>
              <a:t>dawniej - Agencji Nieruchomości Rolnych</a:t>
            </a:r>
            <a:r>
              <a:rPr lang="pl-PL" dirty="0">
                <a:solidFill>
                  <a:srgbClr val="000000"/>
                </a:solidFill>
                <a:latin typeface="Palatino Linotype"/>
                <a:cs typeface="Palatino Linotype"/>
              </a:rPr>
              <a:t>) oraz jednostkami organizacyjnymi Lasów Państwowych są obowiązani wpłacać obliczony w deklaracji podatek rolny </a:t>
            </a:r>
            <a:r>
              <a:rPr lang="pl-PL" u="sng" dirty="0">
                <a:solidFill>
                  <a:srgbClr val="000000"/>
                </a:solidFill>
                <a:latin typeface="Palatino Linotype"/>
                <a:cs typeface="Palatino Linotype"/>
              </a:rPr>
              <a:t>bez wezwania</a:t>
            </a:r>
            <a:r>
              <a:rPr lang="pl-PL" dirty="0">
                <a:solidFill>
                  <a:srgbClr val="000000"/>
                </a:solidFill>
                <a:latin typeface="Palatino Linotype"/>
                <a:cs typeface="Palatino Linotype"/>
              </a:rPr>
              <a:t> na rachunek budżetu właściwej gminy za poszczególne miesiące w następujących terminach: do dnia 15 marca, 15 maja, 15 września i 15 listopada. Podatek, którego kwota nie przekracza </a:t>
            </a:r>
            <a:r>
              <a:rPr lang="pl-PL" u="sng" dirty="0">
                <a:solidFill>
                  <a:srgbClr val="000000"/>
                </a:solidFill>
                <a:latin typeface="Palatino Linotype"/>
                <a:cs typeface="Palatino Linotype"/>
              </a:rPr>
              <a:t>100 zł</a:t>
            </a:r>
            <a:r>
              <a:rPr lang="pl-PL" dirty="0">
                <a:solidFill>
                  <a:srgbClr val="000000"/>
                </a:solidFill>
                <a:latin typeface="Palatino Linotype"/>
                <a:cs typeface="Palatino Linotype"/>
              </a:rPr>
              <a:t>, płatny jest jednorazowo w terminie płatności I raty.</a:t>
            </a:r>
          </a:p>
          <a:p>
            <a:pPr algn="just"/>
            <a:r>
              <a:rPr lang="pl-PL" dirty="0">
                <a:solidFill>
                  <a:srgbClr val="000000"/>
                </a:solidFill>
                <a:latin typeface="Palatino Linotype"/>
                <a:cs typeface="Palatino Linotype"/>
              </a:rPr>
              <a:t>Wpłacanie podatku powinno odbywać się na rzecz gminy właściwej ze względu na położenie gruntów. W przypadku gdy grunty położone są na terenie dwóch lub większej liczby gmin, podatek rolny powinien być uiszczany na rzecz każdej z gmin. Ta kategoria podatników jest obowiązana składać w terminie do 15 stycznia organowi gminy właściwemu ze względu na miejsce położenia gruntów deklaracje na podatek rolny na dany rok podatkowy. </a:t>
            </a:r>
          </a:p>
          <a:p>
            <a:endParaRPr lang="pl-PL" dirty="0">
              <a:solidFill>
                <a:srgbClr val="000000"/>
              </a:solidFill>
              <a:latin typeface="Palatino Linotype"/>
              <a:cs typeface="Palatino Linotype"/>
            </a:endParaRPr>
          </a:p>
          <a:p>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324</a:t>
            </a:fld>
            <a:endParaRPr lang="pl-PL">
              <a:latin typeface="Palatino Linotype"/>
              <a:cs typeface="Palatino Linotype"/>
            </a:endParaRPr>
          </a:p>
        </p:txBody>
      </p:sp>
    </p:spTree>
    <p:extLst>
      <p:ext uri="{BB962C8B-B14F-4D97-AF65-F5344CB8AC3E}">
        <p14:creationId xmlns:p14="http://schemas.microsoft.com/office/powerpoint/2010/main" val="96105201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3. </a:t>
            </a:r>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leśny</a:t>
            </a:r>
            <a:r>
              <a:rPr lang="en-US" dirty="0">
                <a:latin typeface="Palatino Linotype"/>
                <a:cs typeface="Palatino Linotype"/>
              </a:rPr>
              <a:t> </a:t>
            </a:r>
          </a:p>
        </p:txBody>
      </p:sp>
      <p:sp>
        <p:nvSpPr>
          <p:cNvPr id="3" name="Content Placeholder 2"/>
          <p:cNvSpPr>
            <a:spLocks noGrp="1"/>
          </p:cNvSpPr>
          <p:nvPr>
            <p:ph idx="1"/>
          </p:nvPr>
        </p:nvSpPr>
        <p:spPr>
          <a:xfrm>
            <a:off x="395536" y="980728"/>
            <a:ext cx="7556313" cy="4144963"/>
          </a:xfrm>
        </p:spPr>
        <p:txBody>
          <a:bodyPr>
            <a:normAutofit fontScale="85000" lnSpcReduction="20000"/>
          </a:bodyPr>
          <a:lstStyle/>
          <a:p>
            <a:pPr>
              <a:lnSpc>
                <a:spcPct val="130000"/>
              </a:lnSpc>
              <a:buFont typeface="Wingdings 2" charset="0"/>
              <a:buNone/>
            </a:pPr>
            <a:endParaRPr lang="pl-PL" dirty="0">
              <a:latin typeface="Palatino Linotype"/>
              <a:cs typeface="Palatino Linotype"/>
            </a:endParaRPr>
          </a:p>
          <a:p>
            <a:pPr>
              <a:lnSpc>
                <a:spcPct val="130000"/>
              </a:lnSpc>
              <a:buFont typeface="Wingdings 2" charset="0"/>
              <a:buNone/>
            </a:pPr>
            <a:r>
              <a:rPr lang="pl-PL" dirty="0">
                <a:latin typeface="Palatino Linotype"/>
                <a:cs typeface="Palatino Linotype"/>
              </a:rPr>
              <a:t>Podstawa prawna:</a:t>
            </a:r>
          </a:p>
          <a:p>
            <a:pPr algn="ctr">
              <a:lnSpc>
                <a:spcPct val="170000"/>
              </a:lnSpc>
              <a:buFont typeface="Wingdings 2" charset="0"/>
              <a:buNone/>
            </a:pPr>
            <a:r>
              <a:rPr lang="pl-PL" b="1" dirty="0">
                <a:latin typeface="Palatino Linotype"/>
                <a:cs typeface="Palatino Linotype"/>
              </a:rPr>
              <a:t>Ustawa z dnia 30 października 2002 r. o podatku leśnym </a:t>
            </a:r>
          </a:p>
          <a:p>
            <a:pPr algn="ctr">
              <a:lnSpc>
                <a:spcPct val="170000"/>
              </a:lnSpc>
              <a:buFont typeface="Wingdings 2" charset="0"/>
              <a:buNone/>
            </a:pPr>
            <a:r>
              <a:rPr lang="pl-PL" b="1" dirty="0">
                <a:latin typeface="Palatino Linotype"/>
                <a:cs typeface="Palatino Linotype"/>
              </a:rPr>
              <a:t>(t.j.:</a:t>
            </a:r>
            <a:r>
              <a:rPr lang="pl-PL" b="1" dirty="0" err="1">
                <a:latin typeface="Palatino Linotype"/>
                <a:cs typeface="Palatino Linotype"/>
              </a:rPr>
              <a:t>Dz</a:t>
            </a:r>
            <a:r>
              <a:rPr lang="pl-PL" b="1" dirty="0">
                <a:latin typeface="Palatino Linotype"/>
                <a:cs typeface="Palatino Linotype"/>
              </a:rPr>
              <a:t>. U. z 2017, poz. 1821)</a:t>
            </a: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325</a:t>
            </a:fld>
            <a:endParaRPr lang="pl-PL">
              <a:latin typeface="Palatino Linotype"/>
              <a:cs typeface="Palatino Linotype"/>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944" y="3501008"/>
            <a:ext cx="5413303" cy="281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436961"/>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556313" cy="1116106"/>
          </a:xfrm>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leśnego</a:t>
            </a:r>
            <a:endParaRPr lang="en-US" dirty="0">
              <a:latin typeface="Palatino Linotype"/>
              <a:cs typeface="Palatino Linotype"/>
            </a:endParaRPr>
          </a:p>
        </p:txBody>
      </p:sp>
      <p:sp>
        <p:nvSpPr>
          <p:cNvPr id="3" name="Content Placeholder 2"/>
          <p:cNvSpPr>
            <a:spLocks noGrp="1"/>
          </p:cNvSpPr>
          <p:nvPr>
            <p:ph idx="1"/>
          </p:nvPr>
        </p:nvSpPr>
        <p:spPr>
          <a:xfrm>
            <a:off x="251520" y="2492896"/>
            <a:ext cx="7556313" cy="4144963"/>
          </a:xfrm>
        </p:spPr>
        <p:txBody>
          <a:bodyPr>
            <a:normAutofit fontScale="85000" lnSpcReduction="10000"/>
          </a:bodyPr>
          <a:lstStyle/>
          <a:p>
            <a:pPr algn="just"/>
            <a:r>
              <a:rPr lang="pl-PL" dirty="0">
                <a:latin typeface="Palatino Linotype"/>
                <a:cs typeface="Palatino Linotype"/>
              </a:rPr>
              <a:t>Podatnikiem podatku leśnego jest więc, podobnie jak w podatku od nieruchomości i rolnym, właściciel lub posiadacz lasów stanowiących własność Skarbu Państwa lub jednostki samorządu terytorialnego. </a:t>
            </a:r>
          </a:p>
          <a:p>
            <a:pPr algn="just"/>
            <a:r>
              <a:rPr lang="pl-PL" dirty="0">
                <a:solidFill>
                  <a:srgbClr val="000000"/>
                </a:solidFill>
                <a:latin typeface="Palatino Linotype"/>
                <a:cs typeface="Palatino Linotype"/>
              </a:rPr>
              <a:t>Podatnikami podatku leśnego w przypadku lasów pozostających w zarządzie Lasów Państwowych oraz wchodzących w skład Zasobu Własności Rolnej Skarbu Państwa są </a:t>
            </a:r>
            <a:r>
              <a:rPr lang="pl-PL" b="1" dirty="0">
                <a:solidFill>
                  <a:srgbClr val="000000"/>
                </a:solidFill>
                <a:latin typeface="Palatino Linotype"/>
                <a:cs typeface="Palatino Linotype"/>
              </a:rPr>
              <a:t>nadleśnictwa </a:t>
            </a:r>
            <a:r>
              <a:rPr lang="pl-PL" dirty="0">
                <a:solidFill>
                  <a:srgbClr val="000000"/>
                </a:solidFill>
                <a:latin typeface="Palatino Linotype"/>
                <a:cs typeface="Palatino Linotype"/>
              </a:rPr>
              <a:t>oraz </a:t>
            </a:r>
            <a:r>
              <a:rPr lang="pl-PL" b="1" dirty="0">
                <a:solidFill>
                  <a:srgbClr val="000000"/>
                </a:solidFill>
                <a:latin typeface="Palatino Linotype"/>
                <a:cs typeface="Palatino Linotype"/>
              </a:rPr>
              <a:t>jednostki organizacyjne Krajowego Ośrodka Wsparcia Rolnictwa </a:t>
            </a:r>
            <a:r>
              <a:rPr lang="pl-PL" i="1" dirty="0">
                <a:solidFill>
                  <a:srgbClr val="000000"/>
                </a:solidFill>
                <a:latin typeface="Palatino Linotype"/>
                <a:cs typeface="Palatino Linotype"/>
              </a:rPr>
              <a:t>(dawniej - Agencji Nieruchomości Rolnych)</a:t>
            </a:r>
            <a:r>
              <a:rPr lang="pl-PL" dirty="0">
                <a:solidFill>
                  <a:srgbClr val="000000"/>
                </a:solidFill>
                <a:latin typeface="Palatino Linotype"/>
                <a:cs typeface="Palatino Linotype"/>
              </a:rPr>
              <a:t>, które faktycznie władają lasami. Wyjątkiem jest sytuacja, gdy lasy, o których mowa wyżej, zostaną przekazane w posiadanie innym podmiotom (osobom fizycznym, osobom prawnym lub jednostkom organizacyjnym nieposiadającym osobowości prawnej) w związku z zawartą umową, np. dzierżawy, na podstawie innego tytułu prawnego lub nawet bezumownie. Podmiotem zobowiązanym do zapłacenia podatku leśnego w tej sytuacji jest posiadacz zależny (np. dzierżawca). </a:t>
            </a:r>
            <a:endParaRPr lang="pl-PL" sz="3600" dirty="0">
              <a:latin typeface="Palatino Linotype"/>
              <a:cs typeface="Palatino Linotype"/>
            </a:endParaRP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326</a:t>
            </a:fld>
            <a:endParaRPr lang="pl-PL">
              <a:latin typeface="Palatino Linotype"/>
              <a:cs typeface="Palatino Linotype"/>
            </a:endParaRPr>
          </a:p>
        </p:txBody>
      </p:sp>
      <p:sp>
        <p:nvSpPr>
          <p:cNvPr id="6" name="Prostokąt 4"/>
          <p:cNvSpPr/>
          <p:nvPr/>
        </p:nvSpPr>
        <p:spPr>
          <a:xfrm>
            <a:off x="251520" y="908720"/>
            <a:ext cx="7776864"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eaLnBrk="1" hangingPunct="1">
              <a:defRPr/>
            </a:pPr>
            <a:r>
              <a:rPr lang="pl-PL" sz="1800" i="1" dirty="0">
                <a:solidFill>
                  <a:srgbClr val="000000"/>
                </a:solidFill>
                <a:latin typeface="Palatino Linotype"/>
                <a:ea typeface="ＭＳ Ｐゴシック" charset="0"/>
                <a:cs typeface="Palatino Linotype"/>
              </a:rPr>
              <a:t>Obowiązek podatkowy ciąży na osobach fizycznych, osobach prawnych i jednostkach organizacyjnych niemających osobowości prawnej, które są </a:t>
            </a:r>
            <a:r>
              <a:rPr lang="pl-PL" sz="1800" b="1" i="1" dirty="0">
                <a:solidFill>
                  <a:srgbClr val="000000"/>
                </a:solidFill>
                <a:latin typeface="Palatino Linotype"/>
                <a:ea typeface="ＭＳ Ｐゴシック" charset="0"/>
                <a:cs typeface="Palatino Linotype"/>
              </a:rPr>
              <a:t>właścicielami </a:t>
            </a:r>
            <a:r>
              <a:rPr lang="pl-PL" sz="1800" i="1" dirty="0">
                <a:solidFill>
                  <a:srgbClr val="000000"/>
                </a:solidFill>
                <a:latin typeface="Palatino Linotype"/>
                <a:ea typeface="ＭＳ Ｐゴシック" charset="0"/>
                <a:cs typeface="Palatino Linotype"/>
              </a:rPr>
              <a:t>albo </a:t>
            </a:r>
            <a:r>
              <a:rPr lang="pl-PL" sz="1800" b="1" i="1" dirty="0">
                <a:solidFill>
                  <a:srgbClr val="000000"/>
                </a:solidFill>
                <a:latin typeface="Palatino Linotype"/>
                <a:ea typeface="ＭＳ Ｐゴシック" charset="0"/>
                <a:cs typeface="Palatino Linotype"/>
              </a:rPr>
              <a:t>samoistnymi posiadaczami lasów</a:t>
            </a:r>
            <a:r>
              <a:rPr lang="pl-PL" sz="1800" i="1" dirty="0">
                <a:solidFill>
                  <a:srgbClr val="000000"/>
                </a:solidFill>
                <a:latin typeface="Palatino Linotype"/>
                <a:ea typeface="ＭＳ Ｐゴシック" charset="0"/>
                <a:cs typeface="Palatino Linotype"/>
              </a:rPr>
              <a:t>, posiadają lasy stanowiące własność Skarbu Państwa lub jednostki samorządu terytorialnego na podstawie zawartej umowy lub innego tytułu prawnego, a także bezumownie. </a:t>
            </a:r>
          </a:p>
        </p:txBody>
      </p:sp>
    </p:spTree>
    <p:extLst>
      <p:ext uri="{BB962C8B-B14F-4D97-AF65-F5344CB8AC3E}">
        <p14:creationId xmlns:p14="http://schemas.microsoft.com/office/powerpoint/2010/main" val="89758799"/>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leśnego</a:t>
            </a:r>
            <a:r>
              <a:rPr lang="en-US" dirty="0">
                <a:latin typeface="Palatino Linotype"/>
                <a:cs typeface="Palatino Linotype"/>
              </a:rPr>
              <a:t> </a:t>
            </a:r>
          </a:p>
        </p:txBody>
      </p:sp>
      <p:sp>
        <p:nvSpPr>
          <p:cNvPr id="3" name="Content Placeholder 2"/>
          <p:cNvSpPr>
            <a:spLocks noGrp="1"/>
          </p:cNvSpPr>
          <p:nvPr>
            <p:ph idx="1"/>
          </p:nvPr>
        </p:nvSpPr>
        <p:spPr/>
        <p:txBody>
          <a:bodyPr/>
          <a:lstStyle/>
          <a:p>
            <a:r>
              <a:rPr lang="pl-PL" sz="2400" dirty="0">
                <a:solidFill>
                  <a:srgbClr val="000000"/>
                </a:solidFill>
                <a:latin typeface="Palatino Linotype"/>
                <a:cs typeface="Palatino Linotype"/>
              </a:rPr>
              <a:t>Opodatkowaniu podatkiem leśnym podlegają określone w ustawie lasy, z wyjątkiem lasów zajętych na wykonywanie innej działalności gospodarczej niż działalność leśna.</a:t>
            </a:r>
          </a:p>
          <a:p>
            <a:pPr>
              <a:buFont typeface="Wingdings 2" charset="0"/>
              <a:buNone/>
            </a:pPr>
            <a:r>
              <a:rPr lang="pl-PL" sz="2400" dirty="0">
                <a:solidFill>
                  <a:srgbClr val="000000"/>
                </a:solidFill>
                <a:latin typeface="Palatino Linotype"/>
                <a:cs typeface="Palatino Linotype"/>
              </a:rPr>
              <a:t>  </a:t>
            </a:r>
          </a:p>
          <a:p>
            <a:pPr>
              <a:buFont typeface="Wingdings 2" charset="0"/>
              <a:buNone/>
            </a:pPr>
            <a:r>
              <a:rPr lang="pl-PL" sz="2400" dirty="0">
                <a:solidFill>
                  <a:srgbClr val="000000"/>
                </a:solidFill>
                <a:latin typeface="Palatino Linotype"/>
                <a:cs typeface="Palatino Linotype"/>
              </a:rPr>
              <a:t>   Lasem w rozumieniu ustawy są grunty leśne sklasyfikowane w ewidencji gruntów i budynków jako lasy.</a:t>
            </a:r>
          </a:p>
          <a:p>
            <a:pPr marL="0" indent="0">
              <a:buNone/>
            </a:pPr>
            <a:endParaRPr lang="pl-PL"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327</a:t>
            </a:fld>
            <a:endParaRPr lang="pl-PL">
              <a:latin typeface="Palatino Linotype"/>
              <a:cs typeface="Palatino Linotype"/>
            </a:endParaRPr>
          </a:p>
        </p:txBody>
      </p:sp>
    </p:spTree>
    <p:extLst>
      <p:ext uri="{BB962C8B-B14F-4D97-AF65-F5344CB8AC3E}">
        <p14:creationId xmlns:p14="http://schemas.microsoft.com/office/powerpoint/2010/main" val="4210591815"/>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556313" cy="1116106"/>
          </a:xfrm>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a:t>
            </a:r>
          </a:p>
        </p:txBody>
      </p:sp>
      <p:sp>
        <p:nvSpPr>
          <p:cNvPr id="3" name="Content Placeholder 2"/>
          <p:cNvSpPr>
            <a:spLocks noGrp="1"/>
          </p:cNvSpPr>
          <p:nvPr>
            <p:ph idx="1"/>
          </p:nvPr>
        </p:nvSpPr>
        <p:spPr>
          <a:xfrm>
            <a:off x="467544" y="2420888"/>
            <a:ext cx="7556313" cy="4144963"/>
          </a:xfrm>
        </p:spPr>
        <p:txBody>
          <a:bodyPr/>
          <a:lstStyle/>
          <a:p>
            <a:pPr algn="just"/>
            <a:r>
              <a:rPr lang="pl-PL" dirty="0">
                <a:solidFill>
                  <a:srgbClr val="000000"/>
                </a:solidFill>
                <a:latin typeface="Palatino Linotype"/>
                <a:cs typeface="Palatino Linotype"/>
              </a:rPr>
              <a:t>W ewidencji gruntów i budynków zawarte są wszystkie dane niezbędne do sprecyzowania podstawy opodatkowania, a przede wszystkim rodzaj użytku gruntowego i jego powierzchnia. Dane te mają charakter dokumentu urzędowego, który nie może być „poprawiany</a:t>
            </a:r>
            <a:r>
              <a:rPr lang="ja-JP" altLang="pl-PL" dirty="0">
                <a:solidFill>
                  <a:srgbClr val="000000"/>
                </a:solidFill>
                <a:latin typeface="Palatino Linotype"/>
                <a:cs typeface="Palatino Linotype"/>
              </a:rPr>
              <a:t>”</a:t>
            </a:r>
            <a:r>
              <a:rPr lang="pl-PL" dirty="0">
                <a:solidFill>
                  <a:srgbClr val="000000"/>
                </a:solidFill>
                <a:latin typeface="Palatino Linotype"/>
                <a:cs typeface="Palatino Linotype"/>
              </a:rPr>
              <a:t> przez organy podatkowe. Określenie danego gruntu jako „</a:t>
            </a:r>
            <a:r>
              <a:rPr lang="pl-PL" dirty="0" err="1">
                <a:solidFill>
                  <a:srgbClr val="000000"/>
                </a:solidFill>
                <a:latin typeface="Palatino Linotype"/>
                <a:cs typeface="Palatino Linotype"/>
              </a:rPr>
              <a:t>Ls</a:t>
            </a:r>
            <a:r>
              <a:rPr lang="ja-JP" altLang="pl-PL" dirty="0">
                <a:solidFill>
                  <a:srgbClr val="000000"/>
                </a:solidFill>
                <a:latin typeface="Palatino Linotype"/>
                <a:cs typeface="Palatino Linotype"/>
              </a:rPr>
              <a:t>”</a:t>
            </a:r>
            <a:r>
              <a:rPr lang="pl-PL" dirty="0">
                <a:solidFill>
                  <a:srgbClr val="000000"/>
                </a:solidFill>
                <a:latin typeface="Palatino Linotype"/>
                <a:cs typeface="Palatino Linotype"/>
              </a:rPr>
              <a:t> i jego powierzchnia wynikają z ewidencji gruntów, ale nie zwalnia to podatnika od złożenia stosownej informacji (osoby fizyczne) lub deklaracji (osoby prawne i jednostki organizacyjne niemające osobowości prawnej). Organ podatkowy powinien wymierzać podatek na podstawie informacji złożonej przez podatnika.</a:t>
            </a: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328</a:t>
            </a:fld>
            <a:endParaRPr lang="pl-PL">
              <a:latin typeface="Palatino Linotype"/>
              <a:cs typeface="Palatino Linotype"/>
            </a:endParaRPr>
          </a:p>
        </p:txBody>
      </p:sp>
      <p:sp>
        <p:nvSpPr>
          <p:cNvPr id="6" name="Rectangle 5"/>
          <p:cNvSpPr/>
          <p:nvPr/>
        </p:nvSpPr>
        <p:spPr>
          <a:xfrm>
            <a:off x="755576" y="1052736"/>
            <a:ext cx="6480720" cy="1015663"/>
          </a:xfrm>
          <a:prstGeom prst="rect">
            <a:avLst/>
          </a:prstGeom>
        </p:spPr>
        <p:txBody>
          <a:bodyPr wrap="square">
            <a:spAutoFit/>
          </a:bodyPr>
          <a:lstStyle/>
          <a:p>
            <a:pPr algn="ctr" eaLnBrk="1" hangingPunct="1"/>
            <a:r>
              <a:rPr lang="pl-PL" sz="2000" i="1" dirty="0">
                <a:latin typeface="Palatino Linotype"/>
                <a:cs typeface="Palatino Linotype"/>
              </a:rPr>
              <a:t>Podstawę opodatkowania stanowi </a:t>
            </a:r>
            <a:r>
              <a:rPr lang="pl-PL" sz="2000" b="1" i="1" dirty="0">
                <a:latin typeface="Palatino Linotype"/>
                <a:cs typeface="Palatino Linotype"/>
              </a:rPr>
              <a:t>powierzchnia lasu wyrażona w hektarach wynikająca z ewidencji gruntów i budynków</a:t>
            </a:r>
            <a:r>
              <a:rPr lang="pl-PL" sz="2000" i="1" dirty="0">
                <a:latin typeface="Palatino Linotype"/>
                <a:cs typeface="Palatino Linotype"/>
              </a:rPr>
              <a:t>. </a:t>
            </a:r>
          </a:p>
        </p:txBody>
      </p:sp>
    </p:spTree>
    <p:extLst>
      <p:ext uri="{BB962C8B-B14F-4D97-AF65-F5344CB8AC3E}">
        <p14:creationId xmlns:p14="http://schemas.microsoft.com/office/powerpoint/2010/main" val="1696488900"/>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556313" cy="1116106"/>
          </a:xfrm>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c.d.</a:t>
            </a:r>
          </a:p>
        </p:txBody>
      </p:sp>
      <p:sp>
        <p:nvSpPr>
          <p:cNvPr id="3" name="Content Placeholder 2"/>
          <p:cNvSpPr>
            <a:spLocks noGrp="1"/>
          </p:cNvSpPr>
          <p:nvPr>
            <p:ph idx="1"/>
          </p:nvPr>
        </p:nvSpPr>
        <p:spPr>
          <a:xfrm>
            <a:off x="467544" y="2492896"/>
            <a:ext cx="7556313" cy="4144963"/>
          </a:xfrm>
        </p:spPr>
        <p:txBody>
          <a:bodyPr/>
          <a:lstStyle/>
          <a:p>
            <a:pPr indent="179388" algn="just">
              <a:tabLst>
                <a:tab pos="144463" algn="l"/>
                <a:tab pos="288925" algn="l"/>
              </a:tabLst>
              <a:defRPr/>
            </a:pPr>
            <a:r>
              <a:rPr lang="pl-PL" dirty="0">
                <a:solidFill>
                  <a:srgbClr val="000000"/>
                </a:solidFill>
                <a:latin typeface="Palatino Linotype"/>
                <a:cs typeface="Palatino Linotype"/>
              </a:rPr>
              <a:t>Dopiero niezłożenie lub nieskorygowanie informacji uprawnia organ do wymiaru podatku w oparciu o dane wynikające z ewidencji gruntów. Uwaga ta dotyczy również deklaracji na podatek leśny, w której podatnik sam wylicza kwotę podatku i poszczególnych rat w oparciu o podaną powierzchnię lasu. Jeżeli deklaracja nie zostanie złożona lub dane dotyczące powierzchni lasu są niezgodne z ewidencją, organ podatkowy może określić wysokość zobowiązania w oparciu o ewidencję gruntów. </a:t>
            </a:r>
            <a:endParaRPr lang="pl-PL" dirty="0">
              <a:latin typeface="Palatino Linotype"/>
              <a:cs typeface="Palatino Linotype"/>
            </a:endParaRP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329</a:t>
            </a:fld>
            <a:endParaRPr lang="pl-PL">
              <a:latin typeface="Palatino Linotype"/>
              <a:cs typeface="Palatino Linotype"/>
            </a:endParaRPr>
          </a:p>
        </p:txBody>
      </p:sp>
      <p:sp>
        <p:nvSpPr>
          <p:cNvPr id="6" name="Rectangle 5"/>
          <p:cNvSpPr/>
          <p:nvPr/>
        </p:nvSpPr>
        <p:spPr>
          <a:xfrm>
            <a:off x="755576" y="1052736"/>
            <a:ext cx="6192688" cy="1015663"/>
          </a:xfrm>
          <a:prstGeom prst="rect">
            <a:avLst/>
          </a:prstGeom>
        </p:spPr>
        <p:txBody>
          <a:bodyPr wrap="square">
            <a:spAutoFit/>
          </a:bodyPr>
          <a:lstStyle/>
          <a:p>
            <a:pPr algn="ctr" eaLnBrk="1" hangingPunct="1"/>
            <a:r>
              <a:rPr lang="pl-PL" sz="2000" i="1" dirty="0">
                <a:latin typeface="Palatino Linotype"/>
                <a:cs typeface="Palatino Linotype"/>
              </a:rPr>
              <a:t>Podstawę opodatkowania stanowi </a:t>
            </a:r>
            <a:r>
              <a:rPr lang="pl-PL" sz="2000" b="1" i="1" dirty="0">
                <a:latin typeface="Palatino Linotype"/>
                <a:cs typeface="Palatino Linotype"/>
              </a:rPr>
              <a:t>powierzchnia lasu wyrażona w hektarach wynikająca z ewidencji gruntów i budynków</a:t>
            </a:r>
            <a:r>
              <a:rPr lang="pl-PL" sz="2000" i="1" dirty="0">
                <a:latin typeface="Palatino Linotype"/>
                <a:cs typeface="Palatino Linotype"/>
              </a:rPr>
              <a:t>. </a:t>
            </a:r>
          </a:p>
        </p:txBody>
      </p:sp>
    </p:spTree>
    <p:extLst>
      <p:ext uri="{BB962C8B-B14F-4D97-AF65-F5344CB8AC3E}">
        <p14:creationId xmlns:p14="http://schemas.microsoft.com/office/powerpoint/2010/main" val="2784130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r>
            <a:br>
              <a:rPr lang="pl-PL" dirty="0" smtClean="0"/>
            </a:br>
            <a:r>
              <a:rPr lang="pl-PL" dirty="0" smtClean="0"/>
              <a:t>Bony różnego przeznaczenia a VAT</a:t>
            </a:r>
            <a:endParaRPr lang="pl-PL" dirty="0"/>
          </a:p>
        </p:txBody>
      </p:sp>
      <p:sp>
        <p:nvSpPr>
          <p:cNvPr id="3" name="Symbol zastępczy zawartości 2"/>
          <p:cNvSpPr>
            <a:spLocks noGrp="1"/>
          </p:cNvSpPr>
          <p:nvPr>
            <p:ph idx="1"/>
          </p:nvPr>
        </p:nvSpPr>
        <p:spPr>
          <a:xfrm>
            <a:off x="0" y="1700808"/>
            <a:ext cx="9108504" cy="4896544"/>
          </a:xfrm>
        </p:spPr>
        <p:txBody>
          <a:bodyPr>
            <a:normAutofit fontScale="92500" lnSpcReduction="10000"/>
          </a:bodyPr>
          <a:lstStyle/>
          <a:p>
            <a:pPr marL="0" indent="0" algn="just">
              <a:buNone/>
            </a:pPr>
            <a:r>
              <a:rPr lang="pl-PL" b="1" dirty="0"/>
              <a:t>W art. 8b ustawy o VAT zostały sprecyzowane zasady opodatkowania przekazania towarów lub świadczenia usług w zamian za bon różnego przeznaczenia</a:t>
            </a:r>
            <a:r>
              <a:rPr lang="pl-PL" dirty="0"/>
              <a:t>. Zgodnie z ust. 1 tegoż przepisu faktyczne przekazanie towarów lub faktyczne świadczenie usług dokonane w zamian za bon różnego przeznaczenia przyjmowany przez dostawcę lub usługodawcę jako </a:t>
            </a:r>
            <a:r>
              <a:rPr lang="pl-PL" dirty="0">
                <a:hlinkClick r:id="rId2" tooltip="wynagrodzenie"/>
              </a:rPr>
              <a:t>wynagrodzenie</a:t>
            </a:r>
            <a:r>
              <a:rPr lang="pl-PL" dirty="0"/>
              <a:t>, lub część </a:t>
            </a:r>
            <a:r>
              <a:rPr lang="pl-PL" dirty="0">
                <a:hlinkClick r:id="rId3" tooltip="wynagrodzenia"/>
              </a:rPr>
              <a:t>wynagrodzenia</a:t>
            </a:r>
            <a:r>
              <a:rPr lang="pl-PL" dirty="0"/>
              <a:t> podlega opodatkowaniu podatkiem. Nie podlega opodatkowaniu podatkiem wcześniejszy transfer bonu różnego przeznaczenia. Przykładowo więc sprzedaż bonu MPV przez księgarnię (np. vouchera) uprawniającego do zakupu dowolnego produktu spośród książek, płyt, klocków, nie będzie podlegało opodatkowaniu VAT, ale już zakup np. książki w ramach tego bonu będzie objęty VAT. Innymi słowy w przypadku bonów MPV traktowane są one jak wartość pieniężna i nie podlegają VAT. W przypadku realizacji bonu i zakupu towaru powstanie obowiązek podatkowy, a podstawa opodatkowania będzie kalkulowana z uwzględnieniem wartości bonu MPV, który został wykorzystany do płatności</a:t>
            </a:r>
            <a:r>
              <a:rPr lang="pl-PL" dirty="0" smtClean="0"/>
              <a:t>.</a:t>
            </a:r>
          </a:p>
          <a:p>
            <a:pPr marL="0" indent="0">
              <a:buNone/>
            </a:pPr>
            <a:r>
              <a:rPr lang="pl-PL" dirty="0" smtClean="0"/>
              <a:t>Szerzej - https</a:t>
            </a:r>
            <a:r>
              <a:rPr lang="pl-PL" dirty="0"/>
              <a:t>://ksiegowosc.infor.pl/podatki/vat/zakres-opodatkowania/5530790,Bon-roznego-przeznaczenia-VAT-CIT.html</a:t>
            </a:r>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33</a:t>
            </a:fld>
            <a:endParaRPr lang="pl-PL"/>
          </a:p>
        </p:txBody>
      </p:sp>
    </p:spTree>
    <p:extLst>
      <p:ext uri="{BB962C8B-B14F-4D97-AF65-F5344CB8AC3E}">
        <p14:creationId xmlns:p14="http://schemas.microsoft.com/office/powerpoint/2010/main" val="431584390"/>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leśnego</a:t>
            </a:r>
            <a:r>
              <a:rPr lang="en-US" dirty="0">
                <a:latin typeface="Palatino Linotype"/>
                <a:cs typeface="Palatino Linotype"/>
              </a:rPr>
              <a:t> </a:t>
            </a:r>
          </a:p>
        </p:txBody>
      </p:sp>
      <p:sp>
        <p:nvSpPr>
          <p:cNvPr id="3" name="Content Placeholder 2"/>
          <p:cNvSpPr>
            <a:spLocks noGrp="1"/>
          </p:cNvSpPr>
          <p:nvPr>
            <p:ph idx="1"/>
          </p:nvPr>
        </p:nvSpPr>
        <p:spPr>
          <a:xfrm>
            <a:off x="467544" y="3501008"/>
            <a:ext cx="7556313" cy="4144963"/>
          </a:xfrm>
        </p:spPr>
        <p:txBody>
          <a:bodyPr/>
          <a:lstStyle/>
          <a:p>
            <a:pPr algn="just"/>
            <a:r>
              <a:rPr lang="pl-PL" dirty="0">
                <a:solidFill>
                  <a:srgbClr val="000000"/>
                </a:solidFill>
                <a:latin typeface="Palatino Linotype"/>
                <a:cs typeface="Palatino Linotype"/>
              </a:rPr>
              <a:t>Średnią cenę sprzedaży drewna ustala się na podstawie komunikatu Prezesa Głównego Urzędu Statystycznego, ogłaszanego w Dzienniku Urzędowym Rzeczypospolitej Polskiej „Monitor Polski” w terminie 20 dni po upływie trzeciego kwartału. </a:t>
            </a:r>
          </a:p>
          <a:p>
            <a:pPr algn="just"/>
            <a:r>
              <a:rPr lang="pl-PL" dirty="0">
                <a:solidFill>
                  <a:srgbClr val="000000"/>
                </a:solidFill>
                <a:latin typeface="Palatino Linotype"/>
                <a:cs typeface="Palatino Linotype"/>
              </a:rPr>
              <a:t>Cena drewna w </a:t>
            </a:r>
            <a:r>
              <a:rPr lang="pl-PL" dirty="0" smtClean="0">
                <a:solidFill>
                  <a:srgbClr val="000000"/>
                </a:solidFill>
                <a:latin typeface="Palatino Linotype"/>
                <a:cs typeface="Palatino Linotype"/>
              </a:rPr>
              <a:t>2022 </a:t>
            </a:r>
            <a:r>
              <a:rPr lang="pl-PL" dirty="0">
                <a:solidFill>
                  <a:srgbClr val="000000"/>
                </a:solidFill>
                <a:latin typeface="Palatino Linotype"/>
                <a:cs typeface="Palatino Linotype"/>
              </a:rPr>
              <a:t>r. </a:t>
            </a:r>
            <a:r>
              <a:rPr lang="pl-PL" dirty="0" smtClean="0">
                <a:solidFill>
                  <a:srgbClr val="000000"/>
                </a:solidFill>
                <a:latin typeface="Palatino Linotype"/>
                <a:cs typeface="Palatino Linotype"/>
              </a:rPr>
              <a:t>wyniosła 212,26 zł, a w 2023 r. – 323,18 zł</a:t>
            </a:r>
            <a:endParaRPr lang="pl-PL" dirty="0">
              <a:solidFill>
                <a:srgbClr val="000000"/>
              </a:solidFill>
              <a:latin typeface="Palatino Linotype"/>
              <a:cs typeface="Palatino Linotype"/>
            </a:endParaRP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330</a:t>
            </a:fld>
            <a:endParaRPr lang="pl-PL">
              <a:latin typeface="Palatino Linotype"/>
              <a:cs typeface="Palatino Linotype"/>
            </a:endParaRPr>
          </a:p>
        </p:txBody>
      </p:sp>
      <p:sp>
        <p:nvSpPr>
          <p:cNvPr id="7" name="Rectangle 1"/>
          <p:cNvSpPr>
            <a:spLocks noChangeArrowheads="1"/>
          </p:cNvSpPr>
          <p:nvPr/>
        </p:nvSpPr>
        <p:spPr bwMode="auto">
          <a:xfrm>
            <a:off x="251520" y="2132856"/>
            <a:ext cx="7848600" cy="969496"/>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eaLnBrk="1" hangingPunct="1"/>
            <a:r>
              <a:rPr lang="pl-PL" sz="1900" i="1" dirty="0">
                <a:latin typeface="Palatino Linotype"/>
                <a:cs typeface="Palatino Linotype"/>
              </a:rPr>
              <a:t>Podatek od 1 ha za rok podatkowy wynosi równowartość pieniężną 0,220 m</a:t>
            </a:r>
            <a:r>
              <a:rPr lang="pl-PL" sz="1900" i="1" baseline="30000" dirty="0">
                <a:latin typeface="Palatino Linotype"/>
                <a:cs typeface="Palatino Linotype"/>
              </a:rPr>
              <a:t>3</a:t>
            </a:r>
            <a:r>
              <a:rPr lang="pl-PL" sz="1900" i="1" dirty="0">
                <a:latin typeface="Palatino Linotype"/>
                <a:cs typeface="Palatino Linotype"/>
              </a:rPr>
              <a:t> drewna, obliczaną według średniej ceny sprzedaży drewna uzyskanej przez nadleśnictwa za pierwsze trzy kwartały roku poprzedzającego rok podatkowy. </a:t>
            </a:r>
          </a:p>
        </p:txBody>
      </p:sp>
    </p:spTree>
    <p:extLst>
      <p:ext uri="{BB962C8B-B14F-4D97-AF65-F5344CB8AC3E}">
        <p14:creationId xmlns:p14="http://schemas.microsoft.com/office/powerpoint/2010/main" val="1777833993"/>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leśnego</a:t>
            </a:r>
            <a:r>
              <a:rPr lang="en-US" dirty="0">
                <a:latin typeface="Palatino Linotype"/>
                <a:cs typeface="Palatino Linotype"/>
              </a:rPr>
              <a:t> c.d.</a:t>
            </a:r>
          </a:p>
        </p:txBody>
      </p:sp>
      <p:sp>
        <p:nvSpPr>
          <p:cNvPr id="3" name="Content Placeholder 2"/>
          <p:cNvSpPr>
            <a:spLocks noGrp="1"/>
          </p:cNvSpPr>
          <p:nvPr>
            <p:ph idx="1"/>
          </p:nvPr>
        </p:nvSpPr>
        <p:spPr/>
        <p:txBody>
          <a:bodyPr>
            <a:normAutofit lnSpcReduction="10000"/>
          </a:bodyPr>
          <a:lstStyle/>
          <a:p>
            <a:pPr algn="just"/>
            <a:r>
              <a:rPr lang="pl-PL" dirty="0">
                <a:solidFill>
                  <a:srgbClr val="000000"/>
                </a:solidFill>
                <a:latin typeface="Palatino Linotype"/>
                <a:cs typeface="Palatino Linotype"/>
              </a:rPr>
              <a:t>Rada gminy może obniżyć kwotę stanowiącą średnią cenę sprzedaży drewna przyjmowaną jako podstawę obliczania podatku leśnego na obszarze gminy. Jest to uprawnienie analogiczne do przysługującego radzie na podstawie przepisów regulujących podatek rolny.</a:t>
            </a:r>
          </a:p>
          <a:p>
            <a:pPr algn="just"/>
            <a:r>
              <a:rPr lang="pl-PL" b="1" dirty="0">
                <a:solidFill>
                  <a:srgbClr val="000000"/>
                </a:solidFill>
                <a:latin typeface="Palatino Linotype"/>
                <a:cs typeface="Palatino Linotype"/>
              </a:rPr>
              <a:t>Lasy wchodzące w skład rezerwatów przyrody i parków narodowych są opodatkowane ulgowo</a:t>
            </a:r>
            <a:r>
              <a:rPr lang="pl-PL" dirty="0">
                <a:solidFill>
                  <a:srgbClr val="000000"/>
                </a:solidFill>
                <a:latin typeface="Palatino Linotype"/>
                <a:cs typeface="Palatino Linotype"/>
              </a:rPr>
              <a:t>. Stawka dla tej kategorii lasu jest z mocy ustawy obniżona o 50%. Jeżeli rada gminy obniży cenę drewna w drodze uchwały, to ta obniżona cena znajduje zastosowanie przy ustalaniu stawki „ulgowej”. W takiej sytuacji stawka dla rezerwatów przyrody i parków narodowych wyniesie 50% stawki ustalonej według obniżonej przez gminę ceny drewna. </a:t>
            </a: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331</a:t>
            </a:fld>
            <a:endParaRPr lang="pl-PL">
              <a:latin typeface="Palatino Linotype"/>
              <a:cs typeface="Palatino Linotype"/>
            </a:endParaRPr>
          </a:p>
        </p:txBody>
      </p:sp>
    </p:spTree>
    <p:extLst>
      <p:ext uri="{BB962C8B-B14F-4D97-AF65-F5344CB8AC3E}">
        <p14:creationId xmlns:p14="http://schemas.microsoft.com/office/powerpoint/2010/main" val="2703318264"/>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Zwolnienia</a:t>
            </a:r>
            <a:r>
              <a:rPr lang="en-US" dirty="0"/>
              <a:t> w </a:t>
            </a:r>
            <a:r>
              <a:rPr lang="en-US" dirty="0" err="1"/>
              <a:t>podatku</a:t>
            </a:r>
            <a:r>
              <a:rPr lang="en-US" dirty="0"/>
              <a:t> </a:t>
            </a:r>
            <a:r>
              <a:rPr lang="en-US" dirty="0" err="1"/>
              <a:t>leśnym</a:t>
            </a:r>
            <a:r>
              <a:rPr lang="en-US" dirty="0"/>
              <a:t>  </a:t>
            </a:r>
          </a:p>
        </p:txBody>
      </p:sp>
      <p:sp>
        <p:nvSpPr>
          <p:cNvPr id="3" name="Content Placeholder 2"/>
          <p:cNvSpPr>
            <a:spLocks noGrp="1"/>
          </p:cNvSpPr>
          <p:nvPr>
            <p:ph idx="1"/>
          </p:nvPr>
        </p:nvSpPr>
        <p:spPr>
          <a:xfrm>
            <a:off x="395537" y="3284984"/>
            <a:ext cx="3744415" cy="4144963"/>
          </a:xfrm>
        </p:spPr>
        <p:txBody>
          <a:bodyPr/>
          <a:lstStyle/>
          <a:p>
            <a:pPr algn="ctr"/>
            <a:r>
              <a:rPr lang="pl-PL" dirty="0"/>
              <a:t>Poza tym rada gminy może wprowadzać w drodze uchwał zwolnienia obowiązujące na terenie gminy. Są to jednakże zwolnienia, które obowiązują dopiero po podjęciu stosownej uchwały przez radę gminy. </a:t>
            </a:r>
          </a:p>
          <a:p>
            <a:pPr algn="ct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332</a:t>
            </a:fld>
            <a:endParaRPr lang="pl-PL"/>
          </a:p>
        </p:txBody>
      </p:sp>
      <p:sp>
        <p:nvSpPr>
          <p:cNvPr id="7" name="pole tekstowe 4"/>
          <p:cNvSpPr txBox="1">
            <a:spLocks noChangeArrowheads="1"/>
          </p:cNvSpPr>
          <p:nvPr/>
        </p:nvSpPr>
        <p:spPr bwMode="auto">
          <a:xfrm>
            <a:off x="467544" y="1340768"/>
            <a:ext cx="6984776" cy="156966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3200" dirty="0">
                <a:solidFill>
                  <a:schemeClr val="accent6">
                    <a:lumMod val="50000"/>
                  </a:schemeClr>
                </a:solidFill>
                <a:latin typeface="Trebuchet MS" charset="0"/>
              </a:rPr>
              <a:t>Wszelkie ulgi i zwolnienia zostały zawarte w </a:t>
            </a:r>
          </a:p>
          <a:p>
            <a:pPr algn="ctr" eaLnBrk="1" hangingPunct="1">
              <a:defRPr/>
            </a:pPr>
            <a:r>
              <a:rPr lang="pl-PL" sz="3200" dirty="0">
                <a:solidFill>
                  <a:schemeClr val="accent6">
                    <a:lumMod val="50000"/>
                  </a:schemeClr>
                </a:solidFill>
                <a:latin typeface="Trebuchet MS" charset="0"/>
              </a:rPr>
              <a:t>art. 7 ustawy o podatku leśnym.</a:t>
            </a:r>
          </a:p>
        </p:txBody>
      </p:sp>
      <p:pic>
        <p:nvPicPr>
          <p:cNvPr id="6" name="Obraz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18819" y="3230857"/>
            <a:ext cx="4064000" cy="3192728"/>
          </a:xfrm>
          <a:prstGeom prst="rect">
            <a:avLst/>
          </a:prstGeom>
        </p:spPr>
      </p:pic>
    </p:spTree>
    <p:extLst>
      <p:ext uri="{BB962C8B-B14F-4D97-AF65-F5344CB8AC3E}">
        <p14:creationId xmlns:p14="http://schemas.microsoft.com/office/powerpoint/2010/main" val="4093410099"/>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Zwolnienia</a:t>
            </a:r>
            <a:r>
              <a:rPr lang="en-US" dirty="0">
                <a:latin typeface="Palatino Linotype"/>
                <a:cs typeface="Palatino Linotype"/>
              </a:rPr>
              <a:t> art. 7</a:t>
            </a:r>
          </a:p>
        </p:txBody>
      </p:sp>
      <p:sp>
        <p:nvSpPr>
          <p:cNvPr id="3" name="Content Placeholder 2"/>
          <p:cNvSpPr>
            <a:spLocks noGrp="1"/>
          </p:cNvSpPr>
          <p:nvPr>
            <p:ph idx="1"/>
          </p:nvPr>
        </p:nvSpPr>
        <p:spPr>
          <a:xfrm>
            <a:off x="498474" y="1700808"/>
            <a:ext cx="7556313" cy="4608512"/>
          </a:xfrm>
        </p:spPr>
        <p:txBody>
          <a:bodyPr>
            <a:normAutofit fontScale="70000" lnSpcReduction="20000"/>
          </a:bodyPr>
          <a:lstStyle/>
          <a:p>
            <a:r>
              <a:rPr lang="pl-PL" sz="2300" dirty="0">
                <a:latin typeface="Palatino Linotype"/>
                <a:cs typeface="Palatino Linotype"/>
              </a:rPr>
              <a:t>  lasy z drzewostanem w wieku do 40 lat;</a:t>
            </a:r>
          </a:p>
          <a:p>
            <a:r>
              <a:rPr lang="pl-PL" sz="2300" dirty="0">
                <a:latin typeface="Palatino Linotype"/>
                <a:cs typeface="Palatino Linotype"/>
              </a:rPr>
              <a:t>  lasy wpisane indywidualnie do rejestru zabytków;</a:t>
            </a:r>
          </a:p>
          <a:p>
            <a:r>
              <a:rPr lang="pl-PL" sz="2300" dirty="0">
                <a:latin typeface="Palatino Linotype"/>
                <a:cs typeface="Palatino Linotype"/>
              </a:rPr>
              <a:t>  użytki ekologiczne.</a:t>
            </a:r>
          </a:p>
          <a:p>
            <a:pPr marL="0" indent="0">
              <a:buNone/>
            </a:pPr>
            <a:endParaRPr lang="en-US" dirty="0">
              <a:latin typeface="Palatino Linotype"/>
              <a:cs typeface="Palatino Linotype"/>
            </a:endParaRPr>
          </a:p>
          <a:p>
            <a:endParaRPr lang="pl-PL" dirty="0">
              <a:latin typeface="Palatino Linotype"/>
              <a:cs typeface="Palatino Linotype"/>
            </a:endParaRPr>
          </a:p>
          <a:p>
            <a:r>
              <a:rPr lang="pl-PL" sz="2300" dirty="0">
                <a:latin typeface="Palatino Linotype"/>
                <a:cs typeface="Palatino Linotype"/>
              </a:rPr>
              <a:t>uczelnie;</a:t>
            </a:r>
          </a:p>
          <a:p>
            <a:r>
              <a:rPr lang="pl-PL" sz="2300" dirty="0">
                <a:latin typeface="Palatino Linotype"/>
                <a:cs typeface="Palatino Linotype"/>
              </a:rPr>
              <a:t>publiczne i niepubliczne jednostki organizacyjne objęte systemem oświaty oraz prowadzące je organy, w  zakresie lasów zajętych na działalność oświatową;</a:t>
            </a:r>
          </a:p>
          <a:p>
            <a:r>
              <a:rPr lang="pl-PL" sz="2300" dirty="0">
                <a:latin typeface="Palatino Linotype"/>
                <a:cs typeface="Palatino Linotype"/>
              </a:rPr>
              <a:t>instytuty naukowe i pomocnicze jednostki naukowe Polskiej Akademii Nauk;</a:t>
            </a:r>
          </a:p>
          <a:p>
            <a:r>
              <a:rPr lang="pl-PL" sz="2300" dirty="0">
                <a:latin typeface="Palatino Linotype"/>
                <a:cs typeface="Palatino Linotype"/>
              </a:rPr>
              <a:t>prowadzących zakłady pracy chronionej lub zakłady aktywności zawodowej;</a:t>
            </a:r>
          </a:p>
          <a:p>
            <a:r>
              <a:rPr lang="pl-PL" sz="2300" dirty="0">
                <a:latin typeface="Palatino Linotype"/>
                <a:cs typeface="Palatino Linotype"/>
              </a:rPr>
              <a:t>instytuty badawcze;</a:t>
            </a: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333</a:t>
            </a:fld>
            <a:endParaRPr lang="pl-PL">
              <a:latin typeface="Palatino Linotype"/>
              <a:cs typeface="Palatino Linotype"/>
            </a:endParaRPr>
          </a:p>
        </p:txBody>
      </p:sp>
      <p:sp>
        <p:nvSpPr>
          <p:cNvPr id="6" name="Objaśnienie ze strzałką w dół 8"/>
          <p:cNvSpPr/>
          <p:nvPr/>
        </p:nvSpPr>
        <p:spPr>
          <a:xfrm>
            <a:off x="179512" y="1196752"/>
            <a:ext cx="7200850" cy="576833"/>
          </a:xfrm>
          <a:prstGeom prst="downArrowCallout">
            <a:avLst>
              <a:gd name="adj1" fmla="val 25000"/>
              <a:gd name="adj2" fmla="val 28507"/>
              <a:gd name="adj3" fmla="val 25000"/>
              <a:gd name="adj4" fmla="val 64977"/>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400" b="1" dirty="0">
                <a:solidFill>
                  <a:srgbClr val="525100"/>
                </a:solidFill>
                <a:latin typeface="Palatino Linotype"/>
                <a:ea typeface="ＭＳ Ｐゴシック" charset="0"/>
                <a:cs typeface="Palatino Linotype"/>
              </a:rPr>
              <a:t>Zwalnia się od podatku leśnego:</a:t>
            </a:r>
          </a:p>
        </p:txBody>
      </p:sp>
      <p:sp>
        <p:nvSpPr>
          <p:cNvPr id="7" name="Objaśnienie ze strzałką w dół 9"/>
          <p:cNvSpPr/>
          <p:nvPr/>
        </p:nvSpPr>
        <p:spPr>
          <a:xfrm>
            <a:off x="179512" y="3356992"/>
            <a:ext cx="7200800" cy="648072"/>
          </a:xfrm>
          <a:prstGeom prst="downArrowCallout">
            <a:avLst>
              <a:gd name="adj1" fmla="val 25000"/>
              <a:gd name="adj2" fmla="val 28507"/>
              <a:gd name="adj3" fmla="val 25000"/>
              <a:gd name="adj4" fmla="val 64977"/>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400" b="1" dirty="0">
                <a:solidFill>
                  <a:srgbClr val="525100"/>
                </a:solidFill>
                <a:latin typeface="Palatino Linotype"/>
                <a:ea typeface="ＭＳ Ｐゴシック" charset="0"/>
                <a:cs typeface="Palatino Linotype"/>
              </a:rPr>
              <a:t>Od podatku leśnego zwalnia się również:</a:t>
            </a:r>
          </a:p>
        </p:txBody>
      </p:sp>
    </p:spTree>
    <p:extLst>
      <p:ext uri="{BB962C8B-B14F-4D97-AF65-F5344CB8AC3E}">
        <p14:creationId xmlns:p14="http://schemas.microsoft.com/office/powerpoint/2010/main" val="486375202"/>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err="1">
                <a:latin typeface="Palatino Linotype"/>
                <a:cs typeface="Palatino Linotype"/>
              </a:rPr>
              <a:t>Tryb</a:t>
            </a:r>
            <a:r>
              <a:rPr lang="en-US" dirty="0">
                <a:latin typeface="Palatino Linotype"/>
                <a:cs typeface="Palatino Linotype"/>
              </a:rPr>
              <a:t> i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3" name="Content Placeholder 2"/>
          <p:cNvSpPr>
            <a:spLocks noGrp="1"/>
          </p:cNvSpPr>
          <p:nvPr>
            <p:ph idx="1"/>
          </p:nvPr>
        </p:nvSpPr>
        <p:spPr>
          <a:xfrm>
            <a:off x="251520" y="1052736"/>
            <a:ext cx="7803267" cy="5256584"/>
          </a:xfrm>
        </p:spPr>
        <p:txBody>
          <a:bodyPr>
            <a:normAutofit fontScale="77500" lnSpcReduction="20000"/>
          </a:bodyPr>
          <a:lstStyle/>
          <a:p>
            <a:pPr algn="just"/>
            <a:r>
              <a:rPr lang="pl-PL" sz="2100" b="1" dirty="0">
                <a:solidFill>
                  <a:srgbClr val="525100"/>
                </a:solidFill>
                <a:latin typeface="Palatino Linotype"/>
                <a:cs typeface="Palatino Linotype"/>
              </a:rPr>
              <a:t>Podatnik podatku leśnego </a:t>
            </a:r>
            <a:r>
              <a:rPr lang="pl-PL" sz="2100" dirty="0">
                <a:solidFill>
                  <a:srgbClr val="525100"/>
                </a:solidFill>
                <a:latin typeface="Palatino Linotype"/>
                <a:cs typeface="Palatino Linotype"/>
              </a:rPr>
              <a:t>będący osobą fizyczną płaci podatek leśny w ratach w terminach: do dnia 15 marca, 15 maja, 15 września i 15 listopada roku podatkowego. Obowiązek ten ciąży na podatniku wyłącznie w przypadku doręczenia mu decyzji podatkowej.</a:t>
            </a:r>
          </a:p>
          <a:p>
            <a:pPr algn="just"/>
            <a:r>
              <a:rPr lang="pl-PL" sz="2100" dirty="0">
                <a:solidFill>
                  <a:srgbClr val="525100"/>
                </a:solidFill>
                <a:latin typeface="Palatino Linotype"/>
                <a:cs typeface="Palatino Linotype"/>
              </a:rPr>
              <a:t>W przypadku gdy kwota podatku nie przekracza 100 zł, podatek jest płatny jednorazowo w terminie płatności pierwszej raty.</a:t>
            </a:r>
          </a:p>
          <a:p>
            <a:pPr algn="just"/>
            <a:r>
              <a:rPr lang="pl-PL" sz="2100" dirty="0">
                <a:solidFill>
                  <a:srgbClr val="525100"/>
                </a:solidFill>
                <a:latin typeface="Palatino Linotype"/>
                <a:cs typeface="Palatino Linotype"/>
              </a:rPr>
              <a:t>Podatnik jest zobowiązany do opłacenia podatku zawsze </a:t>
            </a:r>
            <a:r>
              <a:rPr lang="pl-PL" sz="2100" b="1" dirty="0">
                <a:solidFill>
                  <a:srgbClr val="525100"/>
                </a:solidFill>
                <a:latin typeface="Palatino Linotype"/>
                <a:cs typeface="Palatino Linotype"/>
              </a:rPr>
              <a:t>proporcjonalnie do liczby miesięcy, w których istniał obowiązek podatkowy</a:t>
            </a:r>
            <a:endParaRPr lang="pl-PL" sz="2100" dirty="0">
              <a:solidFill>
                <a:srgbClr val="525100"/>
              </a:solidFill>
              <a:latin typeface="Palatino Linotype"/>
              <a:cs typeface="Palatino Linotype"/>
            </a:endParaRPr>
          </a:p>
          <a:p>
            <a:pPr algn="just"/>
            <a:r>
              <a:rPr lang="pl-PL" sz="2100" dirty="0">
                <a:solidFill>
                  <a:srgbClr val="525100"/>
                </a:solidFill>
                <a:latin typeface="Palatino Linotype"/>
                <a:cs typeface="Palatino Linotype"/>
              </a:rPr>
              <a:t>Obowiązkiem podatnika podatku leśnego będącego osobą fizyczną jest również składanie organowi gminy </a:t>
            </a:r>
            <a:r>
              <a:rPr lang="pl-PL" sz="2100" b="1" dirty="0">
                <a:solidFill>
                  <a:srgbClr val="525100"/>
                </a:solidFill>
                <a:latin typeface="Palatino Linotype"/>
                <a:cs typeface="Palatino Linotype"/>
              </a:rPr>
              <a:t>pisemnych informacji</a:t>
            </a:r>
            <a:r>
              <a:rPr lang="pl-PL" sz="2100" dirty="0">
                <a:solidFill>
                  <a:srgbClr val="525100"/>
                </a:solidFill>
                <a:latin typeface="Palatino Linotype"/>
                <a:cs typeface="Palatino Linotype"/>
              </a:rPr>
              <a:t> mających wpływ na powstanie lub ustanie obowiązku płacenia podatku leśnego, w terminie 14 dni od dnia zaistnienia okoliczności uzasadniających powstanie lub ustanie obowiązku podatkowego. </a:t>
            </a:r>
          </a:p>
          <a:p>
            <a:pPr algn="just"/>
            <a:r>
              <a:rPr lang="pl-PL" sz="2100" dirty="0">
                <a:solidFill>
                  <a:srgbClr val="525100"/>
                </a:solidFill>
                <a:latin typeface="Palatino Linotype"/>
                <a:cs typeface="Palatino Linotype"/>
              </a:rPr>
              <a:t>Podatnik będący osobą fizyczną jest zobowiązany w terminie 14 dni pisemnie </a:t>
            </a:r>
            <a:r>
              <a:rPr lang="pl-PL" sz="2100" b="1" dirty="0">
                <a:solidFill>
                  <a:srgbClr val="525100"/>
                </a:solidFill>
                <a:latin typeface="Palatino Linotype"/>
                <a:cs typeface="Palatino Linotype"/>
              </a:rPr>
              <a:t>informować organ podatkowy o zmianach</a:t>
            </a:r>
            <a:r>
              <a:rPr lang="pl-PL" sz="2100" dirty="0">
                <a:solidFill>
                  <a:srgbClr val="525100"/>
                </a:solidFill>
                <a:latin typeface="Palatino Linotype"/>
                <a:cs typeface="Palatino Linotype"/>
              </a:rPr>
              <a:t>, które nastąpiły w ciągu roku podatkowego, a polegających na zajęciu lasu na prowadzenie innej działalności gospodarczej niż działalność leśna, przywróceniu w lesie działalności leśnej, w którym wykonywana była wcześniej inna działalność, czy też zmniejszeniu lub zwiększeniu powierzchni lasu. Podatnicy naruszający ten obowiązek narażają się na konsekwencje określone w Kodeksie karnym skarbowym.</a:t>
            </a:r>
          </a:p>
          <a:p>
            <a:pPr algn="just"/>
            <a:endParaRPr lang="en-US" dirty="0">
              <a:solidFill>
                <a:srgbClr val="5251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334</a:t>
            </a:fld>
            <a:endParaRPr lang="pl-PL">
              <a:latin typeface="Palatino Linotype"/>
              <a:cs typeface="Palatino Linotype"/>
            </a:endParaRPr>
          </a:p>
        </p:txBody>
      </p:sp>
    </p:spTree>
    <p:extLst>
      <p:ext uri="{BB962C8B-B14F-4D97-AF65-F5344CB8AC3E}">
        <p14:creationId xmlns:p14="http://schemas.microsoft.com/office/powerpoint/2010/main" val="728791354"/>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3" name="Content Placeholder 2"/>
          <p:cNvSpPr>
            <a:spLocks noGrp="1"/>
          </p:cNvSpPr>
          <p:nvPr>
            <p:ph idx="1"/>
          </p:nvPr>
        </p:nvSpPr>
        <p:spPr>
          <a:xfrm>
            <a:off x="395536" y="1340768"/>
            <a:ext cx="7556313" cy="4144963"/>
          </a:xfrm>
        </p:spPr>
        <p:txBody>
          <a:bodyPr/>
          <a:lstStyle/>
          <a:p>
            <a:pPr algn="ctr"/>
            <a:r>
              <a:rPr lang="pl-PL" b="1" dirty="0">
                <a:solidFill>
                  <a:srgbClr val="525100"/>
                </a:solidFill>
                <a:latin typeface="Palatino Linotype"/>
                <a:cs typeface="Palatino Linotype"/>
              </a:rPr>
              <a:t>Rada gminy ma prawo zarządzenia poboru podatku leśnego w drodze inkasa. </a:t>
            </a:r>
            <a:r>
              <a:rPr lang="pl-PL" dirty="0">
                <a:solidFill>
                  <a:srgbClr val="525100"/>
                </a:solidFill>
                <a:latin typeface="Palatino Linotype"/>
                <a:cs typeface="Palatino Linotype"/>
              </a:rPr>
              <a:t>Inkasent w tej sytuacji upoważniony jest do pobrania podatku od podatników i wpłacenia go na właściwy rachunek bankowy lub w kasie urzędu gminy</a:t>
            </a:r>
          </a:p>
          <a:p>
            <a:pPr algn="ctr"/>
            <a:r>
              <a:rPr lang="pl-PL" b="1" dirty="0">
                <a:solidFill>
                  <a:srgbClr val="525100"/>
                </a:solidFill>
                <a:latin typeface="Palatino Linotype"/>
                <a:cs typeface="Palatino Linotype"/>
              </a:rPr>
              <a:t>Podatek leśny może być płacony w formie łącznego zobowiązania pieniężnego ( np. podatek leśny i podatek od nieruchomości</a:t>
            </a:r>
            <a:r>
              <a:rPr lang="pl-PL" dirty="0">
                <a:solidFill>
                  <a:srgbClr val="525100"/>
                </a:solidFill>
                <a:latin typeface="Palatino Linotype"/>
                <a:cs typeface="Palatino Linotype"/>
              </a:rPr>
              <a:t>)</a:t>
            </a:r>
          </a:p>
          <a:p>
            <a:endParaRPr lang="en-US" dirty="0">
              <a:solidFill>
                <a:srgbClr val="5251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335</a:t>
            </a:fld>
            <a:endParaRPr lang="pl-PL">
              <a:latin typeface="Palatino Linotype"/>
              <a:cs typeface="Palatino Linotype"/>
            </a:endParaRPr>
          </a:p>
        </p:txBody>
      </p:sp>
      <p:sp>
        <p:nvSpPr>
          <p:cNvPr id="8" name="Prostokąt 6"/>
          <p:cNvSpPr/>
          <p:nvPr/>
        </p:nvSpPr>
        <p:spPr>
          <a:xfrm>
            <a:off x="395536" y="4149080"/>
            <a:ext cx="7848600" cy="255454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eaLnBrk="1" hangingPunct="1">
              <a:defRPr/>
            </a:pPr>
            <a:r>
              <a:rPr lang="pl-PL" sz="2000" dirty="0">
                <a:solidFill>
                  <a:srgbClr val="525100"/>
                </a:solidFill>
                <a:latin typeface="Palatino Linotype"/>
                <a:ea typeface="ＭＳ Ｐゴシック" charset="0"/>
                <a:cs typeface="Palatino Linotype"/>
              </a:rPr>
              <a:t>Podatnicy będący osobami prawnymi, jednostkami organizacyjnymi nie- mającymi osobowości prawnej, nadleśnictwami oraz jednostkami organizacyjnymi Agencji Nieruchomości rolnych są obowiązani wpłacać obliczony w deklaracji podatek leśny bez wezwania na rachunek budżetu właściwej gminy za poszczególne miesiące w terminie do dnia 15. każdego miesiąca. Podatek, którego kwota nie przekracza 100 zł, płatny jest jednorazowo w terminie płatności I raty.</a:t>
            </a:r>
          </a:p>
        </p:txBody>
      </p:sp>
    </p:spTree>
    <p:extLst>
      <p:ext uri="{BB962C8B-B14F-4D97-AF65-F5344CB8AC3E}">
        <p14:creationId xmlns:p14="http://schemas.microsoft.com/office/powerpoint/2010/main" val="2972091799"/>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Podatek od środków transportowych</a:t>
            </a:r>
            <a:endParaRPr lang="pl-PL" dirty="0"/>
          </a:p>
        </p:txBody>
      </p:sp>
      <p:pic>
        <p:nvPicPr>
          <p:cNvPr id="6" name="Symbol zastępczy zawartości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169520" y="1981200"/>
            <a:ext cx="6214410" cy="4144963"/>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336</a:t>
            </a:fld>
            <a:endParaRPr lang="pl-PL"/>
          </a:p>
        </p:txBody>
      </p:sp>
    </p:spTree>
    <p:extLst>
      <p:ext uri="{BB962C8B-B14F-4D97-AF65-F5344CB8AC3E}">
        <p14:creationId xmlns:p14="http://schemas.microsoft.com/office/powerpoint/2010/main" val="2335537326"/>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pl-PL" dirty="0" smtClean="0">
                <a:latin typeface="Palatino Linotype"/>
                <a:cs typeface="Palatino Linotype"/>
              </a:rPr>
              <a:t>od środków </a:t>
            </a:r>
            <a:r>
              <a:rPr lang="en-US" dirty="0" err="1" smtClean="0">
                <a:latin typeface="Palatino Linotype"/>
                <a:cs typeface="Palatino Linotype"/>
              </a:rPr>
              <a:t>transportowy</a:t>
            </a:r>
            <a:r>
              <a:rPr lang="en-US" dirty="0" smtClean="0">
                <a:latin typeface="Palatino Linotype"/>
                <a:cs typeface="Palatino Linotype"/>
              </a:rPr>
              <a:t> </a:t>
            </a:r>
            <a:r>
              <a:rPr lang="en-US" dirty="0">
                <a:latin typeface="Palatino Linotype"/>
                <a:cs typeface="Palatino Linotype"/>
              </a:rPr>
              <a:t>– </a:t>
            </a:r>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337</a:t>
            </a:fld>
            <a:endParaRPr lang="pl-PL">
              <a:latin typeface="Palatino Linotype"/>
              <a:cs typeface="Palatino Linotype"/>
            </a:endParaRPr>
          </a:p>
        </p:txBody>
      </p:sp>
      <p:sp>
        <p:nvSpPr>
          <p:cNvPr id="6" name="Prostokąt 4"/>
          <p:cNvSpPr>
            <a:spLocks noChangeArrowheads="1"/>
          </p:cNvSpPr>
          <p:nvPr/>
        </p:nvSpPr>
        <p:spPr bwMode="auto">
          <a:xfrm>
            <a:off x="323528" y="2708920"/>
            <a:ext cx="7704138"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2400" i="1" dirty="0">
                <a:latin typeface="Palatino Linotype"/>
                <a:cs typeface="Palatino Linotype"/>
              </a:rPr>
              <a:t>Podatnikami podatku od środków transportowych są </a:t>
            </a:r>
            <a:r>
              <a:rPr lang="pl-PL" sz="2400" b="1" i="1" dirty="0">
                <a:latin typeface="Palatino Linotype"/>
                <a:cs typeface="Palatino Linotype"/>
              </a:rPr>
              <a:t>osoby fizyczne i osoby prawne będące właścicielami środków transportowych</a:t>
            </a:r>
            <a:r>
              <a:rPr lang="pl-PL" sz="2400" i="1" dirty="0">
                <a:latin typeface="Palatino Linotype"/>
                <a:cs typeface="Palatino Linotype"/>
              </a:rPr>
              <a:t>. </a:t>
            </a:r>
          </a:p>
        </p:txBody>
      </p:sp>
      <p:sp>
        <p:nvSpPr>
          <p:cNvPr id="7" name="Nawias klamrowy zamykający 5"/>
          <p:cNvSpPr/>
          <p:nvPr/>
        </p:nvSpPr>
        <p:spPr>
          <a:xfrm rot="5400000">
            <a:off x="3774096" y="410481"/>
            <a:ext cx="803721" cy="7848872"/>
          </a:xfrm>
          <a:prstGeom prst="rightBrace">
            <a:avLst>
              <a:gd name="adj1" fmla="val 126695"/>
              <a:gd name="adj2" fmla="val 50730"/>
            </a:avLst>
          </a:prstGeom>
        </p:spPr>
        <p:style>
          <a:lnRef idx="1">
            <a:schemeClr val="accent5"/>
          </a:lnRef>
          <a:fillRef idx="0">
            <a:schemeClr val="accent5"/>
          </a:fillRef>
          <a:effectRef idx="0">
            <a:schemeClr val="accent5"/>
          </a:effectRef>
          <a:fontRef idx="minor">
            <a:schemeClr val="tx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8" name="Rectangle 7"/>
          <p:cNvSpPr/>
          <p:nvPr/>
        </p:nvSpPr>
        <p:spPr>
          <a:xfrm>
            <a:off x="395536" y="4869160"/>
            <a:ext cx="7488832" cy="707886"/>
          </a:xfrm>
          <a:prstGeom prst="rect">
            <a:avLst/>
          </a:prstGeom>
        </p:spPr>
        <p:txBody>
          <a:bodyPr wrap="square">
            <a:spAutoFit/>
          </a:bodyPr>
          <a:lstStyle/>
          <a:p>
            <a:pPr algn="ctr" eaLnBrk="1" hangingPunct="1"/>
            <a:r>
              <a:rPr lang="pl-PL" sz="2000" dirty="0">
                <a:latin typeface="Palatino Linotype"/>
                <a:cs typeface="Palatino Linotype"/>
              </a:rPr>
              <a:t>Właściciele ci będą podatnikami </a:t>
            </a:r>
            <a:r>
              <a:rPr lang="pl-PL" sz="2000" b="1" dirty="0">
                <a:latin typeface="Palatino Linotype"/>
                <a:cs typeface="Palatino Linotype"/>
              </a:rPr>
              <a:t>wyłącznie w sytuacji,</a:t>
            </a:r>
            <a:r>
              <a:rPr lang="pl-PL" sz="2000" dirty="0">
                <a:latin typeface="Palatino Linotype"/>
                <a:cs typeface="Palatino Linotype"/>
              </a:rPr>
              <a:t> </a:t>
            </a:r>
            <a:r>
              <a:rPr lang="pl-PL" sz="2000" b="1" dirty="0">
                <a:latin typeface="Palatino Linotype"/>
                <a:cs typeface="Palatino Linotype"/>
              </a:rPr>
              <a:t>gdy ich pojazdy będą zarejestrowane</a:t>
            </a:r>
            <a:r>
              <a:rPr lang="pl-PL" sz="2000" dirty="0">
                <a:latin typeface="Palatino Linotype"/>
                <a:cs typeface="Palatino Linotype"/>
              </a:rPr>
              <a:t>.</a:t>
            </a:r>
          </a:p>
        </p:txBody>
      </p:sp>
    </p:spTree>
    <p:extLst>
      <p:ext uri="{BB962C8B-B14F-4D97-AF65-F5344CB8AC3E}">
        <p14:creationId xmlns:p14="http://schemas.microsoft.com/office/powerpoint/2010/main" val="219766441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c.d.</a:t>
            </a:r>
          </a:p>
        </p:txBody>
      </p:sp>
      <p:sp>
        <p:nvSpPr>
          <p:cNvPr id="3" name="Content Placeholder 2"/>
          <p:cNvSpPr>
            <a:spLocks noGrp="1"/>
          </p:cNvSpPr>
          <p:nvPr>
            <p:ph idx="1"/>
          </p:nvPr>
        </p:nvSpPr>
        <p:spPr/>
        <p:txBody>
          <a:bodyPr/>
          <a:lstStyle/>
          <a:p>
            <a:endParaRPr lang="pl-PL" dirty="0">
              <a:solidFill>
                <a:srgbClr val="000000"/>
              </a:solidFill>
              <a:latin typeface="Palatino Linotype"/>
              <a:cs typeface="Palatino Linotype"/>
            </a:endParaRPr>
          </a:p>
          <a:p>
            <a:pPr algn="just"/>
            <a:r>
              <a:rPr lang="pl-PL" dirty="0">
                <a:solidFill>
                  <a:srgbClr val="000000"/>
                </a:solidFill>
                <a:latin typeface="Palatino Linotype"/>
                <a:cs typeface="Palatino Linotype"/>
              </a:rPr>
              <a:t>Podatnikami nie będą więc np. kolekcjonerzy zabytkowych samochodów lub przyczep (o ile nie są zarejestrowane) ani też właściciele, którzy z różnych względów nie mają zarejestrowanych pojazdów.</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338</a:t>
            </a:fld>
            <a:endParaRPr lang="pl-PL">
              <a:latin typeface="Palatino Linotype"/>
              <a:cs typeface="Palatino Linotype"/>
            </a:endParaRPr>
          </a:p>
        </p:txBody>
      </p:sp>
      <p:sp>
        <p:nvSpPr>
          <p:cNvPr id="6" name="Rectangle 1"/>
          <p:cNvSpPr>
            <a:spLocks noChangeArrowheads="1"/>
          </p:cNvSpPr>
          <p:nvPr/>
        </p:nvSpPr>
        <p:spPr bwMode="auto">
          <a:xfrm>
            <a:off x="467544" y="4581128"/>
            <a:ext cx="7488237" cy="1016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indent="179388" algn="ctr" eaLnBrk="1" hangingPunct="1">
              <a:tabLst>
                <a:tab pos="144463" algn="l"/>
                <a:tab pos="288925" algn="l"/>
              </a:tabLst>
              <a:defRPr/>
            </a:pPr>
            <a:r>
              <a:rPr lang="pl-PL" sz="2000" dirty="0">
                <a:solidFill>
                  <a:srgbClr val="000000"/>
                </a:solidFill>
                <a:latin typeface="Palatino Linotype"/>
                <a:ea typeface="ＭＳ Ｐゴシック" charset="0"/>
                <a:cs typeface="Palatino Linotype"/>
              </a:rPr>
              <a:t>Podatnikami podatku od środków transportowych są również </a:t>
            </a:r>
            <a:r>
              <a:rPr lang="pl-PL" sz="2000" b="1" dirty="0">
                <a:solidFill>
                  <a:srgbClr val="000000"/>
                </a:solidFill>
                <a:latin typeface="Palatino Linotype"/>
                <a:ea typeface="ＭＳ Ｐゴシック" charset="0"/>
                <a:cs typeface="Palatino Linotype"/>
              </a:rPr>
              <a:t>jednostki organizacyjne niemające osobowości prawnej, na które środek transportowy został zarejestrowany. </a:t>
            </a:r>
            <a:endParaRPr lang="pl-PL" sz="3600" dirty="0">
              <a:solidFill>
                <a:schemeClr val="tx1"/>
              </a:solidFill>
              <a:latin typeface="Palatino Linotype"/>
              <a:ea typeface="ＭＳ Ｐゴシック" charset="0"/>
              <a:cs typeface="Palatino Linotype"/>
            </a:endParaRPr>
          </a:p>
        </p:txBody>
      </p:sp>
    </p:spTree>
    <p:extLst>
      <p:ext uri="{BB962C8B-B14F-4D97-AF65-F5344CB8AC3E}">
        <p14:creationId xmlns:p14="http://schemas.microsoft.com/office/powerpoint/2010/main" val="234296379"/>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latin typeface="Palatino Linotype"/>
                <a:cs typeface="Palatino Linotype"/>
              </a:rPr>
              <a:t>Podatek</a:t>
            </a:r>
            <a:r>
              <a:rPr lang="en-US" sz="2800" dirty="0">
                <a:latin typeface="Palatino Linotype"/>
                <a:cs typeface="Palatino Linotype"/>
              </a:rPr>
              <a:t> </a:t>
            </a:r>
            <a:r>
              <a:rPr lang="en-US" sz="2800" dirty="0" err="1">
                <a:latin typeface="Palatino Linotype"/>
                <a:cs typeface="Palatino Linotype"/>
              </a:rPr>
              <a:t>transportowy</a:t>
            </a:r>
            <a:r>
              <a:rPr lang="en-US" sz="2800" dirty="0">
                <a:latin typeface="Palatino Linotype"/>
                <a:cs typeface="Palatino Linotype"/>
              </a:rPr>
              <a:t> – </a:t>
            </a:r>
            <a:r>
              <a:rPr lang="en-US" sz="2800" dirty="0" err="1">
                <a:latin typeface="Palatino Linotype"/>
                <a:cs typeface="Palatino Linotype"/>
              </a:rPr>
              <a:t>podmiot</a:t>
            </a:r>
            <a:r>
              <a:rPr lang="en-US" sz="2800" dirty="0">
                <a:latin typeface="Palatino Linotype"/>
                <a:cs typeface="Palatino Linotype"/>
              </a:rPr>
              <a:t> </a:t>
            </a:r>
            <a:r>
              <a:rPr lang="en-US" sz="2800" dirty="0" err="1">
                <a:latin typeface="Palatino Linotype"/>
                <a:cs typeface="Palatino Linotype"/>
              </a:rPr>
              <a:t>podatku</a:t>
            </a:r>
            <a:r>
              <a:rPr lang="en-US" sz="2800" dirty="0">
                <a:latin typeface="Palatino Linotype"/>
                <a:cs typeface="Palatino Linotype"/>
              </a:rPr>
              <a:t> c.d.</a:t>
            </a:r>
            <a:endParaRPr lang="en-US" sz="2800" dirty="0"/>
          </a:p>
        </p:txBody>
      </p:sp>
      <p:sp>
        <p:nvSpPr>
          <p:cNvPr id="3" name="Content Placeholder 2"/>
          <p:cNvSpPr>
            <a:spLocks noGrp="1"/>
          </p:cNvSpPr>
          <p:nvPr>
            <p:ph idx="1"/>
          </p:nvPr>
        </p:nvSpPr>
        <p:spPr>
          <a:xfrm>
            <a:off x="467544" y="1124744"/>
            <a:ext cx="7556313" cy="4144963"/>
          </a:xfrm>
        </p:spPr>
        <p:txBody>
          <a:bodyPr/>
          <a:lstStyle/>
          <a:p>
            <a:pPr algn="just"/>
            <a:r>
              <a:rPr lang="pl-PL" dirty="0">
                <a:solidFill>
                  <a:srgbClr val="000000"/>
                </a:solidFill>
                <a:latin typeface="Times New Roman" charset="0"/>
                <a:cs typeface="Times New Roman" charset="0"/>
              </a:rPr>
              <a:t>W sytuacjach gdy środek transportowy stanowi współwłasność dwóch lub więcej osób fizycznych lub prawnych, zobowiązanymi do opłacenia podatku są solidarnie wszyscy współwłaściciele tego środka transportowego. </a:t>
            </a:r>
            <a:endParaRPr lang="pl-PL" dirty="0">
              <a:latin typeface="Trebuchet MS" charset="0"/>
            </a:endParaRPr>
          </a:p>
          <a:p>
            <a:pPr algn="just"/>
            <a:r>
              <a:rPr lang="pl-PL" dirty="0">
                <a:solidFill>
                  <a:srgbClr val="000000"/>
                </a:solidFill>
                <a:latin typeface="Times New Roman" charset="0"/>
                <a:cs typeface="Times New Roman" charset="0"/>
              </a:rPr>
              <a:t>Oznacza to, że w trakcie ewentualnie prowadzonego postępowania egzekucyjnego organ podatkowy może żądać uiszczenia należnego podatku od wszystkich współwłaścicieli łącznie, od kilku z nich lub od każdego z osobna. </a:t>
            </a:r>
            <a:endParaRPr lang="pl-PL" sz="3600" dirty="0"/>
          </a:p>
          <a:p>
            <a:pPr algn="just"/>
            <a:r>
              <a:rPr lang="pl-PL" dirty="0">
                <a:solidFill>
                  <a:srgbClr val="000000"/>
                </a:solidFill>
                <a:latin typeface="Times New Roman" charset="0"/>
                <a:cs typeface="Times New Roman" charset="0"/>
              </a:rPr>
              <a:t>Zapłacenie podatku przez któregokolwiek ze współwłaścicieli zwalnia pozostałych</a:t>
            </a:r>
            <a:endParaRPr lang="pl-PL" dirty="0">
              <a:latin typeface="Trebuchet MS" charset="0"/>
            </a:endParaRPr>
          </a:p>
          <a:p>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339</a:t>
            </a:fld>
            <a:endParaRPr lang="pl-PL"/>
          </a:p>
        </p:txBody>
      </p:sp>
      <p:sp>
        <p:nvSpPr>
          <p:cNvPr id="6" name="Prostokąt zaokrąglony 14"/>
          <p:cNvSpPr/>
          <p:nvPr/>
        </p:nvSpPr>
        <p:spPr>
          <a:xfrm>
            <a:off x="395536" y="5013176"/>
            <a:ext cx="7848600" cy="1268412"/>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1800" dirty="0">
                <a:solidFill>
                  <a:schemeClr val="tx1"/>
                </a:solidFill>
                <a:latin typeface="Trebuchet MS" charset="0"/>
                <a:ea typeface="ＭＳ Ｐゴシック" charset="0"/>
                <a:cs typeface="Arial" charset="0"/>
              </a:rPr>
              <a:t>Nie ciąży obowiązek płacenia tego podatku na podmiotach, które czasowo wycofały środek transportowy z ruchu. </a:t>
            </a:r>
          </a:p>
        </p:txBody>
      </p:sp>
    </p:spTree>
    <p:extLst>
      <p:ext uri="{BB962C8B-B14F-4D97-AF65-F5344CB8AC3E}">
        <p14:creationId xmlns:p14="http://schemas.microsoft.com/office/powerpoint/2010/main" val="599185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34</a:t>
            </a:fld>
            <a:endParaRPr lang="pl-PL"/>
          </a:p>
        </p:txBody>
      </p:sp>
      <p:sp>
        <p:nvSpPr>
          <p:cNvPr id="6" name="Prostokąt 3"/>
          <p:cNvSpPr/>
          <p:nvPr/>
        </p:nvSpPr>
        <p:spPr>
          <a:xfrm>
            <a:off x="251520" y="1340768"/>
            <a:ext cx="7634288" cy="43338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400" dirty="0">
                <a:solidFill>
                  <a:srgbClr val="000000"/>
                </a:solidFill>
                <a:latin typeface="Trebuchet MS" charset="0"/>
                <a:ea typeface="ＭＳ Ｐゴシック" charset="0"/>
                <a:cs typeface="Arial" charset="0"/>
              </a:rPr>
              <a:t>Odpłatne świadczenie usług – art. 8</a:t>
            </a:r>
          </a:p>
        </p:txBody>
      </p:sp>
      <p:sp>
        <p:nvSpPr>
          <p:cNvPr id="7" name="pole tekstowe 4"/>
          <p:cNvSpPr txBox="1">
            <a:spLocks noChangeArrowheads="1"/>
          </p:cNvSpPr>
          <p:nvPr/>
        </p:nvSpPr>
        <p:spPr bwMode="auto">
          <a:xfrm>
            <a:off x="395983" y="2566318"/>
            <a:ext cx="7416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800" i="1" dirty="0"/>
              <a:t>	</a:t>
            </a:r>
          </a:p>
          <a:p>
            <a:pPr algn="ctr" eaLnBrk="1" hangingPunct="1"/>
            <a:r>
              <a:rPr lang="pl-PL" sz="1800" i="1" dirty="0"/>
              <a:t>„</a:t>
            </a:r>
            <a:r>
              <a:rPr lang="pl-PL" sz="1800" b="1" i="1" dirty="0"/>
              <a:t>Usługą </a:t>
            </a:r>
            <a:r>
              <a:rPr lang="pl-PL" sz="1800" i="1" dirty="0"/>
              <a:t>jest każde świadczenie dokonywane przez podatnika na rzecz osoby fizycznej, osoby prawnej lub jednostki organizacyjnej niemającej osobowości prawnej, które nie jest dostawą towarów”</a:t>
            </a:r>
          </a:p>
        </p:txBody>
      </p:sp>
      <p:sp>
        <p:nvSpPr>
          <p:cNvPr id="8" name="Strzałka w dół 7"/>
          <p:cNvSpPr/>
          <p:nvPr/>
        </p:nvSpPr>
        <p:spPr>
          <a:xfrm>
            <a:off x="3851970" y="1917031"/>
            <a:ext cx="215900" cy="649287"/>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pl-PL" sz="1800"/>
          </a:p>
        </p:txBody>
      </p:sp>
      <p:sp>
        <p:nvSpPr>
          <p:cNvPr id="9" name="pole tekstowe 10"/>
          <p:cNvSpPr txBox="1">
            <a:spLocks noChangeArrowheads="1"/>
          </p:cNvSpPr>
          <p:nvPr/>
        </p:nvSpPr>
        <p:spPr bwMode="auto">
          <a:xfrm>
            <a:off x="467544" y="3861048"/>
            <a:ext cx="7344816"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800" dirty="0"/>
              <a:t>Za usługę zostało uznane także przeniesienie praw do wartości niematerialnych i prawnych (prawa autorskie i pokrewne, prawa własności przemysłowej), zobowiązanie się do powstrzymywania się od określonych czynności lub ich tolerowania (np. ustanowienie służebności, użytkowania), a także świadczenie usług następujących w wykonaniu nakazu władzy publicznej.</a:t>
            </a:r>
          </a:p>
        </p:txBody>
      </p:sp>
    </p:spTree>
    <p:extLst>
      <p:ext uri="{BB962C8B-B14F-4D97-AF65-F5344CB8AC3E}">
        <p14:creationId xmlns:p14="http://schemas.microsoft.com/office/powerpoint/2010/main" val="547895034"/>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556313" cy="1116106"/>
          </a:xfrm>
        </p:spPr>
        <p:txBody>
          <a:bodyPr/>
          <a:lstStyle/>
          <a:p>
            <a:r>
              <a:rPr lang="en-US" sz="2800" dirty="0" err="1">
                <a:latin typeface="Palatino Linotype"/>
                <a:cs typeface="Palatino Linotype"/>
              </a:rPr>
              <a:t>Podatek</a:t>
            </a:r>
            <a:r>
              <a:rPr lang="en-US" sz="2800" dirty="0">
                <a:latin typeface="Palatino Linotype"/>
                <a:cs typeface="Palatino Linotype"/>
              </a:rPr>
              <a:t> </a:t>
            </a:r>
            <a:r>
              <a:rPr lang="en-US" sz="2800" dirty="0" err="1">
                <a:latin typeface="Palatino Linotype"/>
                <a:cs typeface="Palatino Linotype"/>
              </a:rPr>
              <a:t>transportowy</a:t>
            </a:r>
            <a:r>
              <a:rPr lang="en-US" sz="2800" dirty="0">
                <a:latin typeface="Palatino Linotype"/>
                <a:cs typeface="Palatino Linotype"/>
              </a:rPr>
              <a:t> – </a:t>
            </a:r>
            <a:r>
              <a:rPr lang="en-US" sz="2800" dirty="0" smtClean="0">
                <a:latin typeface="Palatino Linotype"/>
                <a:cs typeface="Palatino Linotype"/>
              </a:rPr>
              <a:t>p</a:t>
            </a:r>
            <a:r>
              <a:rPr lang="pl-PL" sz="2800" dirty="0" err="1" smtClean="0">
                <a:latin typeface="Palatino Linotype"/>
                <a:cs typeface="Palatino Linotype"/>
              </a:rPr>
              <a:t>rze</a:t>
            </a:r>
            <a:r>
              <a:rPr lang="en-US" sz="2800" dirty="0" err="1" smtClean="0">
                <a:latin typeface="Palatino Linotype"/>
                <a:cs typeface="Palatino Linotype"/>
              </a:rPr>
              <a:t>dmiot</a:t>
            </a:r>
            <a:r>
              <a:rPr lang="en-US" sz="2800" dirty="0" smtClean="0">
                <a:latin typeface="Palatino Linotype"/>
                <a:cs typeface="Palatino Linotype"/>
              </a:rPr>
              <a:t> </a:t>
            </a:r>
            <a:r>
              <a:rPr lang="en-US" sz="2800" dirty="0" err="1">
                <a:latin typeface="Palatino Linotype"/>
                <a:cs typeface="Palatino Linotype"/>
              </a:rPr>
              <a:t>podatku</a:t>
            </a:r>
            <a:r>
              <a:rPr lang="en-US" sz="2800" dirty="0">
                <a:latin typeface="Palatino Linotype"/>
                <a:cs typeface="Palatino Linotype"/>
              </a:rPr>
              <a:t> </a:t>
            </a:r>
            <a:endParaRPr lang="en-US" sz="2800"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340</a:t>
            </a:fld>
            <a:endParaRPr lang="pl-PL"/>
          </a:p>
        </p:txBody>
      </p:sp>
      <p:sp>
        <p:nvSpPr>
          <p:cNvPr id="6" name="Rectangle 5"/>
          <p:cNvSpPr/>
          <p:nvPr/>
        </p:nvSpPr>
        <p:spPr>
          <a:xfrm>
            <a:off x="179512" y="1841242"/>
            <a:ext cx="8568952" cy="5016758"/>
          </a:xfrm>
          <a:prstGeom prst="rect">
            <a:avLst/>
          </a:prstGeom>
        </p:spPr>
        <p:txBody>
          <a:bodyPr wrap="square">
            <a:spAutoFit/>
          </a:bodyPr>
          <a:lstStyle/>
          <a:p>
            <a:pPr eaLnBrk="1" hangingPunct="1"/>
            <a:r>
              <a:rPr lang="pl-PL" sz="2000" dirty="0">
                <a:latin typeface="Palatino Linotype"/>
                <a:cs typeface="Palatino Linotype"/>
              </a:rPr>
              <a:t>    	samochody ciężarowe o dopuszczalnej masie całkowitej powyżej 3,5 tony i poniżej 12 ton;</a:t>
            </a:r>
          </a:p>
          <a:p>
            <a:pPr eaLnBrk="1" hangingPunct="1"/>
            <a:endParaRPr lang="pl-PL" sz="2000" dirty="0">
              <a:latin typeface="Palatino Linotype"/>
              <a:cs typeface="Palatino Linotype"/>
            </a:endParaRPr>
          </a:p>
          <a:p>
            <a:pPr eaLnBrk="1" hangingPunct="1"/>
            <a:endParaRPr lang="pl-PL" sz="2000" dirty="0">
              <a:latin typeface="Palatino Linotype"/>
              <a:cs typeface="Palatino Linotype"/>
            </a:endParaRPr>
          </a:p>
          <a:p>
            <a:pPr eaLnBrk="1" hangingPunct="1"/>
            <a:r>
              <a:rPr lang="pl-PL" sz="2000" dirty="0">
                <a:latin typeface="Palatino Linotype"/>
                <a:cs typeface="Palatino Linotype"/>
              </a:rPr>
              <a:t>    	 samochody ciężarowe o dopuszczalnej masie całkowitej równej lub wyższej niż 12 ton;</a:t>
            </a:r>
          </a:p>
          <a:p>
            <a:pPr eaLnBrk="1" hangingPunct="1"/>
            <a:endParaRPr lang="pl-PL" sz="2000" dirty="0">
              <a:latin typeface="Palatino Linotype"/>
              <a:cs typeface="Palatino Linotype"/>
            </a:endParaRPr>
          </a:p>
          <a:p>
            <a:pPr eaLnBrk="1" hangingPunct="1"/>
            <a:endParaRPr lang="pl-PL" sz="2000" dirty="0">
              <a:latin typeface="Palatino Linotype"/>
              <a:cs typeface="Palatino Linotype"/>
            </a:endParaRPr>
          </a:p>
          <a:p>
            <a:pPr eaLnBrk="1" hangingPunct="1"/>
            <a:r>
              <a:rPr lang="pl-PL" sz="2000" dirty="0">
                <a:latin typeface="Palatino Linotype"/>
                <a:cs typeface="Palatino Linotype"/>
              </a:rPr>
              <a:t>     	ciągniki siodłowe i balastowe przystosowane do używania łącznie z naczepą lub przyczepą o dopuszczalnej masie całkowitej zespołu 	pojazdów od 3,5 tony i poniżej 12 ton;</a:t>
            </a:r>
          </a:p>
          <a:p>
            <a:pPr eaLnBrk="1" hangingPunct="1"/>
            <a:endParaRPr lang="pl-PL" sz="2000" dirty="0">
              <a:latin typeface="Palatino Linotype"/>
              <a:cs typeface="Palatino Linotype"/>
            </a:endParaRPr>
          </a:p>
          <a:p>
            <a:pPr eaLnBrk="1" hangingPunct="1"/>
            <a:r>
              <a:rPr lang="pl-PL" sz="2000" dirty="0">
                <a:latin typeface="Palatino Linotype"/>
                <a:cs typeface="Palatino Linotype"/>
              </a:rPr>
              <a:t> 	 ciągniki siodłowe i balastowe przystosowane do używania łącznie z naczepą lub przyczepą o dopuszczalnej masie całkowitej zespołu 	pojazdów równej lub wyższej niż 12 ton;</a:t>
            </a:r>
          </a:p>
          <a:p>
            <a:pPr eaLnBrk="1" hangingPunct="1"/>
            <a:r>
              <a:rPr lang="pl-PL" sz="2000" dirty="0">
                <a:latin typeface="Palatino Linotype"/>
                <a:cs typeface="Palatino Linotype"/>
              </a:rPr>
              <a:t> </a:t>
            </a:r>
          </a:p>
        </p:txBody>
      </p:sp>
      <p:sp>
        <p:nvSpPr>
          <p:cNvPr id="7" name="Rectangle 6"/>
          <p:cNvSpPr/>
          <p:nvPr/>
        </p:nvSpPr>
        <p:spPr>
          <a:xfrm>
            <a:off x="539552" y="908720"/>
            <a:ext cx="7128792" cy="830997"/>
          </a:xfrm>
          <a:prstGeom prst="rect">
            <a:avLst/>
          </a:prstGeom>
        </p:spPr>
        <p:txBody>
          <a:bodyPr wrap="square">
            <a:spAutoFit/>
          </a:bodyPr>
          <a:lstStyle/>
          <a:p>
            <a:pPr algn="ctr" eaLnBrk="1" hangingPunct="1"/>
            <a:r>
              <a:rPr lang="pl-PL" sz="2400" b="1" dirty="0">
                <a:latin typeface="Trebuchet MS" charset="0"/>
              </a:rPr>
              <a:t>Opodatkowaniu podatkiem od środków transportowych podlegają:</a:t>
            </a:r>
          </a:p>
        </p:txBody>
      </p:sp>
      <p:cxnSp>
        <p:nvCxnSpPr>
          <p:cNvPr id="9" name="Straight Arrow Connector 8"/>
          <p:cNvCxnSpPr/>
          <p:nvPr/>
        </p:nvCxnSpPr>
        <p:spPr>
          <a:xfrm>
            <a:off x="323528" y="1988840"/>
            <a:ext cx="864096"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0" name="Straight Arrow Connector 9"/>
          <p:cNvCxnSpPr/>
          <p:nvPr/>
        </p:nvCxnSpPr>
        <p:spPr>
          <a:xfrm>
            <a:off x="323528" y="3284984"/>
            <a:ext cx="864096"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1" name="Straight Arrow Connector 10"/>
          <p:cNvCxnSpPr/>
          <p:nvPr/>
        </p:nvCxnSpPr>
        <p:spPr>
          <a:xfrm>
            <a:off x="323528" y="4509120"/>
            <a:ext cx="864096"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2" name="Straight Arrow Connector 11"/>
          <p:cNvCxnSpPr/>
          <p:nvPr/>
        </p:nvCxnSpPr>
        <p:spPr>
          <a:xfrm>
            <a:off x="323528" y="5733256"/>
            <a:ext cx="864096"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184843842"/>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r>
              <a:rPr lang="en-US" dirty="0" smtClean="0">
                <a:latin typeface="Palatino Linotype"/>
                <a:cs typeface="Palatino Linotype"/>
              </a:rPr>
              <a:t>p</a:t>
            </a:r>
            <a:r>
              <a:rPr lang="pl-PL" dirty="0" err="1" smtClean="0">
                <a:latin typeface="Palatino Linotype"/>
                <a:cs typeface="Palatino Linotype"/>
              </a:rPr>
              <a:t>rze</a:t>
            </a:r>
            <a:r>
              <a:rPr lang="en-US" dirty="0" err="1" smtClean="0">
                <a:latin typeface="Palatino Linotype"/>
                <a:cs typeface="Palatino Linotype"/>
              </a:rPr>
              <a:t>dmiot</a:t>
            </a:r>
            <a:r>
              <a:rPr lang="en-US" dirty="0" smtClean="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c.d.</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341</a:t>
            </a:fld>
            <a:endParaRPr lang="pl-PL">
              <a:latin typeface="Palatino Linotype"/>
              <a:cs typeface="Palatino Linotype"/>
            </a:endParaRPr>
          </a:p>
        </p:txBody>
      </p:sp>
      <p:sp>
        <p:nvSpPr>
          <p:cNvPr id="6" name="Rectangle 5"/>
          <p:cNvSpPr/>
          <p:nvPr/>
        </p:nvSpPr>
        <p:spPr>
          <a:xfrm>
            <a:off x="323528" y="2132856"/>
            <a:ext cx="8280920" cy="4093428"/>
          </a:xfrm>
          <a:prstGeom prst="rect">
            <a:avLst/>
          </a:prstGeom>
        </p:spPr>
        <p:txBody>
          <a:bodyPr wrap="square">
            <a:spAutoFit/>
          </a:bodyPr>
          <a:lstStyle/>
          <a:p>
            <a:pPr eaLnBrk="1" hangingPunct="1"/>
            <a:r>
              <a:rPr lang="pl-PL" sz="2000" dirty="0">
                <a:latin typeface="Palatino Linotype"/>
                <a:cs typeface="Palatino Linotype"/>
              </a:rPr>
              <a:t>	przyczepy i naczepy, które łącznie z pojazdem silnikowym posiadają dopuszczalną masę całkowitą od 7 ton i poniżej 12 ton, z wyjątkiem związanych wyłącznie z działalnością rolniczą prowadzoną przez podatnika podatku rolnego;</a:t>
            </a:r>
          </a:p>
          <a:p>
            <a:pPr eaLnBrk="1" hangingPunct="1"/>
            <a:endParaRPr lang="pl-PL" sz="2000" dirty="0">
              <a:latin typeface="Palatino Linotype"/>
              <a:cs typeface="Palatino Linotype"/>
            </a:endParaRPr>
          </a:p>
          <a:p>
            <a:pPr eaLnBrk="1" hangingPunct="1"/>
            <a:endParaRPr lang="pl-PL" sz="2000" dirty="0">
              <a:latin typeface="Palatino Linotype"/>
              <a:cs typeface="Palatino Linotype"/>
            </a:endParaRPr>
          </a:p>
          <a:p>
            <a:pPr eaLnBrk="1" hangingPunct="1"/>
            <a:r>
              <a:rPr lang="pl-PL" sz="2000" dirty="0">
                <a:latin typeface="Palatino Linotype"/>
                <a:cs typeface="Palatino Linotype"/>
              </a:rPr>
              <a:t>  	przyczepy i naczepy, które łącznie z pojazdem silnikowym posiadają dopuszczalną masę całkowitą równą lub wyższą niż 12 ton, z wyjątkiem związanych wyłącznie z działalnością rolniczą prowadzoną przez podatnika podatku rolnego;</a:t>
            </a:r>
          </a:p>
          <a:p>
            <a:pPr eaLnBrk="1" hangingPunct="1"/>
            <a:endParaRPr lang="pl-PL" sz="2000" dirty="0">
              <a:latin typeface="Palatino Linotype"/>
              <a:cs typeface="Palatino Linotype"/>
            </a:endParaRPr>
          </a:p>
          <a:p>
            <a:pPr eaLnBrk="1" hangingPunct="1"/>
            <a:endParaRPr lang="pl-PL" sz="2000" dirty="0">
              <a:latin typeface="Palatino Linotype"/>
              <a:cs typeface="Palatino Linotype"/>
            </a:endParaRPr>
          </a:p>
          <a:p>
            <a:pPr eaLnBrk="1" hangingPunct="1"/>
            <a:r>
              <a:rPr lang="pl-PL" sz="2000" dirty="0">
                <a:latin typeface="Palatino Linotype"/>
                <a:cs typeface="Palatino Linotype"/>
              </a:rPr>
              <a:t>  	autobusy.</a:t>
            </a:r>
          </a:p>
        </p:txBody>
      </p:sp>
      <p:cxnSp>
        <p:nvCxnSpPr>
          <p:cNvPr id="7" name="Straight Arrow Connector 6"/>
          <p:cNvCxnSpPr/>
          <p:nvPr/>
        </p:nvCxnSpPr>
        <p:spPr>
          <a:xfrm>
            <a:off x="323528" y="2348880"/>
            <a:ext cx="864096"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8" name="Straight Arrow Connector 7"/>
          <p:cNvCxnSpPr/>
          <p:nvPr/>
        </p:nvCxnSpPr>
        <p:spPr>
          <a:xfrm>
            <a:off x="323528" y="4221088"/>
            <a:ext cx="864096"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9" name="Straight Arrow Connector 8"/>
          <p:cNvCxnSpPr/>
          <p:nvPr/>
        </p:nvCxnSpPr>
        <p:spPr>
          <a:xfrm>
            <a:off x="323528" y="6093296"/>
            <a:ext cx="864096"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345508182"/>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r>
              <a:rPr lang="en-US" dirty="0" smtClean="0">
                <a:latin typeface="Palatino Linotype"/>
                <a:cs typeface="Palatino Linotype"/>
              </a:rPr>
              <a:t>p</a:t>
            </a:r>
            <a:r>
              <a:rPr lang="pl-PL" dirty="0" err="1" smtClean="0">
                <a:latin typeface="Palatino Linotype"/>
                <a:cs typeface="Palatino Linotype"/>
              </a:rPr>
              <a:t>rze</a:t>
            </a:r>
            <a:r>
              <a:rPr lang="en-US" dirty="0" err="1" smtClean="0">
                <a:latin typeface="Palatino Linotype"/>
                <a:cs typeface="Palatino Linotype"/>
              </a:rPr>
              <a:t>dmiot</a:t>
            </a:r>
            <a:r>
              <a:rPr lang="en-US" dirty="0" smtClean="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c.d.</a:t>
            </a:r>
          </a:p>
        </p:txBody>
      </p:sp>
      <p:sp>
        <p:nvSpPr>
          <p:cNvPr id="3" name="Content Placeholder 2"/>
          <p:cNvSpPr>
            <a:spLocks noGrp="1"/>
          </p:cNvSpPr>
          <p:nvPr>
            <p:ph idx="1"/>
          </p:nvPr>
        </p:nvSpPr>
        <p:spPr>
          <a:xfrm>
            <a:off x="395536" y="1988840"/>
            <a:ext cx="7556313" cy="4144963"/>
          </a:xfrm>
        </p:spPr>
        <p:txBody>
          <a:bodyPr/>
          <a:lstStyle/>
          <a:p>
            <a:pPr algn="just"/>
            <a:r>
              <a:rPr lang="pl-PL" dirty="0">
                <a:solidFill>
                  <a:schemeClr val="tx1"/>
                </a:solidFill>
                <a:latin typeface="Palatino Linotype"/>
                <a:cs typeface="Palatino Linotype"/>
              </a:rPr>
              <a:t>Masa całkowita samochodów ciężarowych, wynika z dowodu rejestracyjnego.</a:t>
            </a:r>
          </a:p>
          <a:p>
            <a:pPr algn="just"/>
            <a:r>
              <a:rPr lang="pl-PL" dirty="0">
                <a:solidFill>
                  <a:schemeClr val="tx1"/>
                </a:solidFill>
                <a:latin typeface="Palatino Linotype"/>
                <a:cs typeface="Palatino Linotype"/>
              </a:rPr>
              <a:t>Dopuszczalna masa całkowita zespołu pojazdów składa się z masy własnej ciągnika siodłowego i dopuszczalnej masy całkowitej naczepy albo masy całkowitej ciągnika balastowego i dopuszczalnej masy całkowitej przyczepy. </a:t>
            </a:r>
          </a:p>
          <a:p>
            <a:pPr algn="just"/>
            <a:r>
              <a:rPr lang="pl-PL" b="1" dirty="0">
                <a:solidFill>
                  <a:schemeClr val="tx1"/>
                </a:solidFill>
                <a:latin typeface="Palatino Linotype"/>
                <a:cs typeface="Palatino Linotype"/>
              </a:rPr>
              <a:t>Nie podlegają opodatkowaniu </a:t>
            </a:r>
            <a:r>
              <a:rPr lang="pl-PL" dirty="0">
                <a:solidFill>
                  <a:schemeClr val="tx1"/>
                </a:solidFill>
                <a:latin typeface="Palatino Linotype"/>
                <a:cs typeface="Palatino Linotype"/>
              </a:rPr>
              <a:t>przyczepy i naczepy związane wyłącznie z działalnością rolniczą prowadzoną przez podatnika podatku rolnego.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342</a:t>
            </a:fld>
            <a:endParaRPr lang="pl-PL">
              <a:latin typeface="Palatino Linotype"/>
              <a:cs typeface="Palatino Linotype"/>
            </a:endParaRPr>
          </a:p>
        </p:txBody>
      </p:sp>
    </p:spTree>
    <p:extLst>
      <p:ext uri="{BB962C8B-B14F-4D97-AF65-F5344CB8AC3E}">
        <p14:creationId xmlns:p14="http://schemas.microsoft.com/office/powerpoint/2010/main" val="1070463702"/>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podatkowe</a:t>
            </a:r>
            <a:endParaRPr lang="en-US" dirty="0">
              <a:latin typeface="Palatino Linotype"/>
              <a:cs typeface="Palatino Linotype"/>
            </a:endParaRPr>
          </a:p>
        </p:txBody>
      </p:sp>
      <p:sp>
        <p:nvSpPr>
          <p:cNvPr id="3" name="Content Placeholder 2"/>
          <p:cNvSpPr>
            <a:spLocks noGrp="1"/>
          </p:cNvSpPr>
          <p:nvPr>
            <p:ph idx="1"/>
          </p:nvPr>
        </p:nvSpPr>
        <p:spPr>
          <a:xfrm>
            <a:off x="467544" y="2713037"/>
            <a:ext cx="7556313" cy="4144963"/>
          </a:xfrm>
        </p:spPr>
        <p:txBody>
          <a:bodyPr/>
          <a:lstStyle/>
          <a:p>
            <a:pPr algn="just"/>
            <a:r>
              <a:rPr lang="pl-PL" b="1" dirty="0">
                <a:solidFill>
                  <a:srgbClr val="000000"/>
                </a:solidFill>
                <a:latin typeface="Palatino Linotype"/>
                <a:cs typeface="Palatino Linotype"/>
              </a:rPr>
              <a:t>Stawki</a:t>
            </a:r>
            <a:r>
              <a:rPr lang="pl-PL" dirty="0">
                <a:solidFill>
                  <a:srgbClr val="000000"/>
                </a:solidFill>
                <a:latin typeface="Palatino Linotype"/>
                <a:cs typeface="Palatino Linotype"/>
              </a:rPr>
              <a:t> podatku od środków transportowych </a:t>
            </a:r>
            <a:r>
              <a:rPr lang="pl-PL" b="1" dirty="0">
                <a:solidFill>
                  <a:srgbClr val="000000"/>
                </a:solidFill>
                <a:latin typeface="Palatino Linotype"/>
                <a:cs typeface="Palatino Linotype"/>
              </a:rPr>
              <a:t>ustala rada gminy w formie stosownej uchwały</a:t>
            </a:r>
            <a:r>
              <a:rPr lang="pl-PL" dirty="0">
                <a:solidFill>
                  <a:srgbClr val="000000"/>
                </a:solidFill>
                <a:latin typeface="Palatino Linotype"/>
                <a:cs typeface="Palatino Linotype"/>
              </a:rPr>
              <a:t>, która następnie jest publikowana w wojewódzkim dzienniku urzędowym. Stawki określone w uchwale </a:t>
            </a:r>
            <a:r>
              <a:rPr lang="pl-PL" b="1" dirty="0">
                <a:solidFill>
                  <a:srgbClr val="000000"/>
                </a:solidFill>
                <a:latin typeface="Palatino Linotype"/>
                <a:cs typeface="Palatino Linotype"/>
              </a:rPr>
              <a:t>nie mogą przekraczać stawek maksymalnych</a:t>
            </a:r>
            <a:r>
              <a:rPr lang="pl-PL" dirty="0">
                <a:solidFill>
                  <a:srgbClr val="000000"/>
                </a:solidFill>
                <a:latin typeface="Palatino Linotype"/>
                <a:cs typeface="Palatino Linotype"/>
              </a:rPr>
              <a:t> przewidzianych w art. 10 ust. 1 </a:t>
            </a:r>
            <a:r>
              <a:rPr lang="pl-PL" dirty="0" err="1">
                <a:solidFill>
                  <a:srgbClr val="000000"/>
                </a:solidFill>
                <a:latin typeface="Palatino Linotype"/>
                <a:cs typeface="Palatino Linotype"/>
              </a:rPr>
              <a:t>u.p.o.l</a:t>
            </a:r>
            <a:r>
              <a:rPr lang="pl-PL" dirty="0" smtClean="0">
                <a:solidFill>
                  <a:srgbClr val="000000"/>
                </a:solidFill>
                <a:latin typeface="Palatino Linotype"/>
                <a:cs typeface="Palatino Linotype"/>
              </a:rPr>
              <a:t>.</a:t>
            </a:r>
            <a:endParaRPr lang="pl-PL" sz="3600"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343</a:t>
            </a:fld>
            <a:endParaRPr lang="pl-PL">
              <a:latin typeface="Palatino Linotype"/>
              <a:cs typeface="Palatino Linotype"/>
            </a:endParaRPr>
          </a:p>
        </p:txBody>
      </p:sp>
      <p:sp>
        <p:nvSpPr>
          <p:cNvPr id="6" name="Rectangle 5"/>
          <p:cNvSpPr/>
          <p:nvPr/>
        </p:nvSpPr>
        <p:spPr>
          <a:xfrm>
            <a:off x="539552" y="1772816"/>
            <a:ext cx="7200800" cy="707886"/>
          </a:xfrm>
          <a:prstGeom prst="rect">
            <a:avLst/>
          </a:prstGeom>
        </p:spPr>
        <p:txBody>
          <a:bodyPr wrap="square">
            <a:spAutoFit/>
          </a:bodyPr>
          <a:lstStyle/>
          <a:p>
            <a:pPr algn="ctr" eaLnBrk="1" hangingPunct="1"/>
            <a:r>
              <a:rPr lang="pl-PL" sz="2000" i="1" dirty="0">
                <a:solidFill>
                  <a:schemeClr val="accent5">
                    <a:lumMod val="75000"/>
                  </a:schemeClr>
                </a:solidFill>
                <a:latin typeface="Palatino Linotype"/>
                <a:cs typeface="Palatino Linotype"/>
              </a:rPr>
              <a:t>Wysokość podatku zależy od rodzaju środka transportowego i wysokości stawek obowiązujących na terenie gminy</a:t>
            </a:r>
          </a:p>
        </p:txBody>
      </p:sp>
    </p:spTree>
    <p:extLst>
      <p:ext uri="{BB962C8B-B14F-4D97-AF65-F5344CB8AC3E}">
        <p14:creationId xmlns:p14="http://schemas.microsoft.com/office/powerpoint/2010/main" val="2505387742"/>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9306"/>
            <a:ext cx="7556313" cy="1116106"/>
          </a:xfrm>
        </p:spPr>
        <p:txBody>
          <a:bodyPr/>
          <a:lstStyle/>
          <a:p>
            <a:r>
              <a:rPr lang="pl-PL" dirty="0" smtClean="0"/>
              <a:t>Stawki maksymalne w 2023 roku</a:t>
            </a:r>
            <a:endParaRPr lang="pl-PL" dirty="0"/>
          </a:p>
        </p:txBody>
      </p:sp>
      <p:sp>
        <p:nvSpPr>
          <p:cNvPr id="3" name="Symbol zastępczy zawartości 2"/>
          <p:cNvSpPr>
            <a:spLocks noGrp="1"/>
          </p:cNvSpPr>
          <p:nvPr>
            <p:ph idx="1"/>
          </p:nvPr>
        </p:nvSpPr>
        <p:spPr>
          <a:xfrm>
            <a:off x="201706" y="1600200"/>
            <a:ext cx="8762782" cy="5188510"/>
          </a:xfrm>
        </p:spPr>
        <p:txBody>
          <a:bodyPr>
            <a:normAutofit fontScale="55000" lnSpcReduction="20000"/>
          </a:bodyPr>
          <a:lstStyle/>
          <a:p>
            <a:r>
              <a:rPr lang="pl-PL" b="1" dirty="0"/>
              <a:t>Od samochodu ciężarowego o dopuszczalnej masie całkowitej powyżej 3,5 tony i poniżej 12 ton:</a:t>
            </a:r>
            <a:r>
              <a:rPr lang="pl-PL" dirty="0"/>
              <a:t> </a:t>
            </a:r>
          </a:p>
          <a:p>
            <a:pPr lvl="1"/>
            <a:r>
              <a:rPr lang="pl-PL" dirty="0"/>
              <a:t>powyżej 3,5 tony do 5,5 tony włącznie – </a:t>
            </a:r>
            <a:r>
              <a:rPr lang="pl-PL" b="1" dirty="0"/>
              <a:t>1020,16 zł</a:t>
            </a:r>
            <a:r>
              <a:rPr lang="pl-PL" dirty="0"/>
              <a:t>,</a:t>
            </a:r>
          </a:p>
          <a:p>
            <a:pPr lvl="1"/>
            <a:r>
              <a:rPr lang="pl-PL" dirty="0"/>
              <a:t>powyżej 5,5 tony do 9 ton włącznie – </a:t>
            </a:r>
            <a:r>
              <a:rPr lang="pl-PL" b="1" dirty="0"/>
              <a:t>1701,84 zł</a:t>
            </a:r>
            <a:r>
              <a:rPr lang="pl-PL" dirty="0"/>
              <a:t>,</a:t>
            </a:r>
          </a:p>
          <a:p>
            <a:pPr lvl="1"/>
            <a:r>
              <a:rPr lang="pl-PL" dirty="0"/>
              <a:t>powyżej 9 ton, ale poniżej 12 ton – </a:t>
            </a:r>
            <a:r>
              <a:rPr lang="pl-PL" b="1" dirty="0"/>
              <a:t>2042,19</a:t>
            </a:r>
            <a:r>
              <a:rPr lang="pl-PL" dirty="0"/>
              <a:t> </a:t>
            </a:r>
            <a:r>
              <a:rPr lang="pl-PL" b="1" dirty="0"/>
              <a:t>zł</a:t>
            </a:r>
            <a:r>
              <a:rPr lang="pl-PL" dirty="0"/>
              <a:t>.</a:t>
            </a:r>
          </a:p>
          <a:p>
            <a:r>
              <a:rPr lang="pl-PL" b="1" dirty="0"/>
              <a:t>Od samochodu ciężarowego o dopuszczalnej masie całkowitej równej lub wyższej niż 12 ton – 3897,01 zł</a:t>
            </a:r>
            <a:r>
              <a:rPr lang="pl-PL" dirty="0"/>
              <a:t>.</a:t>
            </a:r>
          </a:p>
          <a:p>
            <a:r>
              <a:rPr lang="pl-PL" b="1" dirty="0"/>
              <a:t>Od ciągnika siodłowego lub balastowego</a:t>
            </a:r>
            <a:r>
              <a:rPr lang="pl-PL" dirty="0"/>
              <a:t> przystosowanego do używania łącznie z naczepą lub przyczepą o dopuszczalnej masie całkowitej zespołu pojazdów od 3,5 tony i poniżej 12 ton – </a:t>
            </a:r>
            <a:r>
              <a:rPr lang="pl-PL" b="1" dirty="0"/>
              <a:t>2382,52</a:t>
            </a:r>
            <a:r>
              <a:rPr lang="pl-PL" dirty="0"/>
              <a:t> </a:t>
            </a:r>
            <a:r>
              <a:rPr lang="pl-PL" b="1" dirty="0"/>
              <a:t>zł</a:t>
            </a:r>
            <a:r>
              <a:rPr lang="pl-PL" dirty="0"/>
              <a:t>.</a:t>
            </a:r>
          </a:p>
          <a:p>
            <a:r>
              <a:rPr lang="pl-PL" b="1" dirty="0"/>
              <a:t>Od ciągnika siodłowego lub balastowego</a:t>
            </a:r>
            <a:r>
              <a:rPr lang="pl-PL" dirty="0"/>
              <a:t> przystosowanego do używania łącznie z naczepą lub przyczepą o dopuszczalnej masie całkowitej zespołu pojazdów równej lub wyższej niż 12 ton: </a:t>
            </a:r>
          </a:p>
          <a:p>
            <a:pPr lvl="1"/>
            <a:r>
              <a:rPr lang="pl-PL" dirty="0"/>
              <a:t>do 36 ton włącznie – </a:t>
            </a:r>
            <a:r>
              <a:rPr lang="pl-PL" b="1" dirty="0"/>
              <a:t>3012,13 zł</a:t>
            </a:r>
            <a:r>
              <a:rPr lang="pl-PL" dirty="0"/>
              <a:t>,</a:t>
            </a:r>
          </a:p>
          <a:p>
            <a:pPr lvl="1"/>
            <a:r>
              <a:rPr lang="pl-PL" dirty="0"/>
              <a:t>powyżej 36 ton – </a:t>
            </a:r>
            <a:r>
              <a:rPr lang="pl-PL" b="1" dirty="0"/>
              <a:t>3897,01 zł</a:t>
            </a:r>
            <a:r>
              <a:rPr lang="pl-PL" dirty="0"/>
              <a:t>.</a:t>
            </a:r>
          </a:p>
          <a:p>
            <a:r>
              <a:rPr lang="pl-PL" b="1" dirty="0"/>
              <a:t>Od przyczep lub naczep, </a:t>
            </a:r>
            <a:r>
              <a:rPr lang="pl-PL" dirty="0"/>
              <a:t>które łącznie z pojazdem silnikowym posiadają dopuszczalną masę całkowitą od 7 ton i poniżej 12 ton, z wyjątkiem związanych wyłącznie z działalnością rolniczą prowadzoną przez podatnika podatku rolnego – </a:t>
            </a:r>
            <a:r>
              <a:rPr lang="pl-PL" b="1" dirty="0"/>
              <a:t>2042,19 zł</a:t>
            </a:r>
            <a:r>
              <a:rPr lang="pl-PL" dirty="0"/>
              <a:t>.</a:t>
            </a:r>
          </a:p>
          <a:p>
            <a:r>
              <a:rPr lang="pl-PL" b="1" dirty="0"/>
              <a:t>Od przyczep lub naczep,</a:t>
            </a:r>
            <a:r>
              <a:rPr lang="pl-PL" dirty="0"/>
              <a:t> które łącznie z pojazdem silnikowym posiadają dopuszczalną masę całkowitą równą lub wyższą niż 12 ton, z wyjątkiem związanych wyłącznie z działalnością rolniczą prowadzoną przez podatnika podatku rolnego: </a:t>
            </a:r>
          </a:p>
          <a:p>
            <a:pPr lvl="1"/>
            <a:r>
              <a:rPr lang="pl-PL" dirty="0"/>
              <a:t>do 36 ton włącznie – </a:t>
            </a:r>
            <a:r>
              <a:rPr lang="pl-PL" b="1" dirty="0"/>
              <a:t>2382,52 zł</a:t>
            </a:r>
            <a:r>
              <a:rPr lang="pl-PL" dirty="0"/>
              <a:t>,</a:t>
            </a:r>
          </a:p>
          <a:p>
            <a:pPr lvl="1"/>
            <a:r>
              <a:rPr lang="pl-PL" dirty="0"/>
              <a:t>powyżej 36 ton – </a:t>
            </a:r>
            <a:r>
              <a:rPr lang="pl-PL" b="1" dirty="0"/>
              <a:t>3012,13 zł</a:t>
            </a:r>
            <a:r>
              <a:rPr lang="pl-PL" dirty="0"/>
              <a:t>.</a:t>
            </a:r>
          </a:p>
          <a:p>
            <a:r>
              <a:rPr lang="pl-PL" b="1" dirty="0"/>
              <a:t>Od autobusu, w zależności od liczby miejsc do siedzenia poza miejscem kierowcy:</a:t>
            </a:r>
            <a:r>
              <a:rPr lang="pl-PL" dirty="0"/>
              <a:t> </a:t>
            </a:r>
          </a:p>
          <a:p>
            <a:pPr lvl="1"/>
            <a:r>
              <a:rPr lang="pl-PL" dirty="0"/>
              <a:t>mniejszej niż 22 miejsca – </a:t>
            </a:r>
            <a:r>
              <a:rPr lang="pl-PL" b="1" dirty="0"/>
              <a:t>2411,44 zł</a:t>
            </a:r>
            <a:r>
              <a:rPr lang="pl-PL" dirty="0"/>
              <a:t>,</a:t>
            </a:r>
          </a:p>
          <a:p>
            <a:pPr lvl="1"/>
            <a:r>
              <a:rPr lang="pl-PL" dirty="0"/>
              <a:t>równej lub większej niż 22 miejsca – </a:t>
            </a:r>
            <a:r>
              <a:rPr lang="pl-PL" b="1" dirty="0"/>
              <a:t>3048,71 zł</a:t>
            </a:r>
            <a:r>
              <a:rPr lang="pl-PL" dirty="0"/>
              <a:t>.</a:t>
            </a: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344</a:t>
            </a:fld>
            <a:endParaRPr lang="pl-PL"/>
          </a:p>
        </p:txBody>
      </p:sp>
    </p:spTree>
    <p:extLst>
      <p:ext uri="{BB962C8B-B14F-4D97-AF65-F5344CB8AC3E}">
        <p14:creationId xmlns:p14="http://schemas.microsoft.com/office/powerpoint/2010/main" val="2646151770"/>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latin typeface="Palatino Linotype"/>
                <a:cs typeface="Palatino Linotype"/>
              </a:rPr>
              <a:t>Podatek</a:t>
            </a:r>
            <a:r>
              <a:rPr lang="en-US" sz="2800" dirty="0">
                <a:latin typeface="Palatino Linotype"/>
                <a:cs typeface="Palatino Linotype"/>
              </a:rPr>
              <a:t> </a:t>
            </a:r>
            <a:r>
              <a:rPr lang="en-US" sz="2800" dirty="0" err="1">
                <a:latin typeface="Palatino Linotype"/>
                <a:cs typeface="Palatino Linotype"/>
              </a:rPr>
              <a:t>transportowy</a:t>
            </a:r>
            <a:r>
              <a:rPr lang="en-US" sz="2800" dirty="0">
                <a:latin typeface="Palatino Linotype"/>
                <a:cs typeface="Palatino Linotype"/>
              </a:rPr>
              <a:t> – </a:t>
            </a:r>
            <a:r>
              <a:rPr lang="en-US" sz="2800" dirty="0" err="1">
                <a:latin typeface="Palatino Linotype"/>
                <a:cs typeface="Palatino Linotype"/>
              </a:rPr>
              <a:t>stawki</a:t>
            </a:r>
            <a:r>
              <a:rPr lang="en-US" sz="2800" dirty="0">
                <a:latin typeface="Palatino Linotype"/>
                <a:cs typeface="Palatino Linotype"/>
              </a:rPr>
              <a:t> </a:t>
            </a:r>
            <a:r>
              <a:rPr lang="en-US" sz="2800" dirty="0" err="1">
                <a:latin typeface="Palatino Linotype"/>
                <a:cs typeface="Palatino Linotype"/>
              </a:rPr>
              <a:t>podatkowe</a:t>
            </a:r>
            <a:endParaRPr lang="en-US" sz="28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345</a:t>
            </a:fld>
            <a:endParaRPr lang="pl-PL">
              <a:latin typeface="Palatino Linotype"/>
              <a:cs typeface="Palatino Linotype"/>
            </a:endParaRPr>
          </a:p>
        </p:txBody>
      </p:sp>
      <p:sp>
        <p:nvSpPr>
          <p:cNvPr id="6" name="Prostokąt 4"/>
          <p:cNvSpPr/>
          <p:nvPr/>
        </p:nvSpPr>
        <p:spPr>
          <a:xfrm>
            <a:off x="1763688" y="1412875"/>
            <a:ext cx="4320479" cy="58477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eaLnBrk="1" fontAlgn="auto" hangingPunct="1">
              <a:spcBef>
                <a:spcPts val="0"/>
              </a:spcBef>
              <a:spcAft>
                <a:spcPts val="0"/>
              </a:spcAft>
              <a:defRPr/>
            </a:pPr>
            <a:r>
              <a:rPr lang="pl-PL" sz="3200" b="1" dirty="0">
                <a:latin typeface="Palatino Linotype"/>
                <a:cs typeface="Palatino Linotype"/>
              </a:rPr>
              <a:t>Stawka minimalna</a:t>
            </a:r>
            <a:endParaRPr lang="pl-PL" sz="3200" dirty="0">
              <a:latin typeface="Palatino Linotype"/>
              <a:cs typeface="Palatino Linotype"/>
            </a:endParaRPr>
          </a:p>
        </p:txBody>
      </p:sp>
      <p:sp>
        <p:nvSpPr>
          <p:cNvPr id="7" name="Prostokąt 5"/>
          <p:cNvSpPr>
            <a:spLocks noChangeArrowheads="1"/>
          </p:cNvSpPr>
          <p:nvPr/>
        </p:nvSpPr>
        <p:spPr bwMode="auto">
          <a:xfrm>
            <a:off x="395288" y="2997200"/>
            <a:ext cx="3168600" cy="295208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defRPr/>
            </a:pPr>
            <a:r>
              <a:rPr lang="pl-PL" sz="1800" dirty="0">
                <a:solidFill>
                  <a:srgbClr val="000000"/>
                </a:solidFill>
                <a:latin typeface="Palatino Linotype"/>
                <a:cs typeface="Palatino Linotype"/>
              </a:rPr>
              <a:t>Zawarta w załącznikach do ustawy - </a:t>
            </a:r>
          </a:p>
          <a:p>
            <a:pPr algn="ctr" eaLnBrk="1" hangingPunct="1">
              <a:defRPr/>
            </a:pPr>
            <a:r>
              <a:rPr lang="pl-PL" sz="1800" dirty="0">
                <a:solidFill>
                  <a:srgbClr val="000000"/>
                </a:solidFill>
                <a:latin typeface="Palatino Linotype"/>
                <a:cs typeface="Palatino Linotype"/>
              </a:rPr>
              <a:t>przewidziana dla samochodów ciężarowych, ciągników siodłowych i balastowych oraz przyczep i naczep o odpowiednio liczonej dopuszczalnej masie całkowitej równej lub wyższej niż 12 t.</a:t>
            </a:r>
          </a:p>
        </p:txBody>
      </p:sp>
      <p:sp>
        <p:nvSpPr>
          <p:cNvPr id="8" name="Prostokąt 6"/>
          <p:cNvSpPr>
            <a:spLocks noChangeArrowheads="1"/>
          </p:cNvSpPr>
          <p:nvPr/>
        </p:nvSpPr>
        <p:spPr bwMode="auto">
          <a:xfrm>
            <a:off x="4572000" y="2996952"/>
            <a:ext cx="3096344" cy="292387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defRPr/>
            </a:pPr>
            <a:r>
              <a:rPr lang="pl-PL" sz="2300" dirty="0">
                <a:solidFill>
                  <a:srgbClr val="000000"/>
                </a:solidFill>
                <a:latin typeface="Palatino Linotype"/>
                <a:cs typeface="Palatino Linotype"/>
              </a:rPr>
              <a:t>Rada gminy, uchwalając stawki dla tych trzech rodzajów środków transportowych, nie może ustalić stawki niższej niż wynika to z załącznika. </a:t>
            </a:r>
          </a:p>
        </p:txBody>
      </p:sp>
      <p:cxnSp>
        <p:nvCxnSpPr>
          <p:cNvPr id="10" name="Straight Arrow Connector 9"/>
          <p:cNvCxnSpPr/>
          <p:nvPr/>
        </p:nvCxnSpPr>
        <p:spPr>
          <a:xfrm flipH="1">
            <a:off x="2267744" y="2132856"/>
            <a:ext cx="1368152" cy="57606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1" name="Straight Arrow Connector 10"/>
          <p:cNvCxnSpPr/>
          <p:nvPr/>
        </p:nvCxnSpPr>
        <p:spPr>
          <a:xfrm>
            <a:off x="4499992" y="2132856"/>
            <a:ext cx="1440160" cy="57606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881239571"/>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r>
              <a:rPr lang="en-US" dirty="0" err="1">
                <a:latin typeface="Palatino Linotype"/>
                <a:cs typeface="Palatino Linotype"/>
              </a:rPr>
              <a:t>zwolnienia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346</a:t>
            </a:fld>
            <a:endParaRPr lang="pl-PL">
              <a:latin typeface="Palatino Linotype"/>
              <a:cs typeface="Palatino Linotype"/>
            </a:endParaRPr>
          </a:p>
        </p:txBody>
      </p:sp>
      <p:sp>
        <p:nvSpPr>
          <p:cNvPr id="6" name="Rectangle 5"/>
          <p:cNvSpPr/>
          <p:nvPr/>
        </p:nvSpPr>
        <p:spPr>
          <a:xfrm>
            <a:off x="395536" y="1412776"/>
            <a:ext cx="7560840" cy="25545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eaLnBrk="1" hangingPunct="1">
              <a:defRPr/>
            </a:pPr>
            <a:r>
              <a:rPr lang="pl-PL" sz="2000" dirty="0">
                <a:solidFill>
                  <a:schemeClr val="tx1"/>
                </a:solidFill>
                <a:latin typeface="Palatino Linotype"/>
                <a:cs typeface="Palatino Linotype"/>
              </a:rPr>
              <a:t>Zwolnione z mocy ustawy są </a:t>
            </a:r>
            <a:r>
              <a:rPr lang="pl-PL" sz="2000" b="1" dirty="0">
                <a:solidFill>
                  <a:schemeClr val="tx1"/>
                </a:solidFill>
                <a:latin typeface="Palatino Linotype"/>
                <a:cs typeface="Palatino Linotype"/>
              </a:rPr>
              <a:t>pojazdy będące w posiadaniu przedstawicielstw dyplomatycznych, urzędów konsularnych i innych misji zagranicznych</a:t>
            </a:r>
            <a:r>
              <a:rPr lang="pl-PL" sz="2000" dirty="0">
                <a:solidFill>
                  <a:schemeClr val="tx1"/>
                </a:solidFill>
                <a:latin typeface="Palatino Linotype"/>
                <a:cs typeface="Palatino Linotype"/>
              </a:rPr>
              <a:t>, korzystających z przywilejów i immunitetów na podstawie ustaw, umów lub zwyczajów międzynarodowych oraz </a:t>
            </a:r>
            <a:r>
              <a:rPr lang="pl-PL" sz="2000" b="1" dirty="0">
                <a:solidFill>
                  <a:schemeClr val="tx1"/>
                </a:solidFill>
                <a:latin typeface="Palatino Linotype"/>
                <a:cs typeface="Palatino Linotype"/>
              </a:rPr>
              <a:t>pojazdy członków ich personelu</a:t>
            </a:r>
            <a:r>
              <a:rPr lang="pl-PL" sz="2000" dirty="0">
                <a:solidFill>
                  <a:schemeClr val="tx1"/>
                </a:solidFill>
                <a:latin typeface="Palatino Linotype"/>
                <a:cs typeface="Palatino Linotype"/>
              </a:rPr>
              <a:t>, jak również innych osób zrównanych z nimi, jeżeli nie są obywatelami polskimi i nie mają miejsca stałego pobytu na terytorium Rzeczypospolitej Polskiej. </a:t>
            </a:r>
          </a:p>
        </p:txBody>
      </p:sp>
      <p:sp>
        <p:nvSpPr>
          <p:cNvPr id="7" name="Prostokąt 6"/>
          <p:cNvSpPr/>
          <p:nvPr/>
        </p:nvSpPr>
        <p:spPr>
          <a:xfrm>
            <a:off x="1979712" y="4365104"/>
            <a:ext cx="4572000" cy="1938992"/>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defRPr/>
            </a:pPr>
            <a:r>
              <a:rPr lang="pl-PL" sz="2000" dirty="0">
                <a:latin typeface="Palatino Linotype"/>
                <a:cs typeface="Palatino Linotype"/>
              </a:rPr>
              <a:t>Warunkiem zastosowania zwolnienia w stosunku do wyżej wymienionych podmiotów jest to, aby Rzeczpospolita Polska była uprawniona w tych państwach do analogicznych zwolnień w omawianym podatku. </a:t>
            </a:r>
          </a:p>
        </p:txBody>
      </p:sp>
    </p:spTree>
    <p:extLst>
      <p:ext uri="{BB962C8B-B14F-4D97-AF65-F5344CB8AC3E}">
        <p14:creationId xmlns:p14="http://schemas.microsoft.com/office/powerpoint/2010/main" val="155031461"/>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556313" cy="1116106"/>
          </a:xfrm>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r>
              <a:rPr lang="en-US" dirty="0" err="1">
                <a:latin typeface="Palatino Linotype"/>
                <a:cs typeface="Palatino Linotype"/>
              </a:rPr>
              <a:t>zwolnienia</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347</a:t>
            </a:fld>
            <a:endParaRPr lang="pl-PL"/>
          </a:p>
        </p:txBody>
      </p:sp>
      <p:sp>
        <p:nvSpPr>
          <p:cNvPr id="6" name="Rectangle 5"/>
          <p:cNvSpPr/>
          <p:nvPr/>
        </p:nvSpPr>
        <p:spPr>
          <a:xfrm>
            <a:off x="683568" y="1124744"/>
            <a:ext cx="6480720" cy="830997"/>
          </a:xfrm>
          <a:prstGeom prst="rect">
            <a:avLst/>
          </a:prstGeom>
        </p:spPr>
        <p:txBody>
          <a:bodyPr wrap="square">
            <a:spAutoFit/>
          </a:bodyPr>
          <a:lstStyle/>
          <a:p>
            <a:pPr algn="ctr" eaLnBrk="1" hangingPunct="1"/>
            <a:r>
              <a:rPr lang="pl-PL" dirty="0">
                <a:latin typeface="Trebuchet MS" charset="0"/>
              </a:rPr>
              <a:t>Zwolnione od podatku są również pojazdy stanowiące </a:t>
            </a:r>
            <a:r>
              <a:rPr lang="pl-PL" b="1" dirty="0">
                <a:latin typeface="Trebuchet MS" charset="0"/>
              </a:rPr>
              <a:t>zapasy mobilizacyjne</a:t>
            </a:r>
            <a:r>
              <a:rPr lang="pl-PL" dirty="0">
                <a:latin typeface="Trebuchet MS" charset="0"/>
              </a:rPr>
              <a:t>. Zapasy te przeznaczone są dla wyposażenia nowo formowanych jednostek wojskowych</a:t>
            </a:r>
          </a:p>
        </p:txBody>
      </p:sp>
      <p:sp>
        <p:nvSpPr>
          <p:cNvPr id="7" name="Prostokąt 9"/>
          <p:cNvSpPr/>
          <p:nvPr/>
        </p:nvSpPr>
        <p:spPr>
          <a:xfrm>
            <a:off x="539552" y="2132856"/>
            <a:ext cx="7056437" cy="646112"/>
          </a:xfrm>
          <a:prstGeom prst="rect">
            <a:avLst/>
          </a:prstGeom>
          <a:ln>
            <a:solidFill>
              <a:schemeClr val="bg2">
                <a:lumMod val="50000"/>
              </a:schemeClr>
            </a:solidFill>
          </a:ln>
        </p:spPr>
        <p:txBody>
          <a:bodyPr>
            <a:spAutoFit/>
          </a:bodyPr>
          <a:lstStyle/>
          <a:p>
            <a:pPr algn="ctr" eaLnBrk="1" hangingPunct="1">
              <a:defRPr/>
            </a:pPr>
            <a:r>
              <a:rPr lang="pl-PL" sz="1800" dirty="0">
                <a:latin typeface="Trebuchet MS" charset="0"/>
                <a:cs typeface="Arial" charset="0"/>
              </a:rPr>
              <a:t>Pojazdy specjalne i pojazdy używane do celów specjalnych są także zwolnione od podatku</a:t>
            </a:r>
          </a:p>
        </p:txBody>
      </p:sp>
      <p:sp>
        <p:nvSpPr>
          <p:cNvPr id="8" name="Prostokąt 10"/>
          <p:cNvSpPr>
            <a:spLocks noChangeArrowheads="1"/>
          </p:cNvSpPr>
          <p:nvPr/>
        </p:nvSpPr>
        <p:spPr bwMode="auto">
          <a:xfrm>
            <a:off x="107504" y="3212976"/>
            <a:ext cx="3744913"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1700" dirty="0">
                <a:latin typeface="Trebuchet MS" charset="0"/>
              </a:rPr>
              <a:t>W rozumieniu przepisów Prawa o ruchu drogowym </a:t>
            </a:r>
            <a:r>
              <a:rPr lang="pl-PL" sz="1700" b="1" dirty="0">
                <a:latin typeface="Trebuchet MS" charset="0"/>
              </a:rPr>
              <a:t>pojazdem specjalnym</a:t>
            </a:r>
            <a:r>
              <a:rPr lang="pl-PL" sz="1700" dirty="0">
                <a:latin typeface="Trebuchet MS" charset="0"/>
              </a:rPr>
              <a:t> jest pojazd samochodowy lub przyczepa przeznaczone do wykonywania specjalnej funkcji, która powoduje konieczność dostosowania nadwozia lub posiadania specjalnego wyposażenia (w pojeździe tym mogą być przewożone osoby i rzeczy związane z wykonywaniem tej funkcji).</a:t>
            </a:r>
          </a:p>
        </p:txBody>
      </p:sp>
      <p:sp>
        <p:nvSpPr>
          <p:cNvPr id="9" name="Prostokąt 11"/>
          <p:cNvSpPr>
            <a:spLocks noChangeArrowheads="1"/>
          </p:cNvSpPr>
          <p:nvPr/>
        </p:nvSpPr>
        <p:spPr bwMode="auto">
          <a:xfrm>
            <a:off x="4572000" y="3164681"/>
            <a:ext cx="3095625"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1800" b="1" dirty="0">
                <a:latin typeface="Trebuchet MS" charset="0"/>
              </a:rPr>
              <a:t>Pojazd używany do celów specjalnych</a:t>
            </a:r>
            <a:r>
              <a:rPr lang="pl-PL" sz="1800" dirty="0">
                <a:latin typeface="Trebuchet MS" charset="0"/>
              </a:rPr>
              <a:t> rozumie się pojazd samochodowy przystosowany w sposób szczególny do przewozu osób lub ładunków, używany przez Siły Zbrojne, Policję, Straż Graniczną, Straż Pożarną i Służbę Więzienną. Najprościej jest ustalić ten rodzaj pojazdów, bazując na zapisach w dowodzie rejestracyjnym. </a:t>
            </a:r>
          </a:p>
        </p:txBody>
      </p:sp>
      <p:cxnSp>
        <p:nvCxnSpPr>
          <p:cNvPr id="11" name="Straight Arrow Connector 10"/>
          <p:cNvCxnSpPr>
            <a:endCxn id="8" idx="0"/>
          </p:cNvCxnSpPr>
          <p:nvPr/>
        </p:nvCxnSpPr>
        <p:spPr>
          <a:xfrm flipH="1">
            <a:off x="1979961" y="2924944"/>
            <a:ext cx="935856"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435848" y="2924944"/>
            <a:ext cx="1008360"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17402"/>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r>
              <a:rPr lang="en-US" dirty="0" err="1">
                <a:latin typeface="Palatino Linotype"/>
                <a:cs typeface="Palatino Linotype"/>
              </a:rPr>
              <a:t>zwolnienia</a:t>
            </a:r>
            <a:endParaRPr lang="en-US" dirty="0">
              <a:latin typeface="Palatino Linotype"/>
              <a:cs typeface="Palatino Linotype"/>
            </a:endParaRPr>
          </a:p>
        </p:txBody>
      </p:sp>
      <p:sp>
        <p:nvSpPr>
          <p:cNvPr id="3" name="Content Placeholder 2"/>
          <p:cNvSpPr>
            <a:spLocks noGrp="1"/>
          </p:cNvSpPr>
          <p:nvPr>
            <p:ph idx="1"/>
          </p:nvPr>
        </p:nvSpPr>
        <p:spPr/>
        <p:txBody>
          <a:bodyPr>
            <a:normAutofit/>
          </a:bodyPr>
          <a:lstStyle/>
          <a:p>
            <a:pPr algn="just"/>
            <a:r>
              <a:rPr lang="pl-PL" b="1" dirty="0">
                <a:solidFill>
                  <a:srgbClr val="000000"/>
                </a:solidFill>
                <a:latin typeface="Palatino Linotype"/>
                <a:cs typeface="Palatino Linotype"/>
              </a:rPr>
              <a:t>Pojazdy zabytkowe. </a:t>
            </a:r>
            <a:r>
              <a:rPr lang="pl-PL" dirty="0">
                <a:solidFill>
                  <a:srgbClr val="000000"/>
                </a:solidFill>
                <a:latin typeface="Palatino Linotype"/>
                <a:cs typeface="Palatino Linotype"/>
              </a:rPr>
              <a:t>Są to pojazdy, które zostały wpisane do rejestru zabytków lub ujęte w centralnej ewidencji dóbr kultury.</a:t>
            </a:r>
            <a:endParaRPr lang="pl-PL" sz="3600" dirty="0">
              <a:latin typeface="Palatino Linotype"/>
              <a:cs typeface="Palatino Linotype"/>
            </a:endParaRPr>
          </a:p>
          <a:p>
            <a:pPr algn="just"/>
            <a:r>
              <a:rPr lang="pl-PL" b="1" dirty="0">
                <a:latin typeface="Palatino Linotype"/>
                <a:cs typeface="Palatino Linotype"/>
              </a:rPr>
              <a:t>Inne zwolnienia od podatku może wprowadzać rada gminy w drodze uchwały</a:t>
            </a:r>
            <a:r>
              <a:rPr lang="pl-PL" dirty="0">
                <a:latin typeface="Palatino Linotype"/>
                <a:cs typeface="Palatino Linotype"/>
              </a:rPr>
              <a:t>. Rada może wprowadzać</a:t>
            </a:r>
            <a:r>
              <a:rPr lang="pl-PL" b="1" dirty="0">
                <a:latin typeface="Palatino Linotype"/>
                <a:cs typeface="Palatino Linotype"/>
              </a:rPr>
              <a:t> jedynie zwolnienia przedmiotowe </a:t>
            </a:r>
            <a:r>
              <a:rPr lang="pl-PL" dirty="0">
                <a:latin typeface="Palatino Linotype"/>
                <a:cs typeface="Palatino Linotype"/>
              </a:rPr>
              <a:t>- np. autobusy.</a:t>
            </a:r>
          </a:p>
          <a:p>
            <a:pPr algn="just"/>
            <a:r>
              <a:rPr lang="pl-PL" dirty="0">
                <a:latin typeface="Palatino Linotype"/>
                <a:cs typeface="Palatino Linotype"/>
              </a:rPr>
              <a:t>Rada gminy, wprowadzając zwolnienia, musi pamiętać, że nie mogą one dotyczyć środków transportowych, dla których ustawodawca przewidział stawki minimalne. W stosunku do tych pojazdów rady mogą wprowadzić jedynie niższą stawkę, z wyłączeniem całkowitego zwolnienia od podatku. </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348</a:t>
            </a:fld>
            <a:endParaRPr lang="pl-PL">
              <a:latin typeface="Palatino Linotype"/>
              <a:cs typeface="Palatino Linotype"/>
            </a:endParaRPr>
          </a:p>
        </p:txBody>
      </p:sp>
    </p:spTree>
    <p:extLst>
      <p:ext uri="{BB962C8B-B14F-4D97-AF65-F5344CB8AC3E}">
        <p14:creationId xmlns:p14="http://schemas.microsoft.com/office/powerpoint/2010/main" val="3042202756"/>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latin typeface="Palatino Linotype"/>
                <a:cs typeface="Palatino Linotype"/>
              </a:rPr>
              <a:t>Podatek</a:t>
            </a:r>
            <a:r>
              <a:rPr lang="en-US" sz="3200" dirty="0">
                <a:latin typeface="Palatino Linotype"/>
                <a:cs typeface="Palatino Linotype"/>
              </a:rPr>
              <a:t> </a:t>
            </a:r>
            <a:r>
              <a:rPr lang="en-US" sz="3200" dirty="0" err="1">
                <a:latin typeface="Palatino Linotype"/>
                <a:cs typeface="Palatino Linotype"/>
              </a:rPr>
              <a:t>transportowy</a:t>
            </a:r>
            <a:r>
              <a:rPr lang="en-US" sz="3200" dirty="0">
                <a:latin typeface="Palatino Linotype"/>
                <a:cs typeface="Palatino Linotype"/>
              </a:rPr>
              <a:t> – </a:t>
            </a:r>
            <a:r>
              <a:rPr lang="en-US" sz="3200" dirty="0" err="1">
                <a:latin typeface="Palatino Linotype"/>
                <a:cs typeface="Palatino Linotype"/>
              </a:rPr>
              <a:t>zw</a:t>
            </a:r>
            <a:r>
              <a:rPr lang="pl-PL" sz="3200" dirty="0">
                <a:latin typeface="Palatino Linotype"/>
                <a:cs typeface="Palatino Linotype"/>
              </a:rPr>
              <a:t>rot podatku</a:t>
            </a:r>
            <a:endParaRPr lang="en-US" sz="3200" dirty="0">
              <a:latin typeface="Palatino Linotype"/>
              <a:cs typeface="Palatino Linotype"/>
            </a:endParaRPr>
          </a:p>
        </p:txBody>
      </p:sp>
      <p:sp>
        <p:nvSpPr>
          <p:cNvPr id="3" name="Content Placeholder 2"/>
          <p:cNvSpPr>
            <a:spLocks noGrp="1"/>
          </p:cNvSpPr>
          <p:nvPr>
            <p:ph idx="1"/>
          </p:nvPr>
        </p:nvSpPr>
        <p:spPr>
          <a:xfrm>
            <a:off x="467544" y="2348880"/>
            <a:ext cx="7556313" cy="4144963"/>
          </a:xfrm>
        </p:spPr>
        <p:txBody>
          <a:bodyPr/>
          <a:lstStyle/>
          <a:p>
            <a:r>
              <a:rPr lang="pl-PL" dirty="0">
                <a:latin typeface="Palatino Linotype"/>
                <a:cs typeface="Palatino Linotype"/>
              </a:rPr>
              <a:t>Pojęcie </a:t>
            </a:r>
            <a:r>
              <a:rPr lang="pl-PL" b="1" dirty="0">
                <a:latin typeface="Palatino Linotype"/>
                <a:cs typeface="Palatino Linotype"/>
              </a:rPr>
              <a:t>transportu kombinowanego</a:t>
            </a:r>
            <a:r>
              <a:rPr lang="pl-PL" dirty="0">
                <a:latin typeface="Palatino Linotype"/>
                <a:cs typeface="Palatino Linotype"/>
              </a:rPr>
              <a:t> zostało zdefiniowane w ustawie o transporcie drogowym. </a:t>
            </a:r>
          </a:p>
          <a:p>
            <a:r>
              <a:rPr lang="pl-PL" dirty="0">
                <a:latin typeface="Palatino Linotype"/>
                <a:cs typeface="Palatino Linotype"/>
              </a:rPr>
              <a:t>Zgodnie z tą definicją jest to przewóz rzeczy, podczas którego samochód ciężarowy, przyczepa, naczepa z jednostką ciągnącą lub bez jednostki ciągnącej, nadwozie wymienne lub kontener 20-stopowy lub większy korzysta z drogi w początkowym lub końcowym odcinku przewozu, a na innym odcinku – z usługi kolei, żeglugi śródlądowej lub transportu morskiego. </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349</a:t>
            </a:fld>
            <a:endParaRPr lang="pl-PL">
              <a:latin typeface="Palatino Linotype"/>
              <a:cs typeface="Palatino Linotype"/>
            </a:endParaRPr>
          </a:p>
        </p:txBody>
      </p:sp>
      <p:sp>
        <p:nvSpPr>
          <p:cNvPr id="6" name="pole tekstowe 4"/>
          <p:cNvSpPr txBox="1">
            <a:spLocks noChangeArrowheads="1"/>
          </p:cNvSpPr>
          <p:nvPr/>
        </p:nvSpPr>
        <p:spPr bwMode="auto">
          <a:xfrm>
            <a:off x="683568" y="1412776"/>
            <a:ext cx="6696075" cy="43021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2200" b="1" dirty="0">
                <a:solidFill>
                  <a:srgbClr val="FFFFFF"/>
                </a:solidFill>
                <a:latin typeface="Palatino Linotype"/>
                <a:cs typeface="Palatino Linotype"/>
              </a:rPr>
              <a:t>Art. 11a </a:t>
            </a:r>
            <a:r>
              <a:rPr lang="pl-PL" sz="2200" b="1" dirty="0" err="1">
                <a:solidFill>
                  <a:srgbClr val="FFFFFF"/>
                </a:solidFill>
                <a:latin typeface="Palatino Linotype"/>
                <a:cs typeface="Palatino Linotype"/>
              </a:rPr>
              <a:t>u.p.o.l</a:t>
            </a:r>
            <a:r>
              <a:rPr lang="pl-PL" sz="2200" b="1" dirty="0">
                <a:solidFill>
                  <a:srgbClr val="FFFFFF"/>
                </a:solidFill>
                <a:latin typeface="Palatino Linotype"/>
                <a:cs typeface="Palatino Linotype"/>
              </a:rPr>
              <a:t>. – TRANSPORT KOMBINOWANY</a:t>
            </a:r>
          </a:p>
        </p:txBody>
      </p:sp>
    </p:spTree>
    <p:extLst>
      <p:ext uri="{BB962C8B-B14F-4D97-AF65-F5344CB8AC3E}">
        <p14:creationId xmlns:p14="http://schemas.microsoft.com/office/powerpoint/2010/main" val="1481919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35</a:t>
            </a:fld>
            <a:endParaRPr lang="pl-PL">
              <a:latin typeface="Palatino Linotype"/>
              <a:cs typeface="Palatino Linotype"/>
            </a:endParaRPr>
          </a:p>
        </p:txBody>
      </p:sp>
      <p:graphicFrame>
        <p:nvGraphicFramePr>
          <p:cNvPr id="6" name="Diagram 5"/>
          <p:cNvGraphicFramePr/>
          <p:nvPr>
            <p:extLst>
              <p:ext uri="{D42A27DB-BD31-4B8C-83A1-F6EECF244321}">
                <p14:modId xmlns:p14="http://schemas.microsoft.com/office/powerpoint/2010/main" val="747371213"/>
              </p:ext>
            </p:extLst>
          </p:nvPr>
        </p:nvGraphicFramePr>
        <p:xfrm>
          <a:off x="416462" y="1124744"/>
          <a:ext cx="7416824" cy="3688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ówna się 15"/>
          <p:cNvSpPr/>
          <p:nvPr/>
        </p:nvSpPr>
        <p:spPr>
          <a:xfrm>
            <a:off x="3995936" y="2780928"/>
            <a:ext cx="216024" cy="288032"/>
          </a:xfrm>
          <a:prstGeom prst="mathEqual">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pl-PL" sz="1800">
              <a:solidFill>
                <a:schemeClr val="tx1"/>
              </a:solidFill>
              <a:latin typeface="Palatino Linotype"/>
              <a:cs typeface="Palatino Linotype"/>
            </a:endParaRPr>
          </a:p>
        </p:txBody>
      </p:sp>
      <p:sp>
        <p:nvSpPr>
          <p:cNvPr id="8" name="Strzałka w dół 9"/>
          <p:cNvSpPr/>
          <p:nvPr/>
        </p:nvSpPr>
        <p:spPr>
          <a:xfrm rot="1900485">
            <a:off x="1839913" y="3843338"/>
            <a:ext cx="485775" cy="977900"/>
          </a:xfrm>
          <a:prstGeom prst="downArrow">
            <a:avLst/>
          </a:prstGeom>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pl-PL" sz="1800">
              <a:latin typeface="Palatino Linotype"/>
              <a:cs typeface="Palatino Linotype"/>
            </a:endParaRPr>
          </a:p>
        </p:txBody>
      </p:sp>
      <p:sp>
        <p:nvSpPr>
          <p:cNvPr id="9" name="Strzałka w dół 16"/>
          <p:cNvSpPr/>
          <p:nvPr/>
        </p:nvSpPr>
        <p:spPr>
          <a:xfrm rot="19659227">
            <a:off x="5876925" y="3843338"/>
            <a:ext cx="484188" cy="977900"/>
          </a:xfrm>
          <a:prstGeom prst="downArrow">
            <a:avLst/>
          </a:prstGeom>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pl-PL" sz="1800">
              <a:effectLst>
                <a:outerShdw blurRad="50800" dist="38100" dir="5400000" algn="t" rotWithShape="0">
                  <a:prstClr val="black">
                    <a:alpha val="40000"/>
                  </a:prstClr>
                </a:outerShdw>
              </a:effectLst>
              <a:latin typeface="Palatino Linotype"/>
              <a:cs typeface="Palatino Linotype"/>
            </a:endParaRPr>
          </a:p>
        </p:txBody>
      </p:sp>
      <p:sp>
        <p:nvSpPr>
          <p:cNvPr id="11" name="pole tekstowe 13"/>
          <p:cNvSpPr txBox="1">
            <a:spLocks noChangeArrowheads="1"/>
          </p:cNvSpPr>
          <p:nvPr/>
        </p:nvSpPr>
        <p:spPr bwMode="auto">
          <a:xfrm>
            <a:off x="4932363" y="4797425"/>
            <a:ext cx="28082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800" dirty="0">
                <a:latin typeface="Palatino Linotype"/>
                <a:cs typeface="Palatino Linotype"/>
              </a:rPr>
              <a:t>wywiezienie towaru poza obszar UE</a:t>
            </a:r>
          </a:p>
          <a:p>
            <a:pPr eaLnBrk="1" hangingPunct="1"/>
            <a:endParaRPr lang="pl-PL" sz="1800" dirty="0">
              <a:latin typeface="Palatino Linotype"/>
              <a:cs typeface="Palatino Linotype"/>
            </a:endParaRPr>
          </a:p>
        </p:txBody>
      </p:sp>
      <p:sp>
        <p:nvSpPr>
          <p:cNvPr id="13" name="pole tekstowe 17"/>
          <p:cNvSpPr txBox="1">
            <a:spLocks noChangeArrowheads="1"/>
          </p:cNvSpPr>
          <p:nvPr/>
        </p:nvSpPr>
        <p:spPr bwMode="auto">
          <a:xfrm>
            <a:off x="4499992" y="5589240"/>
            <a:ext cx="403244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just" eaLnBrk="1" hangingPunct="1"/>
            <a:r>
              <a:rPr lang="pl-PL" sz="1400" b="1" dirty="0">
                <a:latin typeface="Palatino Linotype"/>
                <a:cs typeface="Palatino Linotype"/>
              </a:rPr>
              <a:t>usługi wykonywane za granicą (eksportowane) nie podlegają opodatkowaniu w Polsce, ale podatnik ma prawo do odliczenia podatku naliczonego związanego z ich świadczeniem</a:t>
            </a:r>
          </a:p>
        </p:txBody>
      </p:sp>
      <p:sp>
        <p:nvSpPr>
          <p:cNvPr id="14" name="pole tekstowe 14"/>
          <p:cNvSpPr txBox="1">
            <a:spLocks noChangeArrowheads="1"/>
          </p:cNvSpPr>
          <p:nvPr/>
        </p:nvSpPr>
        <p:spPr bwMode="auto">
          <a:xfrm>
            <a:off x="323850" y="4797425"/>
            <a:ext cx="30241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800" dirty="0">
                <a:latin typeface="Palatino Linotype"/>
                <a:cs typeface="Palatino Linotype"/>
              </a:rPr>
              <a:t>eksport korzysta z preferencyjnego opodatkowania </a:t>
            </a:r>
          </a:p>
          <a:p>
            <a:pPr algn="ctr" eaLnBrk="1" hangingPunct="1"/>
            <a:r>
              <a:rPr lang="pl-PL" sz="1800" dirty="0">
                <a:latin typeface="Palatino Linotype"/>
                <a:cs typeface="Palatino Linotype"/>
              </a:rPr>
              <a:t>(stawka 0%).</a:t>
            </a:r>
          </a:p>
        </p:txBody>
      </p:sp>
      <p:sp>
        <p:nvSpPr>
          <p:cNvPr id="15" name="TextBox 14"/>
          <p:cNvSpPr txBox="1"/>
          <p:nvPr/>
        </p:nvSpPr>
        <p:spPr>
          <a:xfrm>
            <a:off x="2987824" y="1268760"/>
            <a:ext cx="3672408" cy="369332"/>
          </a:xfrm>
          <a:prstGeom prst="rect">
            <a:avLst/>
          </a:prstGeom>
          <a:noFill/>
        </p:spPr>
        <p:txBody>
          <a:bodyPr wrap="square" rtlCol="0">
            <a:spAutoFit/>
          </a:bodyPr>
          <a:lstStyle/>
          <a:p>
            <a:r>
              <a:rPr lang="en-US" sz="1800" b="1" dirty="0">
                <a:solidFill>
                  <a:schemeClr val="accent1">
                    <a:lumMod val="75000"/>
                  </a:schemeClr>
                </a:solidFill>
                <a:latin typeface="Palatino Linotype"/>
                <a:cs typeface="Palatino Linotype"/>
              </a:rPr>
              <a:t>EKSPORT TOWARÓW</a:t>
            </a:r>
          </a:p>
        </p:txBody>
      </p:sp>
      <p:cxnSp>
        <p:nvCxnSpPr>
          <p:cNvPr id="17" name="Elbow Connector 16"/>
          <p:cNvCxnSpPr/>
          <p:nvPr/>
        </p:nvCxnSpPr>
        <p:spPr>
          <a:xfrm rot="16200000" flipH="1">
            <a:off x="3491880" y="4365104"/>
            <a:ext cx="2016224" cy="576064"/>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0032635"/>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latin typeface="Palatino Linotype"/>
                <a:cs typeface="Palatino Linotype"/>
              </a:rPr>
              <a:t>Podatek</a:t>
            </a:r>
            <a:r>
              <a:rPr lang="en-US" sz="3200" dirty="0">
                <a:latin typeface="Palatino Linotype"/>
                <a:cs typeface="Palatino Linotype"/>
              </a:rPr>
              <a:t> </a:t>
            </a:r>
            <a:r>
              <a:rPr lang="en-US" sz="3200" dirty="0" err="1">
                <a:latin typeface="Palatino Linotype"/>
                <a:cs typeface="Palatino Linotype"/>
              </a:rPr>
              <a:t>transportowy</a:t>
            </a:r>
            <a:r>
              <a:rPr lang="en-US" sz="3200" dirty="0">
                <a:latin typeface="Palatino Linotype"/>
                <a:cs typeface="Palatino Linotype"/>
              </a:rPr>
              <a:t> – z</a:t>
            </a:r>
            <a:r>
              <a:rPr lang="pl-PL" sz="3200" dirty="0" err="1">
                <a:latin typeface="Palatino Linotype"/>
                <a:cs typeface="Palatino Linotype"/>
              </a:rPr>
              <a:t>wrot</a:t>
            </a:r>
            <a:r>
              <a:rPr lang="pl-PL" sz="3200" dirty="0">
                <a:latin typeface="Palatino Linotype"/>
                <a:cs typeface="Palatino Linotype"/>
              </a:rPr>
              <a:t> podatku</a:t>
            </a:r>
            <a:endParaRPr lang="en-US" sz="3200" dirty="0">
              <a:latin typeface="Palatino Linotype"/>
              <a:cs typeface="Palatino Linotype"/>
            </a:endParaRPr>
          </a:p>
        </p:txBody>
      </p:sp>
      <p:sp>
        <p:nvSpPr>
          <p:cNvPr id="3" name="Content Placeholder 2"/>
          <p:cNvSpPr>
            <a:spLocks noGrp="1"/>
          </p:cNvSpPr>
          <p:nvPr>
            <p:ph idx="1"/>
          </p:nvPr>
        </p:nvSpPr>
        <p:spPr>
          <a:xfrm>
            <a:off x="395536" y="2132856"/>
            <a:ext cx="7556313" cy="4144963"/>
          </a:xfrm>
        </p:spPr>
        <p:txBody>
          <a:bodyPr>
            <a:normAutofit/>
          </a:bodyPr>
          <a:lstStyle/>
          <a:p>
            <a:pPr algn="just"/>
            <a:r>
              <a:rPr lang="pl-PL" dirty="0">
                <a:solidFill>
                  <a:srgbClr val="000000"/>
                </a:solidFill>
                <a:latin typeface="Palatino Linotype"/>
                <a:cs typeface="Palatino Linotype"/>
              </a:rPr>
              <a:t>Kwota zwrotu podatku jest zależna od liczby jazd wykonywanych przez środek transportu w przewozie koleją i waha się: od 100% zwrotu kwoty rocznej podatku – przy 100 i więcej jazdach, do 25% – od 20 do 49 jazd włącznie. Zwrotu podatku dokonuje organ podatkowy, na rachunek którego uiszczono podatek, </a:t>
            </a:r>
            <a:r>
              <a:rPr lang="pl-PL" b="1" dirty="0">
                <a:solidFill>
                  <a:srgbClr val="000000"/>
                </a:solidFill>
                <a:latin typeface="Palatino Linotype"/>
                <a:cs typeface="Palatino Linotype"/>
              </a:rPr>
              <a:t>na wniosek podatnika</a:t>
            </a:r>
            <a:r>
              <a:rPr lang="pl-PL" dirty="0">
                <a:solidFill>
                  <a:srgbClr val="000000"/>
                </a:solidFill>
                <a:latin typeface="Palatino Linotype"/>
                <a:cs typeface="Palatino Linotype"/>
              </a:rPr>
              <a:t> złożony nie później niż do dnia 31 marca roku następującego po roku podatkowym. </a:t>
            </a:r>
          </a:p>
          <a:p>
            <a:pPr algn="just"/>
            <a:r>
              <a:rPr lang="pl-PL" dirty="0">
                <a:solidFill>
                  <a:srgbClr val="000000"/>
                </a:solidFill>
                <a:latin typeface="Palatino Linotype"/>
                <a:cs typeface="Palatino Linotype"/>
              </a:rPr>
              <a:t>Podstawą ustalenia ilości jazd są dane zawarte w dokumentach przewozowych, w których dokonano wpisu o przewozie koleją. Zwrot dokonywany jest bez decyzji organu podatkowego w terminie 3 miesięcy od dnia złożenia wniosku.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350</a:t>
            </a:fld>
            <a:endParaRPr lang="pl-PL">
              <a:latin typeface="Palatino Linotype"/>
              <a:cs typeface="Palatino Linotype"/>
            </a:endParaRPr>
          </a:p>
        </p:txBody>
      </p:sp>
      <p:sp>
        <p:nvSpPr>
          <p:cNvPr id="6" name="pole tekstowe 4"/>
          <p:cNvSpPr txBox="1">
            <a:spLocks noChangeArrowheads="1"/>
          </p:cNvSpPr>
          <p:nvPr/>
        </p:nvSpPr>
        <p:spPr bwMode="auto">
          <a:xfrm>
            <a:off x="683568" y="1412776"/>
            <a:ext cx="6696075" cy="43021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2200" b="1" dirty="0">
                <a:solidFill>
                  <a:srgbClr val="FFFFFF"/>
                </a:solidFill>
                <a:latin typeface="Palatino Linotype"/>
                <a:cs typeface="Palatino Linotype"/>
              </a:rPr>
              <a:t>Art. 11a </a:t>
            </a:r>
            <a:r>
              <a:rPr lang="pl-PL" sz="2200" b="1" dirty="0" err="1">
                <a:solidFill>
                  <a:srgbClr val="FFFFFF"/>
                </a:solidFill>
                <a:latin typeface="Palatino Linotype"/>
                <a:cs typeface="Palatino Linotype"/>
              </a:rPr>
              <a:t>u.p.o.l</a:t>
            </a:r>
            <a:r>
              <a:rPr lang="pl-PL" sz="2200" b="1" dirty="0">
                <a:solidFill>
                  <a:srgbClr val="FFFFFF"/>
                </a:solidFill>
                <a:latin typeface="Palatino Linotype"/>
                <a:cs typeface="Palatino Linotype"/>
              </a:rPr>
              <a:t>. – TRANSPORT KOMBINOWANY</a:t>
            </a:r>
          </a:p>
        </p:txBody>
      </p:sp>
    </p:spTree>
    <p:extLst>
      <p:ext uri="{BB962C8B-B14F-4D97-AF65-F5344CB8AC3E}">
        <p14:creationId xmlns:p14="http://schemas.microsoft.com/office/powerpoint/2010/main" val="3601549345"/>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br>
              <a:rPr lang="en-US" dirty="0">
                <a:latin typeface="Palatino Linotype"/>
                <a:cs typeface="Palatino Linotype"/>
              </a:rPr>
            </a:br>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351</a:t>
            </a:fld>
            <a:endParaRPr lang="pl-PL">
              <a:latin typeface="Palatino Linotype"/>
              <a:cs typeface="Palatino Linotype"/>
            </a:endParaRPr>
          </a:p>
        </p:txBody>
      </p:sp>
      <p:sp>
        <p:nvSpPr>
          <p:cNvPr id="6" name="Rectangle 5"/>
          <p:cNvSpPr/>
          <p:nvPr/>
        </p:nvSpPr>
        <p:spPr>
          <a:xfrm>
            <a:off x="539552" y="1988840"/>
            <a:ext cx="7632848" cy="1477328"/>
          </a:xfrm>
          <a:prstGeom prst="rect">
            <a:avLst/>
          </a:prstGeom>
        </p:spPr>
        <p:txBody>
          <a:bodyPr wrap="square">
            <a:spAutoFit/>
          </a:bodyPr>
          <a:lstStyle/>
          <a:p>
            <a:pPr algn="ctr" eaLnBrk="1" hangingPunct="1">
              <a:defRPr/>
            </a:pPr>
            <a:r>
              <a:rPr lang="pl-PL" sz="1800" b="1" dirty="0">
                <a:solidFill>
                  <a:srgbClr val="000000"/>
                </a:solidFill>
                <a:latin typeface="Palatino Linotype"/>
                <a:cs typeface="Palatino Linotype"/>
              </a:rPr>
              <a:t>Podatnik jest zobowiązany do samodzielnego obliczania i wpłacania podatku bez wezwania</a:t>
            </a:r>
            <a:r>
              <a:rPr lang="pl-PL" sz="1800" dirty="0">
                <a:solidFill>
                  <a:srgbClr val="000000"/>
                </a:solidFill>
                <a:latin typeface="Palatino Linotype"/>
                <a:cs typeface="Palatino Linotype"/>
              </a:rPr>
              <a:t> (bez konieczności doręczenia podatnikowi decyzji wymierzającej wysokość świadczenia z tytułu tego podatku) na rachunek gminy, na terenie której znajduje się miejsce zamieszkania lub siedziba podatnika. </a:t>
            </a:r>
          </a:p>
        </p:txBody>
      </p:sp>
      <p:sp>
        <p:nvSpPr>
          <p:cNvPr id="7" name="Prostokąt 5"/>
          <p:cNvSpPr>
            <a:spLocks noChangeArrowheads="1"/>
          </p:cNvSpPr>
          <p:nvPr/>
        </p:nvSpPr>
        <p:spPr bwMode="auto">
          <a:xfrm>
            <a:off x="467544" y="4005064"/>
            <a:ext cx="7777163" cy="175432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p>
            <a:pPr algn="ctr" eaLnBrk="1" hangingPunct="1">
              <a:defRPr/>
            </a:pPr>
            <a:r>
              <a:rPr lang="pl-PL" sz="1800" b="1" dirty="0">
                <a:solidFill>
                  <a:srgbClr val="000000"/>
                </a:solidFill>
                <a:latin typeface="Palatino Linotype"/>
                <a:cs typeface="Palatino Linotype"/>
              </a:rPr>
              <a:t>W przypadku nabycia nowych</a:t>
            </a:r>
            <a:r>
              <a:rPr lang="pl-PL" sz="1800" dirty="0">
                <a:solidFill>
                  <a:srgbClr val="000000"/>
                </a:solidFill>
                <a:latin typeface="Palatino Linotype"/>
                <a:cs typeface="Palatino Linotype"/>
              </a:rPr>
              <a:t> (dotychczas niezarejestrowanych) </a:t>
            </a:r>
            <a:r>
              <a:rPr lang="pl-PL" sz="1800" b="1" dirty="0">
                <a:solidFill>
                  <a:srgbClr val="000000"/>
                </a:solidFill>
                <a:latin typeface="Palatino Linotype"/>
                <a:cs typeface="Palatino Linotype"/>
              </a:rPr>
              <a:t>środków transportowych bieg okresu</a:t>
            </a:r>
            <a:r>
              <a:rPr lang="pl-PL" sz="1800" dirty="0">
                <a:solidFill>
                  <a:srgbClr val="000000"/>
                </a:solidFill>
                <a:latin typeface="Palatino Linotype"/>
                <a:cs typeface="Palatino Linotype"/>
              </a:rPr>
              <a:t>, za który podatnik zobowiązany jest do zapłacenia podatku </a:t>
            </a:r>
            <a:r>
              <a:rPr lang="pl-PL" sz="1800" b="1" dirty="0">
                <a:solidFill>
                  <a:srgbClr val="000000"/>
                </a:solidFill>
                <a:latin typeface="Palatino Linotype"/>
                <a:cs typeface="Palatino Linotype"/>
              </a:rPr>
              <a:t>rozpoczyna się </a:t>
            </a:r>
            <a:r>
              <a:rPr lang="pl-PL" sz="1800" dirty="0">
                <a:solidFill>
                  <a:srgbClr val="000000"/>
                </a:solidFill>
                <a:latin typeface="Palatino Linotype"/>
                <a:cs typeface="Palatino Linotype"/>
              </a:rPr>
              <a:t>od pierwszego dnia miesiąca następującego po miesiącu, w którym środek transportowy został zarejestrowany. </a:t>
            </a:r>
            <a:r>
              <a:rPr lang="pl-PL" sz="1800" i="1" dirty="0">
                <a:solidFill>
                  <a:srgbClr val="000000"/>
                </a:solidFill>
                <a:latin typeface="Palatino Linotype"/>
                <a:cs typeface="Palatino Linotype"/>
              </a:rPr>
              <a:t>Podatnik nie będzie musiał płacić podatku np. w sytuacji, gdy zakupiony przez niego nowy samochód nie zostanie zarejestrowany</a:t>
            </a:r>
          </a:p>
        </p:txBody>
      </p:sp>
    </p:spTree>
    <p:extLst>
      <p:ext uri="{BB962C8B-B14F-4D97-AF65-F5344CB8AC3E}">
        <p14:creationId xmlns:p14="http://schemas.microsoft.com/office/powerpoint/2010/main" val="3614328996"/>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br>
              <a:rPr lang="en-US" dirty="0">
                <a:latin typeface="Palatino Linotype"/>
                <a:cs typeface="Palatino Linotype"/>
              </a:rPr>
            </a:br>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3" name="Content Placeholder 2"/>
          <p:cNvSpPr>
            <a:spLocks noGrp="1"/>
          </p:cNvSpPr>
          <p:nvPr>
            <p:ph idx="1"/>
          </p:nvPr>
        </p:nvSpPr>
        <p:spPr>
          <a:xfrm>
            <a:off x="467544" y="2780928"/>
            <a:ext cx="7556313" cy="3031976"/>
          </a:xfrm>
        </p:spPr>
        <p:txBody>
          <a:bodyPr>
            <a:normAutofit/>
          </a:bodyPr>
          <a:lstStyle/>
          <a:p>
            <a:pPr algn="just"/>
            <a:r>
              <a:rPr lang="pl-PL" sz="2400" dirty="0">
                <a:solidFill>
                  <a:srgbClr val="000000"/>
                </a:solidFill>
                <a:latin typeface="Palatino Linotype"/>
                <a:cs typeface="Palatino Linotype"/>
              </a:rPr>
              <a:t>W przypadku </a:t>
            </a:r>
            <a:r>
              <a:rPr lang="pl-PL" sz="2400" b="1" i="1" u="sng" dirty="0">
                <a:solidFill>
                  <a:srgbClr val="000000"/>
                </a:solidFill>
                <a:latin typeface="Palatino Linotype"/>
                <a:cs typeface="Palatino Linotype"/>
              </a:rPr>
              <a:t>nabycia zarejestrowanych</a:t>
            </a:r>
            <a:r>
              <a:rPr lang="pl-PL" sz="2400" dirty="0">
                <a:solidFill>
                  <a:srgbClr val="000000"/>
                </a:solidFill>
                <a:latin typeface="Palatino Linotype"/>
                <a:cs typeface="Palatino Linotype"/>
              </a:rPr>
              <a:t> środków transportowych bieg okresu, za który podatnik zobowiązany jest do zapłacenia podatku rozpoczyna się </a:t>
            </a:r>
            <a:r>
              <a:rPr lang="pl-PL" sz="2400" b="1" i="1" u="sng" dirty="0">
                <a:solidFill>
                  <a:srgbClr val="000000"/>
                </a:solidFill>
                <a:latin typeface="Palatino Linotype"/>
                <a:cs typeface="Palatino Linotype"/>
              </a:rPr>
              <a:t>od pierwszego dnia miesiąca następującego po miesiącu, w którym taki środek transportowy został nabyty.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352</a:t>
            </a:fld>
            <a:endParaRPr lang="pl-PL">
              <a:latin typeface="Palatino Linotype"/>
              <a:cs typeface="Palatino Linotype"/>
            </a:endParaRPr>
          </a:p>
        </p:txBody>
      </p:sp>
    </p:spTree>
    <p:extLst>
      <p:ext uri="{BB962C8B-B14F-4D97-AF65-F5344CB8AC3E}">
        <p14:creationId xmlns:p14="http://schemas.microsoft.com/office/powerpoint/2010/main" val="325582604"/>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556313" cy="1116106"/>
          </a:xfrm>
        </p:spPr>
        <p:txBody>
          <a:bodyPr/>
          <a:lstStyle/>
          <a:p>
            <a:r>
              <a:rPr lang="en-US" sz="2600" dirty="0" err="1">
                <a:latin typeface="Palatino Linotype"/>
                <a:cs typeface="Palatino Linotype"/>
              </a:rPr>
              <a:t>Podatek</a:t>
            </a:r>
            <a:r>
              <a:rPr lang="en-US" sz="2600" dirty="0">
                <a:latin typeface="Palatino Linotype"/>
                <a:cs typeface="Palatino Linotype"/>
              </a:rPr>
              <a:t> </a:t>
            </a:r>
            <a:r>
              <a:rPr lang="en-US" sz="2600" dirty="0" err="1">
                <a:latin typeface="Palatino Linotype"/>
                <a:cs typeface="Palatino Linotype"/>
              </a:rPr>
              <a:t>transportowy</a:t>
            </a:r>
            <a:r>
              <a:rPr lang="en-US" sz="2600" dirty="0">
                <a:latin typeface="Palatino Linotype"/>
                <a:cs typeface="Palatino Linotype"/>
              </a:rPr>
              <a:t> – </a:t>
            </a:r>
            <a:r>
              <a:rPr lang="en-US" sz="2600" dirty="0" err="1">
                <a:latin typeface="Palatino Linotype"/>
                <a:cs typeface="Palatino Linotype"/>
              </a:rPr>
              <a:t>tryb</a:t>
            </a:r>
            <a:r>
              <a:rPr lang="en-US" sz="2600" dirty="0">
                <a:latin typeface="Palatino Linotype"/>
                <a:cs typeface="Palatino Linotype"/>
              </a:rPr>
              <a:t> </a:t>
            </a:r>
            <a:r>
              <a:rPr lang="en-US" sz="2600" dirty="0" err="1">
                <a:latin typeface="Palatino Linotype"/>
                <a:cs typeface="Palatino Linotype"/>
              </a:rPr>
              <a:t>i</a:t>
            </a:r>
            <a:r>
              <a:rPr lang="en-US" sz="2600" dirty="0">
                <a:latin typeface="Palatino Linotype"/>
                <a:cs typeface="Palatino Linotype"/>
              </a:rPr>
              <a:t> </a:t>
            </a:r>
            <a:r>
              <a:rPr lang="en-US" sz="2600" dirty="0" err="1">
                <a:latin typeface="Palatino Linotype"/>
                <a:cs typeface="Palatino Linotype"/>
              </a:rPr>
              <a:t>warunki</a:t>
            </a:r>
            <a:r>
              <a:rPr lang="en-US" sz="2600" dirty="0">
                <a:latin typeface="Palatino Linotype"/>
                <a:cs typeface="Palatino Linotype"/>
              </a:rPr>
              <a:t> </a:t>
            </a:r>
            <a:r>
              <a:rPr lang="en-US" sz="2600" dirty="0" err="1">
                <a:latin typeface="Palatino Linotype"/>
                <a:cs typeface="Palatino Linotype"/>
              </a:rPr>
              <a:t>płatności</a:t>
            </a:r>
            <a:r>
              <a:rPr lang="en-US" sz="2600" dirty="0">
                <a:latin typeface="Palatino Linotype"/>
                <a:cs typeface="Palatino Linotype"/>
              </a:rPr>
              <a:t> </a:t>
            </a:r>
          </a:p>
        </p:txBody>
      </p:sp>
      <p:sp>
        <p:nvSpPr>
          <p:cNvPr id="3" name="Content Placeholder 2"/>
          <p:cNvSpPr>
            <a:spLocks noGrp="1"/>
          </p:cNvSpPr>
          <p:nvPr>
            <p:ph idx="1"/>
          </p:nvPr>
        </p:nvSpPr>
        <p:spPr>
          <a:xfrm>
            <a:off x="467544" y="2492896"/>
            <a:ext cx="7556313" cy="4144963"/>
          </a:xfrm>
        </p:spPr>
        <p:txBody>
          <a:bodyPr>
            <a:normAutofit fontScale="85000" lnSpcReduction="10000"/>
          </a:bodyPr>
          <a:lstStyle/>
          <a:p>
            <a:pPr algn="just"/>
            <a:r>
              <a:rPr lang="pl-PL" dirty="0">
                <a:solidFill>
                  <a:srgbClr val="000000"/>
                </a:solidFill>
                <a:latin typeface="Palatino Linotype"/>
                <a:cs typeface="Palatino Linotype"/>
              </a:rPr>
              <a:t>Podatnik jest zobowiązany do uiszczenia podatku od środków transportowych w dwóch równych ratach w terminie do dnia 15 lutego i do dnia 15 września każdego roku. Może on oczywiście opłacić kwotę podatku należną za cały rok w całości w terminie do dnia 15 lutego. </a:t>
            </a:r>
            <a:endParaRPr lang="pl-PL" dirty="0">
              <a:latin typeface="Palatino Linotype"/>
              <a:cs typeface="Palatino Linotype"/>
            </a:endParaRPr>
          </a:p>
          <a:p>
            <a:pPr algn="just"/>
            <a:r>
              <a:rPr lang="pl-PL" dirty="0">
                <a:solidFill>
                  <a:srgbClr val="000000"/>
                </a:solidFill>
                <a:latin typeface="Palatino Linotype"/>
                <a:cs typeface="Palatino Linotype"/>
              </a:rPr>
              <a:t>Kwota podatku ulega obniżeniu proporcjonalnie do liczby miesięcy, za które podatnik nie był zobowiązany do płacenia podatku od środków transportowych. Gdy np. nabycie pojazdu nastąpi 15 kwietnia, podatnik, który jest nowym właścicielem, będzie zobowiązany do płacenia podatku od miesiąca maja. Oznacza to, że poprzedni właściciel jest obciążony podatkiem za 4 miesiące i za tyle miesięcy powinien zapłacić podatek. Natomiast nowy właściciel (o ile nie sprzeda lub nie wyrejestruje pojazdu przed końcem roku) powinien zapłacić podatek za pozostałe 8 miesięcy. Wynika to z faktu, iż zmiana właściciela środka transportowego zarejestrowanego (np. w wyniku sprzedaży, darowizny) powoduje, że obowiązek płacenia podatku ciąży na poprzednim właścicielu do końca miesiąca, w którym nastąpiło przeniesienie własności. </a:t>
            </a:r>
            <a:endParaRPr lang="pl-PL" dirty="0">
              <a:latin typeface="Palatino Linotype"/>
              <a:cs typeface="Palatino Linotype"/>
            </a:endParaRP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353</a:t>
            </a:fld>
            <a:endParaRPr lang="pl-PL">
              <a:latin typeface="Palatino Linotype"/>
              <a:cs typeface="Palatino Linotype"/>
            </a:endParaRPr>
          </a:p>
        </p:txBody>
      </p:sp>
      <p:sp>
        <p:nvSpPr>
          <p:cNvPr id="6" name="Prostokąt 4"/>
          <p:cNvSpPr/>
          <p:nvPr/>
        </p:nvSpPr>
        <p:spPr>
          <a:xfrm>
            <a:off x="179512" y="980728"/>
            <a:ext cx="7777163" cy="13239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defRPr/>
            </a:pPr>
            <a:r>
              <a:rPr lang="pl-PL" dirty="0">
                <a:solidFill>
                  <a:srgbClr val="000000"/>
                </a:solidFill>
                <a:latin typeface="Palatino Linotype"/>
                <a:ea typeface="ＭＳ Ｐゴシック" charset="0"/>
                <a:cs typeface="Palatino Linotype"/>
              </a:rPr>
              <a:t>Momentem określającym </a:t>
            </a:r>
            <a:r>
              <a:rPr lang="pl-PL" b="1" dirty="0">
                <a:solidFill>
                  <a:srgbClr val="000000"/>
                </a:solidFill>
                <a:latin typeface="Palatino Linotype"/>
                <a:ea typeface="ＭＳ Ｐゴシック" charset="0"/>
                <a:cs typeface="Palatino Linotype"/>
              </a:rPr>
              <a:t>ustanie obowiązku płacenia podatku</a:t>
            </a:r>
            <a:r>
              <a:rPr lang="pl-PL" dirty="0">
                <a:solidFill>
                  <a:srgbClr val="000000"/>
                </a:solidFill>
                <a:latin typeface="Palatino Linotype"/>
                <a:ea typeface="ＭＳ Ｐゴシック" charset="0"/>
                <a:cs typeface="Palatino Linotype"/>
              </a:rPr>
              <a:t> jest koniec miesiąca, w którym środek transportowy został na stałe wyrejestrowany lub zbyty. Nie powoduje ustania istnienia tego obowiązku np. zniszczenie środka transportowego uniemożliwiające dalsze z niego korzystanie, kradzież pojazdu czy też zajęcie samochodu przez komornika.</a:t>
            </a:r>
          </a:p>
        </p:txBody>
      </p:sp>
    </p:spTree>
    <p:extLst>
      <p:ext uri="{BB962C8B-B14F-4D97-AF65-F5344CB8AC3E}">
        <p14:creationId xmlns:p14="http://schemas.microsoft.com/office/powerpoint/2010/main" val="536382508"/>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5. </a:t>
            </a:r>
            <a:r>
              <a:rPr lang="en-US" dirty="0" err="1">
                <a:latin typeface="Palatino Linotype"/>
                <a:cs typeface="Palatino Linotype"/>
              </a:rPr>
              <a:t>Podatek</a:t>
            </a:r>
            <a:r>
              <a:rPr lang="en-US" dirty="0">
                <a:latin typeface="Palatino Linotype"/>
                <a:cs typeface="Palatino Linotype"/>
              </a:rPr>
              <a:t> od </a:t>
            </a:r>
            <a:r>
              <a:rPr lang="en-US" dirty="0" err="1">
                <a:latin typeface="Palatino Linotype"/>
                <a:cs typeface="Palatino Linotype"/>
              </a:rPr>
              <a:t>spadków</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darowizn</a:t>
            </a:r>
            <a:endParaRPr lang="en-US" dirty="0">
              <a:latin typeface="Palatino Linotype"/>
              <a:cs typeface="Palatino Linotype"/>
            </a:endParaRPr>
          </a:p>
        </p:txBody>
      </p:sp>
      <p:sp>
        <p:nvSpPr>
          <p:cNvPr id="3" name="Content Placeholder 2"/>
          <p:cNvSpPr>
            <a:spLocks noGrp="1"/>
          </p:cNvSpPr>
          <p:nvPr>
            <p:ph idx="1"/>
          </p:nvPr>
        </p:nvSpPr>
        <p:spPr>
          <a:xfrm>
            <a:off x="467544" y="908720"/>
            <a:ext cx="7556313" cy="4144963"/>
          </a:xfrm>
        </p:spPr>
        <p:txBody>
          <a:bodyPr>
            <a:normAutofit fontScale="92500" lnSpcReduction="20000"/>
          </a:bodyPr>
          <a:lstStyle/>
          <a:p>
            <a:pPr>
              <a:lnSpc>
                <a:spcPct val="130000"/>
              </a:lnSpc>
              <a:buFont typeface="Wingdings 2" charset="0"/>
              <a:buNone/>
            </a:pPr>
            <a:endParaRPr lang="pl-PL" dirty="0">
              <a:latin typeface="Palatino Linotype"/>
              <a:cs typeface="Palatino Linotype"/>
            </a:endParaRPr>
          </a:p>
          <a:p>
            <a:pPr>
              <a:lnSpc>
                <a:spcPct val="130000"/>
              </a:lnSpc>
              <a:buFont typeface="Wingdings 2" charset="0"/>
              <a:buNone/>
            </a:pPr>
            <a:r>
              <a:rPr lang="pl-PL" dirty="0">
                <a:latin typeface="Palatino Linotype"/>
                <a:cs typeface="Palatino Linotype"/>
              </a:rPr>
              <a:t>Podstawa prawna:</a:t>
            </a:r>
          </a:p>
          <a:p>
            <a:pPr>
              <a:lnSpc>
                <a:spcPct val="130000"/>
              </a:lnSpc>
              <a:buFont typeface="Wingdings 2" charset="0"/>
              <a:buNone/>
            </a:pP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t>
            </a:r>
            <a:r>
              <a:rPr lang="pl-PL" b="1" dirty="0">
                <a:latin typeface="Palatino Linotype"/>
                <a:cs typeface="Palatino Linotype"/>
              </a:rPr>
              <a:t>Ustawa z dnia 28 lipca 1983r o podatku od spadków i darowizn (tekst jedn. Dz. U. z </a:t>
            </a:r>
            <a:r>
              <a:rPr lang="pl-PL" b="1" dirty="0" smtClean="0">
                <a:latin typeface="Palatino Linotype"/>
                <a:cs typeface="Palatino Linotype"/>
              </a:rPr>
              <a:t>2021 </a:t>
            </a:r>
            <a:r>
              <a:rPr lang="pl-PL" b="1" dirty="0">
                <a:latin typeface="Palatino Linotype"/>
                <a:cs typeface="Palatino Linotype"/>
              </a:rPr>
              <a:t>r. </a:t>
            </a:r>
            <a:r>
              <a:rPr lang="pl-PL" b="1" dirty="0" smtClean="0">
                <a:latin typeface="Palatino Linotype"/>
                <a:cs typeface="Palatino Linotype"/>
              </a:rPr>
              <a:t>poz.1043 </a:t>
            </a:r>
            <a:r>
              <a:rPr lang="pl-PL" b="1" dirty="0">
                <a:latin typeface="Palatino Linotype"/>
                <a:cs typeface="Palatino Linotype"/>
              </a:rPr>
              <a:t>ze zm.)</a:t>
            </a: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354</a:t>
            </a:fld>
            <a:endParaRPr lang="pl-PL">
              <a:latin typeface="Palatino Linotype"/>
              <a:cs typeface="Palatino Linotype"/>
            </a:endParaRPr>
          </a:p>
        </p:txBody>
      </p:sp>
    </p:spTree>
    <p:extLst>
      <p:ext uri="{BB962C8B-B14F-4D97-AF65-F5344CB8AC3E}">
        <p14:creationId xmlns:p14="http://schemas.microsoft.com/office/powerpoint/2010/main" val="56609485"/>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355</a:t>
            </a:fld>
            <a:endParaRPr lang="pl-PL">
              <a:latin typeface="Palatino Linotype"/>
              <a:cs typeface="Palatino Linotype"/>
            </a:endParaRPr>
          </a:p>
        </p:txBody>
      </p:sp>
      <p:sp>
        <p:nvSpPr>
          <p:cNvPr id="6" name="Prostokąt 4"/>
          <p:cNvSpPr>
            <a:spLocks noChangeArrowheads="1"/>
          </p:cNvSpPr>
          <p:nvPr/>
        </p:nvSpPr>
        <p:spPr bwMode="auto">
          <a:xfrm>
            <a:off x="251520" y="2420888"/>
            <a:ext cx="8172450" cy="3108543"/>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p>
            <a:pPr algn="ctr" eaLnBrk="1" hangingPunct="1">
              <a:defRPr/>
            </a:pPr>
            <a:r>
              <a:rPr lang="pl-PL" sz="2800" i="1" dirty="0">
                <a:solidFill>
                  <a:srgbClr val="000000"/>
                </a:solidFill>
                <a:latin typeface="Palatino Linotype"/>
                <a:cs typeface="Palatino Linotype"/>
              </a:rPr>
              <a:t>Podatnikami tego podatku są wyłącznie </a:t>
            </a:r>
            <a:r>
              <a:rPr lang="pl-PL" sz="2800" b="1" i="1" dirty="0">
                <a:solidFill>
                  <a:srgbClr val="000000"/>
                </a:solidFill>
                <a:latin typeface="Palatino Linotype"/>
                <a:cs typeface="Palatino Linotype"/>
              </a:rPr>
              <a:t>osoby fizyczne</a:t>
            </a:r>
            <a:r>
              <a:rPr lang="pl-PL" sz="2800" i="1" dirty="0">
                <a:solidFill>
                  <a:srgbClr val="000000"/>
                </a:solidFill>
                <a:latin typeface="Palatino Linotype"/>
                <a:cs typeface="Palatino Linotype"/>
              </a:rPr>
              <a:t> nabywające własność rzeczy lub praw majątkowych w sposób określony w ustawie.</a:t>
            </a:r>
          </a:p>
          <a:p>
            <a:pPr algn="ctr" eaLnBrk="1" hangingPunct="1">
              <a:defRPr/>
            </a:pPr>
            <a:endParaRPr lang="pl-PL" sz="2800" i="1" dirty="0">
              <a:solidFill>
                <a:srgbClr val="000000"/>
              </a:solidFill>
              <a:latin typeface="Palatino Linotype"/>
              <a:cs typeface="Palatino Linotype"/>
            </a:endParaRPr>
          </a:p>
          <a:p>
            <a:pPr algn="ctr" eaLnBrk="1" hangingPunct="1">
              <a:defRPr/>
            </a:pPr>
            <a:r>
              <a:rPr lang="pl-PL" sz="2800" i="1" dirty="0">
                <a:solidFill>
                  <a:srgbClr val="000000"/>
                </a:solidFill>
                <a:latin typeface="Palatino Linotype"/>
                <a:cs typeface="Palatino Linotype"/>
              </a:rPr>
              <a:t> Obowiązek podatkowy, bez względu na formę nabycia, ciąży na nabywcach (osobach fizycznych</a:t>
            </a:r>
            <a:r>
              <a:rPr lang="pl-PL" sz="2800" i="1" dirty="0" smtClean="0">
                <a:solidFill>
                  <a:srgbClr val="000000"/>
                </a:solidFill>
                <a:latin typeface="Palatino Linotype"/>
                <a:cs typeface="Palatino Linotype"/>
              </a:rPr>
              <a:t>).</a:t>
            </a:r>
          </a:p>
          <a:p>
            <a:pPr algn="ctr" eaLnBrk="1" hangingPunct="1">
              <a:defRPr/>
            </a:pPr>
            <a:endParaRPr lang="pl-PL" sz="2800" i="1" dirty="0">
              <a:solidFill>
                <a:srgbClr val="000000"/>
              </a:solidFill>
              <a:latin typeface="Palatino Linotype"/>
              <a:cs typeface="Palatino Linotype"/>
            </a:endParaRPr>
          </a:p>
        </p:txBody>
      </p:sp>
    </p:spTree>
    <p:extLst>
      <p:ext uri="{BB962C8B-B14F-4D97-AF65-F5344CB8AC3E}">
        <p14:creationId xmlns:p14="http://schemas.microsoft.com/office/powerpoint/2010/main" val="302453439"/>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i="1" dirty="0">
                <a:solidFill>
                  <a:srgbClr val="000000"/>
                </a:solidFill>
                <a:latin typeface="Palatino Linotype"/>
                <a:cs typeface="Palatino Linotype"/>
              </a:rPr>
              <a:t>A jak są opodatkowane darowizny na rzecz </a:t>
            </a:r>
            <a:r>
              <a:rPr lang="pl-PL" i="1" dirty="0" smtClean="0">
                <a:solidFill>
                  <a:srgbClr val="000000"/>
                </a:solidFill>
                <a:latin typeface="Palatino Linotype"/>
                <a:cs typeface="Palatino Linotype"/>
              </a:rPr>
              <a:t>WOŚP?</a:t>
            </a:r>
            <a:r>
              <a:rPr lang="pl-PL" i="1" dirty="0">
                <a:solidFill>
                  <a:srgbClr val="000000"/>
                </a:solidFill>
                <a:latin typeface="Palatino Linotype"/>
                <a:cs typeface="Palatino Linotype"/>
              </a:rPr>
              <a:t/>
            </a:r>
            <a:br>
              <a:rPr lang="pl-PL" i="1" dirty="0">
                <a:solidFill>
                  <a:srgbClr val="000000"/>
                </a:solidFill>
                <a:latin typeface="Palatino Linotype"/>
                <a:cs typeface="Palatino Linotype"/>
              </a:rPr>
            </a:br>
            <a:endParaRPr lang="pl-PL" dirty="0"/>
          </a:p>
        </p:txBody>
      </p:sp>
      <p:pic>
        <p:nvPicPr>
          <p:cNvPr id="6" name="Symbol zastępczy zawartości 5"/>
          <p:cNvPicPr>
            <a:picLocks noGrp="1" noChangeAspect="1"/>
          </p:cNvPicPr>
          <p:nvPr>
            <p:ph idx="1"/>
          </p:nvPr>
        </p:nvPicPr>
        <p:blipFill>
          <a:blip r:embed="rId2"/>
          <a:stretch>
            <a:fillRect/>
          </a:stretch>
        </p:blipFill>
        <p:spPr>
          <a:xfrm>
            <a:off x="2699792" y="1844824"/>
            <a:ext cx="3484786" cy="3627829"/>
          </a:xfrm>
          <a:prstGeom prst="rect">
            <a:avLst/>
          </a:prstGeo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356</a:t>
            </a:fld>
            <a:endParaRPr lang="pl-PL"/>
          </a:p>
        </p:txBody>
      </p:sp>
    </p:spTree>
    <p:extLst>
      <p:ext uri="{BB962C8B-B14F-4D97-AF65-F5344CB8AC3E}">
        <p14:creationId xmlns:p14="http://schemas.microsoft.com/office/powerpoint/2010/main" val="3335754798"/>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Przedmiot podatku</a:t>
            </a:r>
            <a:endParaRPr lang="pl-PL" dirty="0"/>
          </a:p>
        </p:txBody>
      </p:sp>
      <p:sp>
        <p:nvSpPr>
          <p:cNvPr id="3" name="Symbol zastępczy zawartości 2"/>
          <p:cNvSpPr>
            <a:spLocks noGrp="1"/>
          </p:cNvSpPr>
          <p:nvPr>
            <p:ph idx="1"/>
          </p:nvPr>
        </p:nvSpPr>
        <p:spPr>
          <a:xfrm>
            <a:off x="107504" y="1700808"/>
            <a:ext cx="8928992" cy="5087902"/>
          </a:xfrm>
        </p:spPr>
        <p:txBody>
          <a:bodyPr>
            <a:normAutofit fontScale="85000" lnSpcReduction="20000"/>
          </a:bodyPr>
          <a:lstStyle/>
          <a:p>
            <a:r>
              <a:rPr lang="pl-PL" dirty="0"/>
              <a:t>Art.  1. </a:t>
            </a:r>
            <a:r>
              <a:rPr lang="pl-PL" dirty="0" smtClean="0"/>
              <a:t>Podatkowi </a:t>
            </a:r>
            <a:r>
              <a:rPr lang="pl-PL" dirty="0"/>
              <a:t>od spadków i </a:t>
            </a:r>
            <a:r>
              <a:rPr lang="pl-PL" dirty="0" smtClean="0"/>
              <a:t>darowizn </a:t>
            </a:r>
            <a:r>
              <a:rPr lang="pl-PL" dirty="0"/>
              <a:t>podlega nabycie przez osoby fizyczne własności rzeczy znajdujących się na terytorium Rzeczypospolitej Polskiej lub praw majątkowych wykonywanych na terytorium Rzeczypospolitej Polskiej, </a:t>
            </a:r>
            <a:r>
              <a:rPr lang="pl-PL" dirty="0" smtClean="0"/>
              <a:t>tytułem</a:t>
            </a:r>
          </a:p>
          <a:p>
            <a:r>
              <a:rPr lang="pl-PL" dirty="0" smtClean="0"/>
              <a:t>1</a:t>
            </a:r>
            <a:r>
              <a:rPr lang="pl-PL" dirty="0"/>
              <a:t>) dziedziczenia, zapisu zwykłego, dalszego zapisu, zapisu windykacyjnego, polecenia testamentowego;</a:t>
            </a:r>
          </a:p>
          <a:p>
            <a:r>
              <a:rPr lang="pl-PL" dirty="0"/>
              <a:t>2) darowizny, polecenia darczyńcy;</a:t>
            </a:r>
          </a:p>
          <a:p>
            <a:r>
              <a:rPr lang="pl-PL" dirty="0"/>
              <a:t>3) zasiedzenia;</a:t>
            </a:r>
          </a:p>
          <a:p>
            <a:r>
              <a:rPr lang="pl-PL" dirty="0"/>
              <a:t>4) nieodpłatnego zniesienia współwłasności;</a:t>
            </a:r>
          </a:p>
          <a:p>
            <a:r>
              <a:rPr lang="pl-PL" dirty="0"/>
              <a:t>5) </a:t>
            </a:r>
            <a:r>
              <a:rPr lang="pl-PL" dirty="0" smtClean="0"/>
              <a:t>zachowku;</a:t>
            </a:r>
            <a:endParaRPr lang="pl-PL" dirty="0"/>
          </a:p>
          <a:p>
            <a:r>
              <a:rPr lang="pl-PL" dirty="0"/>
              <a:t>6) nieodpłatnej: renty, użytkowania oraz służebności.</a:t>
            </a:r>
          </a:p>
          <a:p>
            <a:r>
              <a:rPr lang="pl-PL" dirty="0"/>
              <a:t>2.  Podatkowi podlega również nabycie praw do wkładu oszczędnościowego na podstawie dyspozycji wkładem na wypadek śmierci oraz nabycie jednostek uczestnictwa na podstawie dyspozycji uczestnika funduszu inwestycyjnego otwartego albo specjalistycznego funduszu inwestycyjnego otwartego na wypadek jego śmierci.</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357</a:t>
            </a:fld>
            <a:endParaRPr lang="pl-PL"/>
          </a:p>
        </p:txBody>
      </p:sp>
    </p:spTree>
    <p:extLst>
      <p:ext uri="{BB962C8B-B14F-4D97-AF65-F5344CB8AC3E}">
        <p14:creationId xmlns:p14="http://schemas.microsoft.com/office/powerpoint/2010/main" val="1571199062"/>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358</a:t>
            </a:fld>
            <a:endParaRPr lang="pl-PL">
              <a:latin typeface="Palatino Linotype"/>
              <a:cs typeface="Palatino Linotype"/>
            </a:endParaRPr>
          </a:p>
        </p:txBody>
      </p:sp>
      <p:sp>
        <p:nvSpPr>
          <p:cNvPr id="6" name="Prostokąt 5"/>
          <p:cNvSpPr>
            <a:spLocks noChangeArrowheads="1"/>
          </p:cNvSpPr>
          <p:nvPr/>
        </p:nvSpPr>
        <p:spPr bwMode="auto">
          <a:xfrm>
            <a:off x="179512" y="1268760"/>
            <a:ext cx="78501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2400" i="1" dirty="0">
                <a:latin typeface="Palatino Linotype"/>
                <a:cs typeface="Palatino Linotype"/>
              </a:rPr>
              <a:t>Podstawę opodatkowania stanowi tzw. </a:t>
            </a:r>
            <a:r>
              <a:rPr lang="pl-PL" sz="2400" b="1" i="1" dirty="0">
                <a:latin typeface="Palatino Linotype"/>
                <a:cs typeface="Palatino Linotype"/>
              </a:rPr>
              <a:t>czysta wartość nabytych rzeczy i praw majątkowych</a:t>
            </a:r>
            <a:r>
              <a:rPr lang="pl-PL" sz="2400" i="1" dirty="0">
                <a:latin typeface="Palatino Linotype"/>
                <a:cs typeface="Palatino Linotype"/>
              </a:rPr>
              <a:t>. </a:t>
            </a:r>
          </a:p>
        </p:txBody>
      </p:sp>
      <p:sp>
        <p:nvSpPr>
          <p:cNvPr id="7" name="Rectangle 1"/>
          <p:cNvSpPr>
            <a:spLocks noChangeArrowheads="1"/>
          </p:cNvSpPr>
          <p:nvPr/>
        </p:nvSpPr>
        <p:spPr bwMode="auto">
          <a:xfrm>
            <a:off x="2051720" y="2276872"/>
            <a:ext cx="66595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179388" algn="ctr" eaLnBrk="1" hangingPunct="1">
              <a:tabLst>
                <a:tab pos="144463" algn="l"/>
                <a:tab pos="288925" algn="l"/>
              </a:tabLst>
            </a:pPr>
            <a:r>
              <a:rPr lang="pl-PL" sz="2000" dirty="0">
                <a:solidFill>
                  <a:srgbClr val="000000"/>
                </a:solidFill>
                <a:latin typeface="Palatino Linotype"/>
                <a:cs typeface="Palatino Linotype"/>
              </a:rPr>
              <a:t>Odpowiada wartości rynkowej rzeczy i praw majątkowych po potrąceniu długów i ciężarów. Wartość ta jest ustalana według stanu rzeczy z dnia nabycia i cen rynkowych z dnia powstania obowiązku podatkowego.</a:t>
            </a:r>
            <a:endParaRPr lang="pl-PL" sz="2000" dirty="0">
              <a:latin typeface="Palatino Linotype"/>
              <a:cs typeface="Palatino Linotype"/>
            </a:endParaRPr>
          </a:p>
        </p:txBody>
      </p:sp>
      <p:sp>
        <p:nvSpPr>
          <p:cNvPr id="8" name="Strzałka w prawo 7"/>
          <p:cNvSpPr/>
          <p:nvPr/>
        </p:nvSpPr>
        <p:spPr>
          <a:xfrm>
            <a:off x="287313" y="2276872"/>
            <a:ext cx="1763713" cy="1204913"/>
          </a:xfrm>
          <a:prstGeom prst="rightArrow">
            <a:avLst/>
          </a:prstGeom>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pl-PL" sz="2000" dirty="0">
                <a:solidFill>
                  <a:srgbClr val="000000"/>
                </a:solidFill>
                <a:latin typeface="Palatino Linotype"/>
                <a:ea typeface="ＭＳ Ｐゴシック" charset="0"/>
                <a:cs typeface="Palatino Linotype"/>
              </a:rPr>
              <a:t>Czysta wartość</a:t>
            </a:r>
          </a:p>
        </p:txBody>
      </p:sp>
      <p:sp>
        <p:nvSpPr>
          <p:cNvPr id="9" name="Rectangle 2"/>
          <p:cNvSpPr>
            <a:spLocks noChangeArrowheads="1"/>
          </p:cNvSpPr>
          <p:nvPr/>
        </p:nvSpPr>
        <p:spPr bwMode="auto">
          <a:xfrm>
            <a:off x="2122463" y="3738117"/>
            <a:ext cx="655399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eaLnBrk="1" hangingPunct="1">
              <a:tabLst>
                <a:tab pos="179388" algn="l"/>
              </a:tabLst>
            </a:pPr>
            <a:r>
              <a:rPr lang="pl-PL" sz="1800" dirty="0">
                <a:solidFill>
                  <a:srgbClr val="000000"/>
                </a:solidFill>
                <a:latin typeface="Palatino Linotype"/>
                <a:cs typeface="Palatino Linotype"/>
              </a:rPr>
              <a:t>Do </a:t>
            </a:r>
            <a:r>
              <a:rPr lang="pl-PL" sz="1800" b="1" dirty="0">
                <a:solidFill>
                  <a:srgbClr val="000000"/>
                </a:solidFill>
                <a:latin typeface="Palatino Linotype"/>
                <a:cs typeface="Palatino Linotype"/>
              </a:rPr>
              <a:t>długów i ciężarów</a:t>
            </a:r>
            <a:r>
              <a:rPr lang="pl-PL" sz="1800" dirty="0">
                <a:solidFill>
                  <a:srgbClr val="000000"/>
                </a:solidFill>
                <a:latin typeface="Palatino Linotype"/>
                <a:cs typeface="Palatino Linotype"/>
              </a:rPr>
              <a:t>, które pomniejszają podstawę opodatkowania, zalicza się również m.in.: koszty pogrzebu spadkodawcy w takim zakresie, w jakim odpowiadają zwyczajom przyjętym w danym środowisku, koszty leczenia i opieki podczas ostatniej choroby spadkodawcy, jeżeli nie zostały pokryte za jego życia i z jego majątku, obowiązki wykonania zapisów oraz poleceń zamieszczonych w testamencie.</a:t>
            </a:r>
            <a:endParaRPr lang="pl-PL" sz="1800" dirty="0">
              <a:latin typeface="Palatino Linotype"/>
              <a:cs typeface="Palatino Linotype"/>
            </a:endParaRPr>
          </a:p>
        </p:txBody>
      </p:sp>
      <p:sp>
        <p:nvSpPr>
          <p:cNvPr id="10" name="Strzałka w prawo 25"/>
          <p:cNvSpPr/>
          <p:nvPr/>
        </p:nvSpPr>
        <p:spPr>
          <a:xfrm>
            <a:off x="287313" y="4150122"/>
            <a:ext cx="1763713" cy="1295400"/>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000" dirty="0">
                <a:solidFill>
                  <a:srgbClr val="000000"/>
                </a:solidFill>
                <a:latin typeface="Palatino Linotype"/>
                <a:ea typeface="ＭＳ Ｐゴシック" charset="0"/>
                <a:cs typeface="Palatino Linotype"/>
              </a:rPr>
              <a:t>Długi i ciężary</a:t>
            </a:r>
          </a:p>
        </p:txBody>
      </p:sp>
    </p:spTree>
    <p:extLst>
      <p:ext uri="{BB962C8B-B14F-4D97-AF65-F5344CB8AC3E}">
        <p14:creationId xmlns:p14="http://schemas.microsoft.com/office/powerpoint/2010/main" val="28275198"/>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359</a:t>
            </a:fld>
            <a:endParaRPr lang="pl-PL">
              <a:latin typeface="Palatino Linotype"/>
              <a:cs typeface="Palatino Linotype"/>
            </a:endParaRPr>
          </a:p>
        </p:txBody>
      </p:sp>
      <p:sp>
        <p:nvSpPr>
          <p:cNvPr id="6" name="Prostokąt 3"/>
          <p:cNvSpPr>
            <a:spLocks noChangeArrowheads="1"/>
          </p:cNvSpPr>
          <p:nvPr/>
        </p:nvSpPr>
        <p:spPr bwMode="auto">
          <a:xfrm>
            <a:off x="611188" y="1844674"/>
            <a:ext cx="7201172" cy="378565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1" hangingPunct="1">
              <a:defRPr/>
            </a:pPr>
            <a:r>
              <a:rPr lang="pl-PL" sz="2400" dirty="0">
                <a:solidFill>
                  <a:srgbClr val="000000"/>
                </a:solidFill>
                <a:latin typeface="Palatino Linotype"/>
                <a:cs typeface="Palatino Linotype"/>
              </a:rPr>
              <a:t>Wartość nabytych rzeczy i praw majątkowych przyjmuje się w wysokości </a:t>
            </a:r>
            <a:r>
              <a:rPr lang="pl-PL" sz="2400" b="1" dirty="0">
                <a:solidFill>
                  <a:srgbClr val="000000"/>
                </a:solidFill>
                <a:latin typeface="Palatino Linotype"/>
                <a:cs typeface="Palatino Linotype"/>
              </a:rPr>
              <a:t>określonej przez nabywcę</a:t>
            </a:r>
            <a:r>
              <a:rPr lang="pl-PL" sz="2400" dirty="0">
                <a:solidFill>
                  <a:srgbClr val="000000"/>
                </a:solidFill>
                <a:latin typeface="Palatino Linotype"/>
                <a:cs typeface="Palatino Linotype"/>
              </a:rPr>
              <a:t>, o ile odpowiada ona wartości rynkowej. Jeżeli wartość podana przez nabywcę nie odpowiada wartości rynkowej, organ podatkowy (naczelnik urzędu skarbowego) wzywa podatnika określenia tej wartości, jej podwyższenia lub obniżenia. </a:t>
            </a:r>
            <a:r>
              <a:rPr lang="pl-PL" sz="2400" u="sng" dirty="0">
                <a:solidFill>
                  <a:srgbClr val="000000"/>
                </a:solidFill>
                <a:latin typeface="Palatino Linotype"/>
                <a:cs typeface="Palatino Linotype"/>
              </a:rPr>
              <a:t>Brak reakcji podatnika na takie wezwanie skutkuje powołanie biegłego i ustalenie wartości w oparciu o opinie biegłego.</a:t>
            </a:r>
          </a:p>
        </p:txBody>
      </p:sp>
    </p:spTree>
    <p:extLst>
      <p:ext uri="{BB962C8B-B14F-4D97-AF65-F5344CB8AC3E}">
        <p14:creationId xmlns:p14="http://schemas.microsoft.com/office/powerpoint/2010/main" val="3431050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36</a:t>
            </a:fld>
            <a:endParaRPr lang="pl-PL">
              <a:latin typeface="Palatino Linotype"/>
              <a:cs typeface="Palatino Linotype"/>
            </a:endParaRPr>
          </a:p>
        </p:txBody>
      </p:sp>
      <p:sp>
        <p:nvSpPr>
          <p:cNvPr id="6" name="TextBox 5"/>
          <p:cNvSpPr txBox="1"/>
          <p:nvPr/>
        </p:nvSpPr>
        <p:spPr>
          <a:xfrm>
            <a:off x="2987824" y="1268760"/>
            <a:ext cx="3672408" cy="369332"/>
          </a:xfrm>
          <a:prstGeom prst="rect">
            <a:avLst/>
          </a:prstGeom>
          <a:noFill/>
        </p:spPr>
        <p:txBody>
          <a:bodyPr wrap="square" rtlCol="0">
            <a:spAutoFit/>
          </a:bodyPr>
          <a:lstStyle/>
          <a:p>
            <a:r>
              <a:rPr lang="en-US" sz="1800" b="1" dirty="0">
                <a:solidFill>
                  <a:schemeClr val="accent1">
                    <a:lumMod val="75000"/>
                  </a:schemeClr>
                </a:solidFill>
                <a:latin typeface="Palatino Linotype"/>
                <a:cs typeface="Palatino Linotype"/>
              </a:rPr>
              <a:t>IMPORT TOWARÓW</a:t>
            </a:r>
          </a:p>
        </p:txBody>
      </p:sp>
      <p:graphicFrame>
        <p:nvGraphicFramePr>
          <p:cNvPr id="7" name="Symbol zastępczy zawartości 3"/>
          <p:cNvGraphicFramePr>
            <a:graphicFrameLocks noGrp="1"/>
          </p:cNvGraphicFramePr>
          <p:nvPr>
            <p:ph idx="1"/>
            <p:extLst>
              <p:ext uri="{D42A27DB-BD31-4B8C-83A1-F6EECF244321}">
                <p14:modId xmlns:p14="http://schemas.microsoft.com/office/powerpoint/2010/main" val="1548849040"/>
              </p:ext>
            </p:extLst>
          </p:nvPr>
        </p:nvGraphicFramePr>
        <p:xfrm>
          <a:off x="395536" y="1628800"/>
          <a:ext cx="7488832"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ole tekstowe 4"/>
          <p:cNvSpPr txBox="1">
            <a:spLocks noChangeArrowheads="1"/>
          </p:cNvSpPr>
          <p:nvPr/>
        </p:nvSpPr>
        <p:spPr bwMode="auto">
          <a:xfrm>
            <a:off x="395537" y="4184863"/>
            <a:ext cx="226971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a:latin typeface="Palatino Linotype"/>
                <a:cs typeface="Palatino Linotype"/>
              </a:rPr>
              <a:t>Podatnikiem jest podmiot sprowadzający do kraju dany towar (nabywca). </a:t>
            </a:r>
          </a:p>
        </p:txBody>
      </p:sp>
      <p:sp>
        <p:nvSpPr>
          <p:cNvPr id="9" name="pole tekstowe 5"/>
          <p:cNvSpPr txBox="1">
            <a:spLocks noChangeArrowheads="1"/>
          </p:cNvSpPr>
          <p:nvPr/>
        </p:nvSpPr>
        <p:spPr bwMode="auto">
          <a:xfrm>
            <a:off x="5975599" y="4353774"/>
            <a:ext cx="244004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dirty="0">
                <a:latin typeface="Palatino Linotype"/>
                <a:cs typeface="Palatino Linotype"/>
              </a:rPr>
              <a:t>Import ma miejsce bez względu na cel przywozu towaru, jego formę i podstawę sprowadzenia do kraju</a:t>
            </a:r>
          </a:p>
        </p:txBody>
      </p:sp>
      <p:sp>
        <p:nvSpPr>
          <p:cNvPr id="10" name="Pięciokąt 10"/>
          <p:cNvSpPr/>
          <p:nvPr/>
        </p:nvSpPr>
        <p:spPr>
          <a:xfrm>
            <a:off x="646361" y="5733311"/>
            <a:ext cx="7185671" cy="647224"/>
          </a:xfrm>
          <a:prstGeom prst="homePlate">
            <a:avLst/>
          </a:prstGeom>
          <a:effectLst>
            <a:innerShdw blurRad="63500" dist="50800" dir="162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r>
              <a:rPr lang="pl-PL" dirty="0">
                <a:solidFill>
                  <a:srgbClr val="FFFFFF"/>
                </a:solidFill>
                <a:latin typeface="Palatino Linotype"/>
                <a:ea typeface="ＭＳ Ｐゴシック" charset="0"/>
                <a:cs typeface="Palatino Linotype"/>
              </a:rPr>
              <a:t>Importem jest też sprowadzenie do kraju towaru przez osobę, która nie jest podatnikiem VAT i zużyje go na własne potrzeby</a:t>
            </a:r>
          </a:p>
          <a:p>
            <a:pPr algn="ctr" eaLnBrk="1" hangingPunct="1">
              <a:defRPr/>
            </a:pPr>
            <a:endParaRPr lang="pl-PL" sz="1800" dirty="0">
              <a:solidFill>
                <a:srgbClr val="FFFFFF"/>
              </a:solidFill>
              <a:latin typeface="Palatino Linotype"/>
              <a:ea typeface="ＭＳ Ｐゴシック" charset="0"/>
              <a:cs typeface="Palatino Linotype"/>
            </a:endParaRPr>
          </a:p>
        </p:txBody>
      </p:sp>
      <p:pic>
        <p:nvPicPr>
          <p:cNvPr id="11" name="Obraz 12" descr="ue.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563888" y="2348880"/>
            <a:ext cx="1189299" cy="158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64994"/>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360</a:t>
            </a:fld>
            <a:endParaRPr lang="pl-PL">
              <a:latin typeface="Palatino Linotype"/>
              <a:cs typeface="Palatino Linotype"/>
            </a:endParaRPr>
          </a:p>
        </p:txBody>
      </p:sp>
      <p:sp>
        <p:nvSpPr>
          <p:cNvPr id="6" name="Prostokąt 5"/>
          <p:cNvSpPr/>
          <p:nvPr/>
        </p:nvSpPr>
        <p:spPr>
          <a:xfrm>
            <a:off x="467544" y="1124744"/>
            <a:ext cx="7200800" cy="120032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lvl1pPr indent="179388">
              <a:tabLst>
                <a:tab pos="179388" algn="l"/>
              </a:tabLst>
              <a:defRPr sz="1600">
                <a:solidFill>
                  <a:schemeClr val="tx1"/>
                </a:solidFill>
                <a:latin typeface="Arial" charset="0"/>
                <a:ea typeface="ＭＳ Ｐゴシック" charset="0"/>
                <a:cs typeface="Arial" charset="0"/>
              </a:defRPr>
            </a:lvl1pPr>
            <a:lvl2pPr marL="742950" indent="-285750">
              <a:tabLst>
                <a:tab pos="179388" algn="l"/>
              </a:tabLst>
              <a:defRPr sz="1600">
                <a:solidFill>
                  <a:schemeClr val="tx1"/>
                </a:solidFill>
                <a:latin typeface="Arial" charset="0"/>
                <a:ea typeface="Arial" charset="0"/>
                <a:cs typeface="Arial" charset="0"/>
              </a:defRPr>
            </a:lvl2pPr>
            <a:lvl3pPr marL="1143000" indent="-228600">
              <a:tabLst>
                <a:tab pos="179388" algn="l"/>
              </a:tabLst>
              <a:defRPr sz="1600">
                <a:solidFill>
                  <a:schemeClr val="tx1"/>
                </a:solidFill>
                <a:latin typeface="Arial" charset="0"/>
                <a:ea typeface="Arial" charset="0"/>
                <a:cs typeface="Arial" charset="0"/>
              </a:defRPr>
            </a:lvl3pPr>
            <a:lvl4pPr marL="1600200" indent="-228600">
              <a:tabLst>
                <a:tab pos="179388" algn="l"/>
              </a:tabLst>
              <a:defRPr sz="1600">
                <a:solidFill>
                  <a:schemeClr val="tx1"/>
                </a:solidFill>
                <a:latin typeface="Arial" charset="0"/>
                <a:ea typeface="Arial" charset="0"/>
                <a:cs typeface="Arial" charset="0"/>
              </a:defRPr>
            </a:lvl4pPr>
            <a:lvl5pPr marL="2057400" indent="-228600">
              <a:tabLst>
                <a:tab pos="179388" algn="l"/>
              </a:tabLst>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179388" algn="l"/>
              </a:tabLs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179388" algn="l"/>
              </a:tabLs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179388" algn="l"/>
              </a:tabLs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179388" algn="l"/>
              </a:tabLst>
              <a:defRPr sz="1600">
                <a:solidFill>
                  <a:schemeClr val="tx1"/>
                </a:solidFill>
                <a:latin typeface="Arial" charset="0"/>
                <a:ea typeface="Arial" charset="0"/>
                <a:cs typeface="Arial" charset="0"/>
              </a:defRPr>
            </a:lvl9pPr>
          </a:lstStyle>
          <a:p>
            <a:pPr algn="ctr" eaLnBrk="1" hangingPunct="1">
              <a:defRPr/>
            </a:pPr>
            <a:r>
              <a:rPr lang="pl-PL" sz="2400" dirty="0">
                <a:solidFill>
                  <a:schemeClr val="bg1"/>
                </a:solidFill>
                <a:latin typeface="Palatino Linotype"/>
                <a:cs typeface="Palatino Linotype"/>
              </a:rPr>
              <a:t>Opodatkowaniu podlega nabycie przez nabywcę od jednej osoby własności rzeczy i praw majątkowych o czystej wartości przekraczającej: </a:t>
            </a:r>
          </a:p>
        </p:txBody>
      </p:sp>
      <p:sp>
        <p:nvSpPr>
          <p:cNvPr id="7" name="Prostokąt 6"/>
          <p:cNvSpPr>
            <a:spLocks noChangeArrowheads="1"/>
          </p:cNvSpPr>
          <p:nvPr/>
        </p:nvSpPr>
        <p:spPr bwMode="auto">
          <a:xfrm>
            <a:off x="251520" y="2636912"/>
            <a:ext cx="2376264" cy="341632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pl-PL" sz="1800" b="1" dirty="0" smtClean="0">
                <a:solidFill>
                  <a:srgbClr val="000000"/>
                </a:solidFill>
                <a:latin typeface="Palatino Linotype"/>
                <a:cs typeface="Palatino Linotype"/>
              </a:rPr>
              <a:t>10434 </a:t>
            </a:r>
            <a:r>
              <a:rPr lang="pl-PL" sz="1800" b="1" dirty="0">
                <a:solidFill>
                  <a:srgbClr val="000000"/>
                </a:solidFill>
                <a:latin typeface="Palatino Linotype"/>
                <a:cs typeface="Palatino Linotype"/>
              </a:rPr>
              <a:t>zł </a:t>
            </a:r>
            <a:r>
              <a:rPr lang="pl-PL" sz="1800" dirty="0">
                <a:solidFill>
                  <a:srgbClr val="000000"/>
                </a:solidFill>
                <a:latin typeface="Palatino Linotype"/>
                <a:cs typeface="Palatino Linotype"/>
              </a:rPr>
              <a:t>– jeżeli nabywcą jest osoba zaliczana do </a:t>
            </a:r>
            <a:r>
              <a:rPr lang="pl-PL" sz="1800" b="1" dirty="0">
                <a:solidFill>
                  <a:srgbClr val="000000"/>
                </a:solidFill>
                <a:latin typeface="Palatino Linotype"/>
                <a:cs typeface="Palatino Linotype"/>
              </a:rPr>
              <a:t>I grupy podatkowej</a:t>
            </a:r>
            <a:r>
              <a:rPr lang="pl-PL" sz="1800" dirty="0">
                <a:solidFill>
                  <a:srgbClr val="000000"/>
                </a:solidFill>
                <a:latin typeface="Palatino Linotype"/>
                <a:cs typeface="Palatino Linotype"/>
              </a:rPr>
              <a:t>. Do tej grupy ustawa zalicza: małżonka, zstępnych, wstępnych, pasierba, zięcia, synową, rodzeństwo, ojczyma, macochę i teściów; </a:t>
            </a:r>
          </a:p>
        </p:txBody>
      </p:sp>
      <p:sp>
        <p:nvSpPr>
          <p:cNvPr id="8" name="Prostokąt 7"/>
          <p:cNvSpPr>
            <a:spLocks noChangeArrowheads="1"/>
          </p:cNvSpPr>
          <p:nvPr/>
        </p:nvSpPr>
        <p:spPr bwMode="auto">
          <a:xfrm>
            <a:off x="6084168" y="2636912"/>
            <a:ext cx="2644775" cy="401648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indent="179388" algn="ctr">
              <a:tabLst>
                <a:tab pos="179388" algn="l"/>
              </a:tabLst>
              <a:defRPr/>
            </a:pPr>
            <a:r>
              <a:rPr lang="pl-PL" sz="1700" b="1" dirty="0" smtClean="0">
                <a:solidFill>
                  <a:srgbClr val="000000"/>
                </a:solidFill>
                <a:latin typeface="Palatino Linotype"/>
                <a:cs typeface="Palatino Linotype"/>
              </a:rPr>
              <a:t>7878 </a:t>
            </a:r>
            <a:r>
              <a:rPr lang="pl-PL" sz="1700" b="1" dirty="0">
                <a:solidFill>
                  <a:srgbClr val="000000"/>
                </a:solidFill>
                <a:latin typeface="Palatino Linotype"/>
                <a:cs typeface="Palatino Linotype"/>
              </a:rPr>
              <a:t>zł </a:t>
            </a:r>
            <a:r>
              <a:rPr lang="pl-PL" sz="1700" dirty="0">
                <a:solidFill>
                  <a:srgbClr val="000000"/>
                </a:solidFill>
                <a:latin typeface="Palatino Linotype"/>
                <a:cs typeface="Palatino Linotype"/>
              </a:rPr>
              <a:t>– jeżeli nabywcą jest osoba zaliczona do </a:t>
            </a:r>
            <a:r>
              <a:rPr lang="pl-PL" sz="1700" b="1" dirty="0">
                <a:solidFill>
                  <a:srgbClr val="000000"/>
                </a:solidFill>
                <a:latin typeface="Palatino Linotype"/>
                <a:cs typeface="Palatino Linotype"/>
              </a:rPr>
              <a:t>II grupy podatkowej</a:t>
            </a:r>
            <a:r>
              <a:rPr lang="pl-PL" sz="1700" dirty="0">
                <a:solidFill>
                  <a:srgbClr val="000000"/>
                </a:solidFill>
                <a:latin typeface="Palatino Linotype"/>
                <a:cs typeface="Palatino Linotype"/>
              </a:rPr>
              <a:t>. Osobami zaliczonymi do tej grupy są: zstępni rodzeństwa, rodzeństwo rodziców, zstępni i małżonkowie pasierbów, małżonkowie rodzeństwa, rodzeństwo małżonków, małżonkowie rodzeństwa małżonków, małżonkowie innych zstępnych;</a:t>
            </a:r>
            <a:endParaRPr lang="pl-PL" sz="1700" dirty="0">
              <a:latin typeface="Palatino Linotype"/>
              <a:cs typeface="Palatino Linotype"/>
            </a:endParaRPr>
          </a:p>
        </p:txBody>
      </p:sp>
      <p:sp>
        <p:nvSpPr>
          <p:cNvPr id="9" name="Prostokąt 8"/>
          <p:cNvSpPr>
            <a:spLocks noChangeArrowheads="1"/>
          </p:cNvSpPr>
          <p:nvPr/>
        </p:nvSpPr>
        <p:spPr bwMode="auto">
          <a:xfrm>
            <a:off x="3347864" y="2636912"/>
            <a:ext cx="1871662" cy="286232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indent="179388" algn="ctr">
              <a:tabLst>
                <a:tab pos="179388" algn="l"/>
              </a:tabLst>
              <a:defRPr/>
            </a:pPr>
            <a:r>
              <a:rPr lang="pl-PL" sz="1800" b="1" dirty="0" smtClean="0">
                <a:solidFill>
                  <a:srgbClr val="000000"/>
                </a:solidFill>
                <a:latin typeface="Palatino Linotype"/>
                <a:cs typeface="Palatino Linotype"/>
              </a:rPr>
              <a:t>5308 </a:t>
            </a:r>
            <a:r>
              <a:rPr lang="pl-PL" sz="1800" b="1" dirty="0">
                <a:solidFill>
                  <a:srgbClr val="000000"/>
                </a:solidFill>
                <a:latin typeface="Palatino Linotype"/>
                <a:cs typeface="Palatino Linotype"/>
              </a:rPr>
              <a:t>zł </a:t>
            </a:r>
            <a:r>
              <a:rPr lang="pl-PL" sz="1800" dirty="0">
                <a:solidFill>
                  <a:srgbClr val="000000"/>
                </a:solidFill>
                <a:latin typeface="Palatino Linotype"/>
                <a:cs typeface="Palatino Linotype"/>
              </a:rPr>
              <a:t>– jeżeli nabywcą jest osoba zaliczana do </a:t>
            </a:r>
            <a:r>
              <a:rPr lang="pl-PL" sz="1800" b="1" dirty="0">
                <a:solidFill>
                  <a:srgbClr val="000000"/>
                </a:solidFill>
                <a:latin typeface="Palatino Linotype"/>
                <a:cs typeface="Palatino Linotype"/>
              </a:rPr>
              <a:t>III grupy podatkowej</a:t>
            </a:r>
            <a:r>
              <a:rPr lang="pl-PL" sz="1800" dirty="0">
                <a:solidFill>
                  <a:srgbClr val="000000"/>
                </a:solidFill>
                <a:latin typeface="Palatino Linotype"/>
                <a:cs typeface="Palatino Linotype"/>
              </a:rPr>
              <a:t>. Do grupy tej zalicza się innych nabywców, niezaliczonych do I i II grupy. </a:t>
            </a:r>
            <a:endParaRPr lang="pl-PL" sz="1800" dirty="0">
              <a:latin typeface="Palatino Linotype"/>
              <a:cs typeface="Palatino Linotype"/>
            </a:endParaRPr>
          </a:p>
        </p:txBody>
      </p:sp>
    </p:spTree>
    <p:extLst>
      <p:ext uri="{BB962C8B-B14F-4D97-AF65-F5344CB8AC3E}">
        <p14:creationId xmlns:p14="http://schemas.microsoft.com/office/powerpoint/2010/main" val="3467051301"/>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Zmiany od 1 lipca 2023 roku</a:t>
            </a:r>
            <a:endParaRPr lang="pl-PL" dirty="0"/>
          </a:p>
        </p:txBody>
      </p:sp>
      <p:sp>
        <p:nvSpPr>
          <p:cNvPr id="3" name="Symbol zastępczy zawartości 2"/>
          <p:cNvSpPr>
            <a:spLocks noGrp="1"/>
          </p:cNvSpPr>
          <p:nvPr>
            <p:ph idx="1"/>
          </p:nvPr>
        </p:nvSpPr>
        <p:spPr/>
        <p:txBody>
          <a:bodyPr>
            <a:normAutofit/>
          </a:bodyPr>
          <a:lstStyle/>
          <a:p>
            <a:r>
              <a:rPr lang="pl-PL" dirty="0"/>
              <a:t>Od </a:t>
            </a:r>
            <a:r>
              <a:rPr lang="pl-PL" dirty="0" smtClean="0"/>
              <a:t>1 lipca 2023 r. </a:t>
            </a:r>
            <a:r>
              <a:rPr lang="pl-PL" dirty="0"/>
              <a:t>opodatkowaniu będzie podlegało nabycie, od jednego zbywcy, własności rzeczy i praw majątkowych o czystej wartości przekraczającej:</a:t>
            </a:r>
            <a:br>
              <a:rPr lang="pl-PL" dirty="0"/>
            </a:br>
            <a:r>
              <a:rPr lang="pl-PL" dirty="0"/>
              <a:t/>
            </a:r>
            <a:br>
              <a:rPr lang="pl-PL" dirty="0"/>
            </a:br>
            <a:r>
              <a:rPr lang="pl-PL" dirty="0"/>
              <a:t>36 120 zł – jeżeli nabywcą jest osoba zaliczona do I grupy podatkowej;</a:t>
            </a:r>
            <a:br>
              <a:rPr lang="pl-PL" dirty="0"/>
            </a:br>
            <a:r>
              <a:rPr lang="pl-PL" dirty="0"/>
              <a:t>27 090 zł – jeżeli nabywcą jest osoba zaliczona do II grupy podatkowej;</a:t>
            </a:r>
            <a:br>
              <a:rPr lang="pl-PL" dirty="0"/>
            </a:br>
            <a:r>
              <a:rPr lang="pl-PL" dirty="0"/>
              <a:t>5733 zł – jeżeli nabywcą jest osoba zaliczona do III grupy podatkowej.</a:t>
            </a:r>
            <a:br>
              <a:rPr lang="pl-PL" dirty="0"/>
            </a:br>
            <a:r>
              <a:rPr lang="pl-PL" dirty="0"/>
              <a:t/>
            </a:r>
            <a:br>
              <a:rPr lang="pl-PL" dirty="0"/>
            </a:b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361</a:t>
            </a:fld>
            <a:endParaRPr lang="pl-PL"/>
          </a:p>
        </p:txBody>
      </p:sp>
    </p:spTree>
    <p:extLst>
      <p:ext uri="{BB962C8B-B14F-4D97-AF65-F5344CB8AC3E}">
        <p14:creationId xmlns:p14="http://schemas.microsoft.com/office/powerpoint/2010/main" val="2191460888"/>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362</a:t>
            </a:fld>
            <a:endParaRPr lang="pl-PL">
              <a:latin typeface="Palatino Linotype"/>
              <a:cs typeface="Palatino Linotype"/>
            </a:endParaRPr>
          </a:p>
        </p:txBody>
      </p:sp>
      <p:sp>
        <p:nvSpPr>
          <p:cNvPr id="6" name="Prostokąt 5"/>
          <p:cNvSpPr>
            <a:spLocks noChangeArrowheads="1"/>
          </p:cNvSpPr>
          <p:nvPr/>
        </p:nvSpPr>
        <p:spPr bwMode="auto">
          <a:xfrm>
            <a:off x="395536" y="1268760"/>
            <a:ext cx="7272337" cy="5170645"/>
          </a:xfrm>
          <a:prstGeom prst="rect">
            <a:avLst/>
          </a:prstGeom>
          <a:ln/>
          <a:extLst/>
        </p:spPr>
        <p:style>
          <a:lnRef idx="2">
            <a:schemeClr val="accent5"/>
          </a:lnRef>
          <a:fillRef idx="1">
            <a:schemeClr val="lt1"/>
          </a:fillRef>
          <a:effectRef idx="0">
            <a:schemeClr val="accent5"/>
          </a:effectRef>
          <a:fontRef idx="minor">
            <a:schemeClr val="dk1"/>
          </a:fontRef>
        </p:style>
        <p:txBody>
          <a:bodyPr>
            <a:spAutoFit/>
          </a:bodyPr>
          <a:lstStyle/>
          <a:p>
            <a:pPr algn="ctr" eaLnBrk="1" hangingPunct="1"/>
            <a:r>
              <a:rPr lang="pl-PL" sz="2200" dirty="0">
                <a:latin typeface="Palatino Linotype"/>
                <a:cs typeface="Palatino Linotype"/>
              </a:rPr>
              <a:t>Jeżeli nabycie własności rzeczy i praw majątkowych od tej samej osoby następuje więcej niż jeden raz, do wartości rzeczy i praw majątkowych ostatnio nabytych dolicza się wartość rzeczy i praw majątkowych nabytych od tej osoby lub po tej samej osobie w okresie 5 lat poprzedzających rok, w którym nastąpiło ostatnie nabycie. Od podatku obliczonego od łącznej wartości nabytych rzeczy i praw majątkowych potrąca się podatek przypadający od opodatkowanych poprzednio nabytych rzeczy i praw majątkowych. Wynikająca z obliczenia nadwyżka podatku nie podlega ani zaliczeniu na poczet innych podatków, ani zwrotowi. Nabywcy obowiązani są w zeznaniu podatkowym wymienić rzeczy i prawa majątkowe nabyte w podanym wyżej okresie.</a:t>
            </a:r>
          </a:p>
        </p:txBody>
      </p:sp>
    </p:spTree>
    <p:extLst>
      <p:ext uri="{BB962C8B-B14F-4D97-AF65-F5344CB8AC3E}">
        <p14:creationId xmlns:p14="http://schemas.microsoft.com/office/powerpoint/2010/main" val="285948342"/>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363</a:t>
            </a:fld>
            <a:endParaRPr lang="pl-PL">
              <a:latin typeface="Palatino Linotype"/>
              <a:cs typeface="Palatino Linotype"/>
            </a:endParaRPr>
          </a:p>
        </p:txBody>
      </p:sp>
      <p:sp>
        <p:nvSpPr>
          <p:cNvPr id="7" name="Rectangle 6"/>
          <p:cNvSpPr/>
          <p:nvPr/>
        </p:nvSpPr>
        <p:spPr>
          <a:xfrm>
            <a:off x="899592" y="2276872"/>
            <a:ext cx="6696744" cy="3046988"/>
          </a:xfrm>
          <a:prstGeom prst="rect">
            <a:avLst/>
          </a:prstGeom>
        </p:spPr>
        <p:txBody>
          <a:bodyPr wrap="square">
            <a:spAutoFit/>
          </a:bodyPr>
          <a:lstStyle/>
          <a:p>
            <a:pPr algn="ctr" eaLnBrk="1" hangingPunct="1">
              <a:defRPr/>
            </a:pPr>
            <a:r>
              <a:rPr lang="pl-PL" sz="2400" dirty="0">
                <a:solidFill>
                  <a:schemeClr val="accent5">
                    <a:lumMod val="50000"/>
                  </a:schemeClr>
                </a:solidFill>
                <a:latin typeface="Palatino Linotype"/>
                <a:cs typeface="Palatino Linotype"/>
              </a:rPr>
              <a:t>Stawki podatku zawarte są w skalach podatkowych właściwych dla 3 grup podatkowych. Stawki odnosi się do nadwyżki podstawy opodatkowania ponad kwoty wolne od podatku. </a:t>
            </a:r>
          </a:p>
          <a:p>
            <a:pPr algn="ctr" eaLnBrk="1" hangingPunct="1">
              <a:defRPr/>
            </a:pPr>
            <a:r>
              <a:rPr lang="pl-PL" sz="2400" dirty="0">
                <a:solidFill>
                  <a:schemeClr val="accent5">
                    <a:lumMod val="50000"/>
                  </a:schemeClr>
                </a:solidFill>
                <a:latin typeface="Palatino Linotype"/>
                <a:cs typeface="Palatino Linotype"/>
              </a:rPr>
              <a:t>Stawki wynikające ze </a:t>
            </a:r>
            <a:r>
              <a:rPr lang="pl-PL" sz="2400" dirty="0" err="1">
                <a:solidFill>
                  <a:schemeClr val="accent5">
                    <a:lumMod val="50000"/>
                  </a:schemeClr>
                </a:solidFill>
                <a:latin typeface="Palatino Linotype"/>
                <a:cs typeface="Palatino Linotype"/>
              </a:rPr>
              <a:t>skal</a:t>
            </a:r>
            <a:r>
              <a:rPr lang="pl-PL" sz="2400" dirty="0">
                <a:solidFill>
                  <a:schemeClr val="accent5">
                    <a:lumMod val="50000"/>
                  </a:schemeClr>
                </a:solidFill>
                <a:latin typeface="Palatino Linotype"/>
                <a:cs typeface="Palatino Linotype"/>
              </a:rPr>
              <a:t> podatkowych mają charakter </a:t>
            </a:r>
            <a:r>
              <a:rPr lang="pl-PL" sz="2400" b="1" dirty="0">
                <a:solidFill>
                  <a:schemeClr val="accent5">
                    <a:lumMod val="50000"/>
                  </a:schemeClr>
                </a:solidFill>
                <a:latin typeface="Palatino Linotype"/>
                <a:cs typeface="Palatino Linotype"/>
              </a:rPr>
              <a:t>progresywny, procentowy i procentowo-kwotowy</a:t>
            </a:r>
            <a:r>
              <a:rPr lang="pl-PL" sz="2400" dirty="0">
                <a:solidFill>
                  <a:schemeClr val="accent5">
                    <a:lumMod val="50000"/>
                  </a:schemeClr>
                </a:solidFill>
                <a:latin typeface="Palatino Linotype"/>
                <a:cs typeface="Palatino Linotype"/>
              </a:rPr>
              <a:t>. </a:t>
            </a:r>
          </a:p>
        </p:txBody>
      </p:sp>
    </p:spTree>
    <p:extLst>
      <p:ext uri="{BB962C8B-B14F-4D97-AF65-F5344CB8AC3E}">
        <p14:creationId xmlns:p14="http://schemas.microsoft.com/office/powerpoint/2010/main" val="745779874"/>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Od 13.10.2022 r. skala podatkowa</a:t>
            </a:r>
            <a:endParaRPr lang="pl-PL" dirty="0"/>
          </a:p>
        </p:txBody>
      </p:sp>
      <p:pic>
        <p:nvPicPr>
          <p:cNvPr id="6" name="Symbol zastępczy zawartości 5"/>
          <p:cNvPicPr>
            <a:picLocks noGrp="1" noChangeAspect="1"/>
          </p:cNvPicPr>
          <p:nvPr>
            <p:ph idx="1"/>
          </p:nvPr>
        </p:nvPicPr>
        <p:blipFill>
          <a:blip r:embed="rId2"/>
          <a:stretch>
            <a:fillRect/>
          </a:stretch>
        </p:blipFill>
        <p:spPr>
          <a:xfrm>
            <a:off x="0" y="1196751"/>
            <a:ext cx="9144000" cy="2605945"/>
          </a:xfrm>
          <a:prstGeom prst="rect">
            <a:avLst/>
          </a:prstGeo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364</a:t>
            </a:fld>
            <a:endParaRPr lang="pl-PL"/>
          </a:p>
        </p:txBody>
      </p:sp>
      <p:pic>
        <p:nvPicPr>
          <p:cNvPr id="7" name="Obraz 6"/>
          <p:cNvPicPr>
            <a:picLocks noChangeAspect="1"/>
          </p:cNvPicPr>
          <p:nvPr/>
        </p:nvPicPr>
        <p:blipFill>
          <a:blip r:embed="rId3"/>
          <a:stretch>
            <a:fillRect/>
          </a:stretch>
        </p:blipFill>
        <p:spPr>
          <a:xfrm>
            <a:off x="9832" y="3645024"/>
            <a:ext cx="9144000" cy="2567621"/>
          </a:xfrm>
          <a:prstGeom prst="rect">
            <a:avLst/>
          </a:prstGeom>
        </p:spPr>
      </p:pic>
    </p:spTree>
    <p:extLst>
      <p:ext uri="{BB962C8B-B14F-4D97-AF65-F5344CB8AC3E}">
        <p14:creationId xmlns:p14="http://schemas.microsoft.com/office/powerpoint/2010/main" val="1536119257"/>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Inne s</a:t>
            </a:r>
            <a:r>
              <a:rPr lang="en-US" dirty="0" err="1">
                <a:latin typeface="Palatino Linotype"/>
                <a:cs typeface="Palatino Linotype"/>
              </a:rPr>
              <a:t>tawki</a:t>
            </a:r>
            <a:r>
              <a:rPr lang="en-US" dirty="0">
                <a:latin typeface="Palatino Linotype"/>
                <a:cs typeface="Palatino Linotype"/>
              </a:rPr>
              <a:t> </a:t>
            </a:r>
            <a:r>
              <a:rPr lang="en-US" dirty="0" err="1">
                <a:latin typeface="Palatino Linotype"/>
                <a:cs typeface="Palatino Linotype"/>
              </a:rPr>
              <a:t>podatku</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365</a:t>
            </a:fld>
            <a:endParaRPr lang="pl-PL">
              <a:latin typeface="Palatino Linotype"/>
              <a:cs typeface="Palatino Linotype"/>
            </a:endParaRPr>
          </a:p>
        </p:txBody>
      </p:sp>
      <p:sp>
        <p:nvSpPr>
          <p:cNvPr id="6" name="Prostokąt zaokrąglony 4"/>
          <p:cNvSpPr/>
          <p:nvPr/>
        </p:nvSpPr>
        <p:spPr>
          <a:xfrm>
            <a:off x="323850" y="1268413"/>
            <a:ext cx="3311525" cy="792162"/>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4000" dirty="0">
                <a:latin typeface="Palatino Linotype"/>
                <a:cs typeface="Palatino Linotype"/>
              </a:rPr>
              <a:t>7%</a:t>
            </a:r>
          </a:p>
        </p:txBody>
      </p:sp>
      <p:sp>
        <p:nvSpPr>
          <p:cNvPr id="7" name="Prostokąt zaokrąglony 6"/>
          <p:cNvSpPr/>
          <p:nvPr/>
        </p:nvSpPr>
        <p:spPr>
          <a:xfrm>
            <a:off x="4427538" y="1268413"/>
            <a:ext cx="3168650" cy="792162"/>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4000" dirty="0">
                <a:latin typeface="Palatino Linotype"/>
                <a:cs typeface="Palatino Linotype"/>
              </a:rPr>
              <a:t>20%</a:t>
            </a:r>
          </a:p>
        </p:txBody>
      </p:sp>
      <p:sp>
        <p:nvSpPr>
          <p:cNvPr id="8" name="Strzałka w dół 7"/>
          <p:cNvSpPr/>
          <p:nvPr/>
        </p:nvSpPr>
        <p:spPr>
          <a:xfrm>
            <a:off x="1331913" y="2133600"/>
            <a:ext cx="1439862" cy="574675"/>
          </a:xfrm>
          <a:prstGeom prst="down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9" name="Strzałka w dół 8"/>
          <p:cNvSpPr/>
          <p:nvPr/>
        </p:nvSpPr>
        <p:spPr>
          <a:xfrm>
            <a:off x="5364163" y="2133600"/>
            <a:ext cx="1439862" cy="574675"/>
          </a:xfrm>
          <a:prstGeom prst="down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10" name="pole tekstowe 9"/>
          <p:cNvSpPr txBox="1">
            <a:spLocks noChangeArrowheads="1"/>
          </p:cNvSpPr>
          <p:nvPr/>
        </p:nvSpPr>
        <p:spPr bwMode="auto">
          <a:xfrm>
            <a:off x="468313" y="2781300"/>
            <a:ext cx="302418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2000" b="1" dirty="0">
                <a:latin typeface="Palatino Linotype"/>
                <a:cs typeface="Palatino Linotype"/>
              </a:rPr>
              <a:t>Przy nabyciu własności w drodze zasiedzenia</a:t>
            </a:r>
            <a:r>
              <a:rPr lang="pl-PL" sz="2000" dirty="0">
                <a:latin typeface="Palatino Linotype"/>
                <a:cs typeface="Palatino Linotype"/>
              </a:rPr>
              <a:t>. Stawka podatku ma charakter </a:t>
            </a:r>
            <a:r>
              <a:rPr lang="pl-PL" sz="2000" b="1" dirty="0">
                <a:latin typeface="Palatino Linotype"/>
                <a:cs typeface="Palatino Linotype"/>
              </a:rPr>
              <a:t>proporcjonalny, procentowy.</a:t>
            </a:r>
            <a:endParaRPr lang="pl-PL" sz="2000" dirty="0">
              <a:latin typeface="Palatino Linotype"/>
              <a:cs typeface="Palatino Linotype"/>
            </a:endParaRPr>
          </a:p>
        </p:txBody>
      </p:sp>
      <p:sp>
        <p:nvSpPr>
          <p:cNvPr id="11" name="pole tekstowe 10"/>
          <p:cNvSpPr txBox="1">
            <a:spLocks noChangeArrowheads="1"/>
          </p:cNvSpPr>
          <p:nvPr/>
        </p:nvSpPr>
        <p:spPr bwMode="auto">
          <a:xfrm>
            <a:off x="4140200" y="2781300"/>
            <a:ext cx="3887788"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800" dirty="0">
                <a:latin typeface="Palatino Linotype"/>
                <a:cs typeface="Palatino Linotype"/>
              </a:rPr>
              <a:t>Ma ona zastosowanie do  darowizny lub polecenia darczyńcy, jeżeli obowiązek podatkowy powstał wskutek powołania się podatnika przed organem podatkowym lub organem kontroli skarbowej w toku czynności sprawdzających, postępowania podatkowego, kontroli podatkowej lub postępowania kontrolnego na okoliczność dokonania tej darowizny, a należny podatek od tego nabycia nie został zapłacony.</a:t>
            </a:r>
          </a:p>
        </p:txBody>
      </p:sp>
    </p:spTree>
    <p:extLst>
      <p:ext uri="{BB962C8B-B14F-4D97-AF65-F5344CB8AC3E}">
        <p14:creationId xmlns:p14="http://schemas.microsoft.com/office/powerpoint/2010/main" val="4063448062"/>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Ulgi</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zwolnienia</a:t>
            </a:r>
            <a:r>
              <a:rPr lang="en-US" dirty="0">
                <a:latin typeface="Palatino Linotype"/>
                <a:cs typeface="Palatino Linotype"/>
              </a:rPr>
              <a:t> – art. 4a </a:t>
            </a:r>
            <a:r>
              <a:rPr lang="en-US" dirty="0" err="1">
                <a:latin typeface="Palatino Linotype"/>
                <a:cs typeface="Palatino Linotype"/>
              </a:rPr>
              <a:t>u.p.s.d</a:t>
            </a:r>
            <a:r>
              <a:rPr lang="en-US" dirty="0">
                <a:latin typeface="Palatino Linotype"/>
                <a:cs typeface="Palatino Linotype"/>
              </a:rPr>
              <a:t>.</a:t>
            </a:r>
          </a:p>
        </p:txBody>
      </p:sp>
      <p:sp>
        <p:nvSpPr>
          <p:cNvPr id="3" name="Content Placeholder 2"/>
          <p:cNvSpPr>
            <a:spLocks noGrp="1"/>
          </p:cNvSpPr>
          <p:nvPr>
            <p:ph idx="1"/>
          </p:nvPr>
        </p:nvSpPr>
        <p:spPr>
          <a:xfrm>
            <a:off x="467544" y="1340768"/>
            <a:ext cx="7848872" cy="5040560"/>
          </a:xfrm>
        </p:spPr>
        <p:txBody>
          <a:bodyPr>
            <a:normAutofit fontScale="85000" lnSpcReduction="20000"/>
          </a:bodyPr>
          <a:lstStyle/>
          <a:p>
            <a:pPr marL="0" indent="0">
              <a:buNone/>
            </a:pPr>
            <a:r>
              <a:rPr lang="en-US" sz="2400" b="1" dirty="0">
                <a:solidFill>
                  <a:schemeClr val="tx1"/>
                </a:solidFill>
                <a:latin typeface="Palatino Linotype"/>
                <a:cs typeface="Palatino Linotype"/>
              </a:rPr>
              <a:t>ZWOLNIENIE GRUPY “0</a:t>
            </a:r>
            <a:r>
              <a:rPr lang="en-US" sz="2400" b="1" dirty="0" smtClean="0">
                <a:solidFill>
                  <a:schemeClr val="tx1"/>
                </a:solidFill>
                <a:latin typeface="Palatino Linotype"/>
                <a:cs typeface="Palatino Linotype"/>
              </a:rPr>
              <a:t>”</a:t>
            </a:r>
            <a:r>
              <a:rPr lang="pl-PL" sz="2400" b="1" dirty="0" smtClean="0">
                <a:solidFill>
                  <a:schemeClr val="tx1"/>
                </a:solidFill>
                <a:latin typeface="Palatino Linotype"/>
                <a:cs typeface="Palatino Linotype"/>
              </a:rPr>
              <a:t> ( I grupa podatkowa bez zięciów synowych i teściów)</a:t>
            </a:r>
            <a:endParaRPr lang="en-US" sz="2400" b="1" dirty="0">
              <a:solidFill>
                <a:schemeClr val="tx1"/>
              </a:solidFill>
              <a:latin typeface="Palatino Linotype"/>
              <a:cs typeface="Palatino Linotype"/>
            </a:endParaRPr>
          </a:p>
          <a:p>
            <a:pPr marL="0" indent="0">
              <a:buNone/>
            </a:pPr>
            <a:r>
              <a:rPr lang="pl-PL" sz="2400" dirty="0">
                <a:solidFill>
                  <a:schemeClr val="tx1"/>
                </a:solidFill>
                <a:latin typeface="Palatino Linotype"/>
                <a:cs typeface="Palatino Linotype"/>
              </a:rPr>
              <a:t>Zwalnia się nabycie własności rzeczy lub praw majątkowych przez małżonka, zstępnych, wstępnych, pasierba, rodzeństwo, ojczyma i macochę, jeżeli:</a:t>
            </a:r>
          </a:p>
          <a:p>
            <a:r>
              <a:rPr lang="pl-PL" sz="2400" dirty="0">
                <a:solidFill>
                  <a:schemeClr val="tx1"/>
                </a:solidFill>
                <a:latin typeface="Palatino Linotype"/>
                <a:cs typeface="Palatino Linotype"/>
              </a:rPr>
              <a:t>zgłoszą nabycie własności rzeczy lub praw majątkowych właściwemu naczelnikowi urzędu skarbowego w terminie 6 miesięcy od dnia powstania obowiązku podatkowego, a w przypadku nabycia w drodze dziedziczenia - w terminie 6 miesięcy od dnia uprawomocnienia się orzeczenia sądu stwierdzającego nabycie spadku, oraz</a:t>
            </a:r>
          </a:p>
          <a:p>
            <a:r>
              <a:rPr lang="pl-PL" sz="2400" dirty="0">
                <a:solidFill>
                  <a:schemeClr val="tx1"/>
                </a:solidFill>
                <a:latin typeface="Palatino Linotype"/>
                <a:cs typeface="Palatino Linotype"/>
              </a:rPr>
              <a:t>udokumentują - w przypadku gdy przedmiotem nabycia tytułem darowizny lub polecenia darczyńcy są środki pieniężne, ich otrzymanie dowodem przekazania na rachunek bankowy nabywcy albo jego rachunek prowadzony przez spółdzielczą kasę oszczędnościowo-kredytową lub przekazem pocztowym.</a:t>
            </a:r>
          </a:p>
          <a:p>
            <a:pPr marL="0" indent="0">
              <a:buNone/>
            </a:pPr>
            <a:endParaRPr lang="pl-PL" dirty="0">
              <a:solidFill>
                <a:srgbClr val="000000"/>
              </a:solidFill>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366</a:t>
            </a:fld>
            <a:endParaRPr lang="pl-PL">
              <a:latin typeface="Palatino Linotype"/>
              <a:cs typeface="Palatino Linotype"/>
            </a:endParaRPr>
          </a:p>
        </p:txBody>
      </p:sp>
    </p:spTree>
    <p:extLst>
      <p:ext uri="{BB962C8B-B14F-4D97-AF65-F5344CB8AC3E}">
        <p14:creationId xmlns:p14="http://schemas.microsoft.com/office/powerpoint/2010/main" val="3394709057"/>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Ulgi</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zwolnienia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367</a:t>
            </a:fld>
            <a:endParaRPr lang="pl-PL">
              <a:latin typeface="Palatino Linotype"/>
              <a:cs typeface="Palatino Linotype"/>
            </a:endParaRPr>
          </a:p>
        </p:txBody>
      </p:sp>
      <p:sp>
        <p:nvSpPr>
          <p:cNvPr id="6" name="Rectangle 1"/>
          <p:cNvSpPr>
            <a:spLocks noChangeArrowheads="1"/>
          </p:cNvSpPr>
          <p:nvPr/>
        </p:nvSpPr>
        <p:spPr bwMode="auto">
          <a:xfrm>
            <a:off x="179512" y="1027396"/>
            <a:ext cx="7848600" cy="550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179388" algn="ctr" eaLnBrk="1" hangingPunct="1">
              <a:tabLst>
                <a:tab pos="144463" algn="l"/>
                <a:tab pos="288925" algn="l"/>
              </a:tabLst>
            </a:pPr>
            <a:r>
              <a:rPr lang="pl-PL" sz="2200" b="1" dirty="0">
                <a:solidFill>
                  <a:srgbClr val="000000"/>
                </a:solidFill>
                <a:latin typeface="Palatino Linotype"/>
                <a:cs typeface="Palatino Linotype"/>
              </a:rPr>
              <a:t>Istotna ulga podatkowa przysługuje podatnikom nabywającym spółdzielcze własnościowe prawo do lokalu, lokal lub budynek mieszkalny.</a:t>
            </a:r>
            <a:r>
              <a:rPr lang="pl-PL" sz="2200" dirty="0">
                <a:solidFill>
                  <a:srgbClr val="000000"/>
                </a:solidFill>
                <a:latin typeface="Palatino Linotype"/>
                <a:cs typeface="Palatino Linotype"/>
              </a:rPr>
              <a:t> </a:t>
            </a:r>
          </a:p>
          <a:p>
            <a:pPr indent="179388" algn="ctr" eaLnBrk="1" hangingPunct="1">
              <a:tabLst>
                <a:tab pos="144463" algn="l"/>
                <a:tab pos="288925" algn="l"/>
              </a:tabLst>
            </a:pPr>
            <a:endParaRPr lang="pl-PL" sz="2200" dirty="0">
              <a:solidFill>
                <a:srgbClr val="000000"/>
              </a:solidFill>
              <a:latin typeface="Palatino Linotype"/>
              <a:cs typeface="Palatino Linotype"/>
            </a:endParaRPr>
          </a:p>
          <a:p>
            <a:pPr indent="179388" algn="ctr" eaLnBrk="1" hangingPunct="1">
              <a:tabLst>
                <a:tab pos="144463" algn="l"/>
                <a:tab pos="288925" algn="l"/>
              </a:tabLst>
            </a:pPr>
            <a:r>
              <a:rPr lang="pl-PL" sz="2200" dirty="0">
                <a:solidFill>
                  <a:srgbClr val="000000"/>
                </a:solidFill>
                <a:latin typeface="Palatino Linotype"/>
                <a:cs typeface="Palatino Linotype"/>
              </a:rPr>
              <a:t>Przy ustalaniu kwoty podatku nie wlicza się do podstawy opodatkowania ich wartości do łącznej wysokości nieprzekraczającej 110 m</a:t>
            </a:r>
            <a:r>
              <a:rPr lang="pl-PL" sz="2200" baseline="30000" dirty="0">
                <a:solidFill>
                  <a:srgbClr val="000000"/>
                </a:solidFill>
                <a:latin typeface="Palatino Linotype"/>
                <a:cs typeface="Palatino Linotype"/>
              </a:rPr>
              <a:t>2</a:t>
            </a:r>
            <a:r>
              <a:rPr lang="pl-PL" sz="2200" dirty="0">
                <a:solidFill>
                  <a:srgbClr val="000000"/>
                </a:solidFill>
                <a:latin typeface="Palatino Linotype"/>
                <a:cs typeface="Palatino Linotype"/>
              </a:rPr>
              <a:t> powierzchni użytkowej budynku lub lokalu. Korzystanie z tej ulgi „mieszkaniowej” zostało obwarowane pewnymi warunkami. Osoby chcące skorzystać z ulgi nie mogą m.in. być właścicielami innego mieszkania oraz muszą zamieszkiwać w nabytym budynku lub lokalu przez co najmniej 5 lat od dnia złożenia zeznania podatkowego. Ulga ta, o czym się często zapomina, nie dotyczy gruntu, na którym wzniesiony jest budynek. Od wartości tego gruntu podatek należy zapłacić na ogólnych zasadach.</a:t>
            </a:r>
            <a:endParaRPr lang="pl-PL" sz="2200" dirty="0">
              <a:latin typeface="Palatino Linotype"/>
              <a:cs typeface="Palatino Linotype"/>
            </a:endParaRPr>
          </a:p>
        </p:txBody>
      </p:sp>
      <p:sp>
        <p:nvSpPr>
          <p:cNvPr id="11" name="Down Arrow 10"/>
          <p:cNvSpPr/>
          <p:nvPr/>
        </p:nvSpPr>
        <p:spPr>
          <a:xfrm>
            <a:off x="3851920" y="2132856"/>
            <a:ext cx="576064" cy="36004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Palatino Linotype"/>
              <a:cs typeface="Palatino Linotype"/>
            </a:endParaRPr>
          </a:p>
        </p:txBody>
      </p:sp>
    </p:spTree>
    <p:extLst>
      <p:ext uri="{BB962C8B-B14F-4D97-AF65-F5344CB8AC3E}">
        <p14:creationId xmlns:p14="http://schemas.microsoft.com/office/powerpoint/2010/main" val="2501854256"/>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Ulga mieszkaniowa dla III grupy</a:t>
            </a:r>
            <a:endParaRPr lang="pl-PL" dirty="0"/>
          </a:p>
        </p:txBody>
      </p:sp>
      <p:sp>
        <p:nvSpPr>
          <p:cNvPr id="3" name="Symbol zastępczy zawartości 2"/>
          <p:cNvSpPr>
            <a:spLocks noGrp="1"/>
          </p:cNvSpPr>
          <p:nvPr>
            <p:ph idx="1"/>
          </p:nvPr>
        </p:nvSpPr>
        <p:spPr/>
        <p:txBody>
          <a:bodyPr/>
          <a:lstStyle/>
          <a:p>
            <a:r>
              <a:rPr lang="pl-PL" dirty="0" smtClean="0"/>
              <a:t>Ula do wartości 110 </a:t>
            </a:r>
            <a:r>
              <a:rPr lang="pl-PL" dirty="0" err="1" smtClean="0"/>
              <a:t>mkw</a:t>
            </a:r>
            <a:r>
              <a:rPr lang="pl-PL" dirty="0" smtClean="0"/>
              <a:t> mieszkania przysługuje osobom z III grupy podatkowej, jeżeli nabywają je w </a:t>
            </a:r>
            <a:r>
              <a:rPr lang="pl-PL" dirty="0"/>
              <a:t>drodze dziedziczenia, zapisu zwykłego, zapisu windykacyjnego, </a:t>
            </a:r>
            <a:r>
              <a:rPr lang="pl-PL" dirty="0" smtClean="0"/>
              <a:t>dalszego zapisu </a:t>
            </a:r>
            <a:r>
              <a:rPr lang="pl-PL" dirty="0"/>
              <a:t>lub polecenia </a:t>
            </a:r>
            <a:r>
              <a:rPr lang="pl-PL" dirty="0" smtClean="0"/>
              <a:t> i </a:t>
            </a:r>
            <a:r>
              <a:rPr lang="pl-PL" b="1" dirty="0" smtClean="0"/>
              <a:t>sprawowały </a:t>
            </a:r>
            <a:r>
              <a:rPr lang="pl-PL" b="1" dirty="0"/>
              <a:t>opiekę nad wymagającym takiej </a:t>
            </a:r>
            <a:r>
              <a:rPr lang="pl-PL" b="1" dirty="0" smtClean="0"/>
              <a:t>opieki spadkodawcą</a:t>
            </a:r>
            <a:r>
              <a:rPr lang="pl-PL" b="1" dirty="0"/>
              <a:t>, na podstawie pisemnej umowy z podpisem </a:t>
            </a:r>
            <a:r>
              <a:rPr lang="pl-PL" b="1" dirty="0" smtClean="0"/>
              <a:t>notarialnie oświadczonym</a:t>
            </a:r>
            <a:r>
              <a:rPr lang="pl-PL" b="1" dirty="0"/>
              <a:t>, przez co najmniej dwa lata od dnia poświadczenia </a:t>
            </a:r>
            <a:r>
              <a:rPr lang="pl-PL" b="1" dirty="0" smtClean="0"/>
              <a:t>podpisów przez </a:t>
            </a:r>
            <a:r>
              <a:rPr lang="pl-PL" b="1" dirty="0"/>
              <a:t>notariusza</a:t>
            </a: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368</a:t>
            </a:fld>
            <a:endParaRPr lang="pl-PL"/>
          </a:p>
        </p:txBody>
      </p:sp>
    </p:spTree>
    <p:extLst>
      <p:ext uri="{BB962C8B-B14F-4D97-AF65-F5344CB8AC3E}">
        <p14:creationId xmlns:p14="http://schemas.microsoft.com/office/powerpoint/2010/main" val="207603902"/>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i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369</a:t>
            </a:fld>
            <a:endParaRPr lang="pl-PL">
              <a:latin typeface="Palatino Linotype"/>
              <a:cs typeface="Palatino Linotype"/>
            </a:endParaRPr>
          </a:p>
        </p:txBody>
      </p:sp>
      <p:sp>
        <p:nvSpPr>
          <p:cNvPr id="7" name="Rectangle 6"/>
          <p:cNvSpPr/>
          <p:nvPr/>
        </p:nvSpPr>
        <p:spPr>
          <a:xfrm>
            <a:off x="755576" y="1628800"/>
            <a:ext cx="6552728" cy="4401205"/>
          </a:xfrm>
          <a:prstGeom prst="rect">
            <a:avLst/>
          </a:prstGeom>
        </p:spPr>
        <p:txBody>
          <a:bodyPr wrap="square">
            <a:spAutoFit/>
          </a:bodyPr>
          <a:lstStyle/>
          <a:p>
            <a:pPr indent="179388" algn="ctr" eaLnBrk="1" hangingPunct="1">
              <a:tabLst>
                <a:tab pos="144463" algn="l"/>
                <a:tab pos="288925" algn="l"/>
              </a:tabLst>
              <a:defRPr/>
            </a:pPr>
            <a:r>
              <a:rPr lang="pl-PL" sz="2800" dirty="0">
                <a:solidFill>
                  <a:srgbClr val="000000"/>
                </a:solidFill>
                <a:latin typeface="Palatino Linotype"/>
                <a:cs typeface="Palatino Linotype"/>
              </a:rPr>
              <a:t>Jednym ze sposobów zapłacenia podatku od spadków i darowizn jest </a:t>
            </a:r>
            <a:r>
              <a:rPr lang="pl-PL" sz="2800" b="1" dirty="0">
                <a:solidFill>
                  <a:srgbClr val="000000"/>
                </a:solidFill>
                <a:latin typeface="Palatino Linotype"/>
                <a:cs typeface="Palatino Linotype"/>
              </a:rPr>
              <a:t>pobranie</a:t>
            </a:r>
            <a:r>
              <a:rPr lang="pl-PL" sz="2800" dirty="0">
                <a:solidFill>
                  <a:srgbClr val="000000"/>
                </a:solidFill>
                <a:latin typeface="Palatino Linotype"/>
                <a:cs typeface="Palatino Linotype"/>
              </a:rPr>
              <a:t> tego świadczenia </a:t>
            </a:r>
            <a:r>
              <a:rPr lang="pl-PL" sz="2800" b="1" dirty="0">
                <a:solidFill>
                  <a:srgbClr val="000000"/>
                </a:solidFill>
                <a:latin typeface="Palatino Linotype"/>
                <a:cs typeface="Palatino Linotype"/>
              </a:rPr>
              <a:t>przez notariusza</a:t>
            </a:r>
            <a:r>
              <a:rPr lang="pl-PL" sz="2800" dirty="0">
                <a:solidFill>
                  <a:srgbClr val="000000"/>
                </a:solidFill>
                <a:latin typeface="Palatino Linotype"/>
                <a:cs typeface="Palatino Linotype"/>
              </a:rPr>
              <a:t>. Jest on zobowiązany jako </a:t>
            </a:r>
            <a:r>
              <a:rPr lang="pl-PL" sz="2800" b="1" dirty="0">
                <a:solidFill>
                  <a:srgbClr val="000000"/>
                </a:solidFill>
                <a:latin typeface="Palatino Linotype"/>
                <a:cs typeface="Palatino Linotype"/>
              </a:rPr>
              <a:t>płatnik</a:t>
            </a:r>
            <a:r>
              <a:rPr lang="pl-PL" sz="2800" dirty="0">
                <a:solidFill>
                  <a:srgbClr val="000000"/>
                </a:solidFill>
                <a:latin typeface="Palatino Linotype"/>
                <a:cs typeface="Palatino Linotype"/>
              </a:rPr>
              <a:t> do obliczenia i pobrania podatku m.in. od aktów darowizn przed nim sporządzonych. Pobranie podatku przez notariusza zwalnia podatników od składania zeznań podatkowych. </a:t>
            </a:r>
            <a:endParaRPr lang="pl-PL" sz="2800" dirty="0">
              <a:latin typeface="Palatino Linotype"/>
              <a:cs typeface="Palatino Linotype"/>
            </a:endParaRPr>
          </a:p>
        </p:txBody>
      </p:sp>
    </p:spTree>
    <p:extLst>
      <p:ext uri="{BB962C8B-B14F-4D97-AF65-F5344CB8AC3E}">
        <p14:creationId xmlns:p14="http://schemas.microsoft.com/office/powerpoint/2010/main" val="1602328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Wewnątrzwspólnotowe nabycie </a:t>
            </a:r>
            <a:br>
              <a:rPr lang="pl-PL" dirty="0">
                <a:latin typeface="Palatino Linotype"/>
                <a:cs typeface="Palatino Linotype"/>
              </a:rPr>
            </a:br>
            <a:r>
              <a:rPr lang="pl-PL" dirty="0">
                <a:latin typeface="Palatino Linotype"/>
                <a:cs typeface="Palatino Linotype"/>
              </a:rPr>
              <a:t>art. 9 (VAT)</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37</a:t>
            </a:fld>
            <a:endParaRPr lang="pl-PL">
              <a:latin typeface="Palatino Linotype"/>
              <a:cs typeface="Palatino Linotype"/>
            </a:endParaRPr>
          </a:p>
        </p:txBody>
      </p:sp>
      <p:graphicFrame>
        <p:nvGraphicFramePr>
          <p:cNvPr id="6" name="Symbol zastępczy zawartości 7"/>
          <p:cNvGraphicFramePr>
            <a:graphicFrameLocks noGrp="1"/>
          </p:cNvGraphicFramePr>
          <p:nvPr>
            <p:ph idx="1"/>
            <p:extLst>
              <p:ext uri="{D42A27DB-BD31-4B8C-83A1-F6EECF244321}">
                <p14:modId xmlns:p14="http://schemas.microsoft.com/office/powerpoint/2010/main" val="868903383"/>
              </p:ext>
            </p:extLst>
          </p:nvPr>
        </p:nvGraphicFramePr>
        <p:xfrm>
          <a:off x="611560" y="1700808"/>
          <a:ext cx="7416824"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9484517"/>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3" name="Content Placeholder 2"/>
          <p:cNvSpPr>
            <a:spLocks noGrp="1"/>
          </p:cNvSpPr>
          <p:nvPr>
            <p:ph idx="1"/>
          </p:nvPr>
        </p:nvSpPr>
        <p:spPr>
          <a:xfrm>
            <a:off x="395536" y="2996952"/>
            <a:ext cx="7556313" cy="3600400"/>
          </a:xfrm>
        </p:spPr>
        <p:txBody>
          <a:bodyPr/>
          <a:lstStyle/>
          <a:p>
            <a:pPr algn="just"/>
            <a:r>
              <a:rPr lang="pl-PL" dirty="0">
                <a:solidFill>
                  <a:srgbClr val="000000"/>
                </a:solidFill>
                <a:latin typeface="Palatino Linotype"/>
                <a:cs typeface="Palatino Linotype"/>
              </a:rPr>
              <a:t>Zeznanie podatkowe należy złożyć właściwemu naczelnikowi urzędu skarbowego w terminie 1 miesiąca od dnia powstania obowiązku podatkowego</a:t>
            </a:r>
          </a:p>
          <a:p>
            <a:pPr algn="just"/>
            <a:r>
              <a:rPr lang="pl-PL" dirty="0">
                <a:solidFill>
                  <a:srgbClr val="000000"/>
                </a:solidFill>
                <a:latin typeface="Palatino Linotype"/>
                <a:cs typeface="Palatino Linotype"/>
              </a:rPr>
              <a:t>Na podstawie zeznania podatkowego organ podatkowy wydaje </a:t>
            </a:r>
            <a:r>
              <a:rPr lang="pl-PL" b="1" dirty="0">
                <a:solidFill>
                  <a:srgbClr val="000000"/>
                </a:solidFill>
                <a:latin typeface="Palatino Linotype"/>
                <a:cs typeface="Palatino Linotype"/>
              </a:rPr>
              <a:t>decyzję</a:t>
            </a:r>
            <a:r>
              <a:rPr lang="pl-PL" dirty="0">
                <a:solidFill>
                  <a:srgbClr val="000000"/>
                </a:solidFill>
                <a:latin typeface="Palatino Linotype"/>
                <a:cs typeface="Palatino Linotype"/>
              </a:rPr>
              <a:t>, w której ustala wysokość podatku. Decyzja podlega doręczeniu podatnikowi, który w ciągu 14 dni musi zapłacić kwotę podatku. W decyzji wymierzającej podatek od spadków i darowizn powinno być zawarte pouczenie dotyczące trybu i terminu złożenia odwołania od tej decyzji. </a:t>
            </a: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370</a:t>
            </a:fld>
            <a:endParaRPr lang="pl-PL">
              <a:latin typeface="Palatino Linotype"/>
              <a:cs typeface="Palatino Linotype"/>
            </a:endParaRPr>
          </a:p>
        </p:txBody>
      </p:sp>
      <p:sp>
        <p:nvSpPr>
          <p:cNvPr id="6" name="Rectangle 2"/>
          <p:cNvSpPr>
            <a:spLocks noChangeArrowheads="1"/>
          </p:cNvSpPr>
          <p:nvPr/>
        </p:nvSpPr>
        <p:spPr bwMode="auto">
          <a:xfrm>
            <a:off x="395536" y="1484784"/>
            <a:ext cx="7501963" cy="1200329"/>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nchor="ctr">
            <a:spAutoFit/>
          </a:bodyPr>
          <a:lstStyle/>
          <a:p>
            <a:pPr indent="179388" algn="ctr" eaLnBrk="1" hangingPunct="1">
              <a:tabLst>
                <a:tab pos="144463" algn="l"/>
                <a:tab pos="288925" algn="l"/>
              </a:tabLst>
              <a:defRPr/>
            </a:pPr>
            <a:r>
              <a:rPr lang="pl-PL" sz="1800" b="1" dirty="0">
                <a:solidFill>
                  <a:srgbClr val="000000"/>
                </a:solidFill>
                <a:latin typeface="Palatino Linotype"/>
                <a:cs typeface="Palatino Linotype"/>
              </a:rPr>
              <a:t>Pozostali podatnicy</a:t>
            </a:r>
            <a:r>
              <a:rPr lang="pl-PL" sz="1800" dirty="0">
                <a:solidFill>
                  <a:srgbClr val="000000"/>
                </a:solidFill>
                <a:latin typeface="Palatino Linotype"/>
                <a:cs typeface="Palatino Linotype"/>
              </a:rPr>
              <a:t> podatku od spadków i darowizn obowiązani są do składania </a:t>
            </a:r>
            <a:r>
              <a:rPr lang="pl-PL" sz="1800" b="1" dirty="0">
                <a:solidFill>
                  <a:srgbClr val="000000"/>
                </a:solidFill>
                <a:latin typeface="Palatino Linotype"/>
                <a:cs typeface="Palatino Linotype"/>
              </a:rPr>
              <a:t>zeznań podatkowych</a:t>
            </a:r>
            <a:r>
              <a:rPr lang="pl-PL" sz="1800" dirty="0">
                <a:solidFill>
                  <a:srgbClr val="000000"/>
                </a:solidFill>
                <a:latin typeface="Palatino Linotype"/>
                <a:cs typeface="Palatino Linotype"/>
              </a:rPr>
              <a:t> o nabyciu własności rzeczy i praw majątkowych. W zeznaniu określają oni nabyte rzeczy i prawa majątkowe oraz ich wartość.</a:t>
            </a:r>
            <a:endParaRPr lang="pl-PL" sz="1800" dirty="0">
              <a:latin typeface="Palatino Linotype"/>
              <a:cs typeface="Palatino Linotype"/>
            </a:endParaRPr>
          </a:p>
        </p:txBody>
      </p:sp>
    </p:spTree>
    <p:extLst>
      <p:ext uri="{BB962C8B-B14F-4D97-AF65-F5344CB8AC3E}">
        <p14:creationId xmlns:p14="http://schemas.microsoft.com/office/powerpoint/2010/main" val="1220107664"/>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371</a:t>
            </a:fld>
            <a:endParaRPr lang="pl-PL">
              <a:latin typeface="Palatino Linotype"/>
              <a:cs typeface="Palatino Linotype"/>
            </a:endParaRPr>
          </a:p>
        </p:txBody>
      </p:sp>
      <p:sp>
        <p:nvSpPr>
          <p:cNvPr id="6" name="Rectangle 5"/>
          <p:cNvSpPr/>
          <p:nvPr/>
        </p:nvSpPr>
        <p:spPr>
          <a:xfrm>
            <a:off x="971600" y="1628800"/>
            <a:ext cx="6624736" cy="4154983"/>
          </a:xfrm>
          <a:prstGeom prst="rect">
            <a:avLst/>
          </a:prstGeom>
        </p:spPr>
        <p:txBody>
          <a:bodyPr wrap="square">
            <a:spAutoFit/>
          </a:bodyPr>
          <a:lstStyle/>
          <a:p>
            <a:pPr indent="179388" algn="ctr" eaLnBrk="1" hangingPunct="1">
              <a:tabLst>
                <a:tab pos="144463" algn="l"/>
                <a:tab pos="288925" algn="l"/>
              </a:tabLst>
            </a:pPr>
            <a:r>
              <a:rPr lang="pl-PL" sz="2400" b="1" dirty="0">
                <a:solidFill>
                  <a:srgbClr val="000000"/>
                </a:solidFill>
                <a:latin typeface="Palatino Linotype"/>
                <a:cs typeface="Palatino Linotype"/>
              </a:rPr>
              <a:t>Organy podatkowe są informowane przez sądy i notariuszy </a:t>
            </a:r>
          </a:p>
          <a:p>
            <a:pPr indent="179388" algn="ctr" eaLnBrk="1" hangingPunct="1">
              <a:tabLst>
                <a:tab pos="144463" algn="l"/>
                <a:tab pos="288925" algn="l"/>
              </a:tabLst>
            </a:pPr>
            <a:r>
              <a:rPr lang="pl-PL" sz="2400" dirty="0">
                <a:solidFill>
                  <a:srgbClr val="000000"/>
                </a:solidFill>
                <a:latin typeface="Palatino Linotype"/>
                <a:cs typeface="Palatino Linotype"/>
              </a:rPr>
              <a:t>o zdarzeniach, które mogą prowadzić do powstania obowiązku podatkowego. Sądy przysyłają urzędom skarbowym m.in. postanowienia o stwierdzeniu nabycia spadku, ich zmianie oraz postanowienia o dziale spadku. Te ostatnie mają duże znaczenie z uwagi na to, że sąd dokonuje w nich ustalenia wartości nabywanych w drodze spadku rzeczy i praw majątkowych. </a:t>
            </a:r>
            <a:endParaRPr lang="pl-PL" sz="2400" dirty="0">
              <a:latin typeface="Palatino Linotype"/>
              <a:cs typeface="Palatino Linotype"/>
            </a:endParaRPr>
          </a:p>
        </p:txBody>
      </p:sp>
    </p:spTree>
    <p:extLst>
      <p:ext uri="{BB962C8B-B14F-4D97-AF65-F5344CB8AC3E}">
        <p14:creationId xmlns:p14="http://schemas.microsoft.com/office/powerpoint/2010/main" val="1548533379"/>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Podatek od spadków i darowizn a przedawnienie</a:t>
            </a:r>
            <a:endParaRPr lang="pl-PL" dirty="0"/>
          </a:p>
        </p:txBody>
      </p:sp>
      <p:sp>
        <p:nvSpPr>
          <p:cNvPr id="3" name="Symbol zastępczy zawartości 2"/>
          <p:cNvSpPr>
            <a:spLocks noGrp="1"/>
          </p:cNvSpPr>
          <p:nvPr>
            <p:ph idx="1"/>
          </p:nvPr>
        </p:nvSpPr>
        <p:spPr/>
        <p:txBody>
          <a:bodyPr/>
          <a:lstStyle/>
          <a:p>
            <a:r>
              <a:rPr lang="pl-PL" dirty="0" smtClean="0"/>
              <a:t>Art. 6 ust. 4</a:t>
            </a:r>
            <a:r>
              <a:rPr lang="pl-PL" dirty="0"/>
              <a:t>. Jeżeli nabycie niezgłoszone do opodatkowania stwierdzono następnie pismem</a:t>
            </a:r>
            <a:r>
              <a:rPr lang="pl-PL" dirty="0" smtClean="0"/>
              <a:t>, obowiązek </a:t>
            </a:r>
            <a:r>
              <a:rPr lang="pl-PL" dirty="0"/>
              <a:t>podatkowy powstaje z chwilą sporządzenia pisma; jeżeli pismem takim</a:t>
            </a:r>
            <a:br>
              <a:rPr lang="pl-PL" dirty="0"/>
            </a:br>
            <a:r>
              <a:rPr lang="pl-PL" dirty="0"/>
              <a:t>jest orzeczenie sądu, obowiązek podatkowy powstaje z chwilą uprawomocnienia </a:t>
            </a:r>
            <a:r>
              <a:rPr lang="pl-PL" dirty="0" smtClean="0"/>
              <a:t>się orzeczenia</a:t>
            </a:r>
            <a:r>
              <a:rPr lang="pl-PL" dirty="0"/>
              <a:t>. </a:t>
            </a:r>
            <a:r>
              <a:rPr lang="pl-PL" b="1" dirty="0"/>
              <a:t>W przypadku gdy nabycie nie zostało zgłoszone do opodatkowania</a:t>
            </a:r>
            <a:r>
              <a:rPr lang="pl-PL" b="1" dirty="0" smtClean="0"/>
              <a:t>, obowiązek </a:t>
            </a:r>
            <a:r>
              <a:rPr lang="pl-PL" b="1" dirty="0"/>
              <a:t>podatkowy powstaje z chwilą powołania się przez podatnika </a:t>
            </a:r>
            <a:r>
              <a:rPr lang="pl-PL" b="1" dirty="0" smtClean="0"/>
              <a:t>przed organem </a:t>
            </a:r>
            <a:r>
              <a:rPr lang="pl-PL" b="1" dirty="0"/>
              <a:t>podatkowym na fakt nabycia</a:t>
            </a:r>
            <a:r>
              <a:rPr lang="pl-PL" b="1" dirty="0" smtClean="0"/>
              <a:t>. </a:t>
            </a:r>
          </a:p>
          <a:p>
            <a:r>
              <a:rPr lang="pl-PL" b="1" dirty="0" smtClean="0"/>
              <a:t>Kiedy podatnik powoła się dobrowolnie na fakt nabycia?</a:t>
            </a:r>
            <a:endParaRPr lang="pl-PL" b="1"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372</a:t>
            </a:fld>
            <a:endParaRPr lang="pl-PL"/>
          </a:p>
        </p:txBody>
      </p:sp>
    </p:spTree>
    <p:extLst>
      <p:ext uri="{BB962C8B-B14F-4D97-AF65-F5344CB8AC3E}">
        <p14:creationId xmlns:p14="http://schemas.microsoft.com/office/powerpoint/2010/main" val="1238757030"/>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a:cs typeface="Palatino Linotype"/>
              </a:rPr>
              <a:t> </a:t>
            </a:r>
            <a:r>
              <a:rPr lang="en-US" dirty="0" err="1">
                <a:latin typeface="Palatino Linotype"/>
                <a:cs typeface="Palatino Linotype"/>
              </a:rPr>
              <a:t>Podatek</a:t>
            </a:r>
            <a:r>
              <a:rPr lang="en-US" dirty="0">
                <a:latin typeface="Palatino Linotype"/>
                <a:cs typeface="Palatino Linotype"/>
              </a:rPr>
              <a:t> od </a:t>
            </a:r>
            <a:r>
              <a:rPr lang="en-US" dirty="0" err="1">
                <a:latin typeface="Palatino Linotype"/>
                <a:cs typeface="Palatino Linotype"/>
              </a:rPr>
              <a:t>czynności</a:t>
            </a:r>
            <a:r>
              <a:rPr lang="en-US" dirty="0">
                <a:latin typeface="Palatino Linotype"/>
                <a:cs typeface="Palatino Linotype"/>
              </a:rPr>
              <a:t> </a:t>
            </a:r>
            <a:r>
              <a:rPr lang="en-US" dirty="0" err="1">
                <a:latin typeface="Palatino Linotype"/>
                <a:cs typeface="Palatino Linotype"/>
              </a:rPr>
              <a:t>cywilnoprawnych</a:t>
            </a:r>
            <a:r>
              <a:rPr lang="en-US" dirty="0">
                <a:latin typeface="Palatino Linotype"/>
                <a:cs typeface="Palatino Linotype"/>
              </a:rPr>
              <a:t> (PCC)</a:t>
            </a:r>
          </a:p>
        </p:txBody>
      </p:sp>
      <p:sp>
        <p:nvSpPr>
          <p:cNvPr id="3" name="Content Placeholder 2"/>
          <p:cNvSpPr>
            <a:spLocks noGrp="1"/>
          </p:cNvSpPr>
          <p:nvPr>
            <p:ph idx="1"/>
          </p:nvPr>
        </p:nvSpPr>
        <p:spPr>
          <a:xfrm>
            <a:off x="395536" y="1412776"/>
            <a:ext cx="7556313" cy="4608512"/>
          </a:xfrm>
        </p:spPr>
        <p:txBody>
          <a:bodyPr>
            <a:normAutofit fontScale="92500" lnSpcReduction="10000"/>
          </a:bodyPr>
          <a:lstStyle/>
          <a:p>
            <a:pPr>
              <a:lnSpc>
                <a:spcPct val="130000"/>
              </a:lnSpc>
              <a:buFont typeface="Wingdings 2" charset="0"/>
              <a:buNone/>
            </a:pPr>
            <a:endParaRPr lang="pl-PL" dirty="0">
              <a:latin typeface="Palatino Linotype"/>
              <a:cs typeface="Palatino Linotype"/>
            </a:endParaRPr>
          </a:p>
          <a:p>
            <a:pPr>
              <a:lnSpc>
                <a:spcPct val="130000"/>
              </a:lnSpc>
              <a:buFont typeface="Wingdings 2" charset="0"/>
              <a:buNone/>
            </a:pPr>
            <a:r>
              <a:rPr lang="pl-PL" dirty="0">
                <a:solidFill>
                  <a:srgbClr val="000000"/>
                </a:solidFill>
                <a:latin typeface="Palatino Linotype"/>
                <a:cs typeface="Palatino Linotype"/>
              </a:rPr>
              <a:t>Podstawa prawna:</a:t>
            </a:r>
          </a:p>
          <a:p>
            <a:pPr>
              <a:lnSpc>
                <a:spcPct val="130000"/>
              </a:lnSpc>
              <a:buFont typeface="Wingdings 2" charset="0"/>
              <a:buNone/>
            </a:pPr>
            <a:r>
              <a:rPr lang="pl-PL" dirty="0">
                <a:solidFill>
                  <a:srgbClr val="000000"/>
                </a:solidFill>
                <a:latin typeface="Palatino Linotype"/>
                <a:cs typeface="Palatino Linotype"/>
              </a:rPr>
              <a:t/>
            </a:r>
            <a:br>
              <a:rPr lang="pl-PL" dirty="0">
                <a:solidFill>
                  <a:srgbClr val="000000"/>
                </a:solidFill>
                <a:latin typeface="Palatino Linotype"/>
                <a:cs typeface="Palatino Linotype"/>
              </a:rPr>
            </a:br>
            <a:r>
              <a:rPr lang="pl-PL" b="1" dirty="0">
                <a:solidFill>
                  <a:srgbClr val="000000"/>
                </a:solidFill>
                <a:latin typeface="Palatino Linotype"/>
                <a:cs typeface="Palatino Linotype"/>
              </a:rPr>
              <a:t>Ustawa z dnia 9 września 2000 r. o podatku od czynności cywilnoprawnych (tekst jedn. Dz. U. z </a:t>
            </a:r>
            <a:r>
              <a:rPr lang="pl-PL" b="1" dirty="0" smtClean="0">
                <a:solidFill>
                  <a:srgbClr val="000000"/>
                </a:solidFill>
                <a:latin typeface="Palatino Linotype"/>
                <a:cs typeface="Palatino Linotype"/>
              </a:rPr>
              <a:t>2022 </a:t>
            </a:r>
            <a:r>
              <a:rPr lang="pl-PL" b="1" dirty="0">
                <a:solidFill>
                  <a:srgbClr val="000000"/>
                </a:solidFill>
                <a:latin typeface="Palatino Linotype"/>
                <a:cs typeface="Palatino Linotype"/>
              </a:rPr>
              <a:t>r. </a:t>
            </a:r>
            <a:r>
              <a:rPr lang="pl-PL" b="1" dirty="0" smtClean="0">
                <a:solidFill>
                  <a:srgbClr val="000000"/>
                </a:solidFill>
                <a:latin typeface="Palatino Linotype"/>
                <a:cs typeface="Palatino Linotype"/>
              </a:rPr>
              <a:t>poz. 11)</a:t>
            </a: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373</a:t>
            </a:fld>
            <a:endParaRPr lang="pl-PL">
              <a:latin typeface="Palatino Linotype"/>
              <a:cs typeface="Palatino Linotype"/>
            </a:endParaRPr>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2" y="3893436"/>
            <a:ext cx="9144000" cy="5790547"/>
          </a:xfrm>
          <a:prstGeom prst="rect">
            <a:avLst/>
          </a:prstGeom>
        </p:spPr>
      </p:pic>
    </p:spTree>
    <p:extLst>
      <p:ext uri="{BB962C8B-B14F-4D97-AF65-F5344CB8AC3E}">
        <p14:creationId xmlns:p14="http://schemas.microsoft.com/office/powerpoint/2010/main" val="2426572667"/>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Palatino Linotype"/>
                <a:cs typeface="Palatino Linotype"/>
              </a:rPr>
              <a:t> </a:t>
            </a:r>
            <a:r>
              <a:rPr lang="en-US" sz="3000" dirty="0" err="1">
                <a:latin typeface="Palatino Linotype"/>
                <a:cs typeface="Palatino Linotype"/>
              </a:rPr>
              <a:t>Podatek</a:t>
            </a:r>
            <a:r>
              <a:rPr lang="en-US" sz="3000" dirty="0">
                <a:latin typeface="Palatino Linotype"/>
                <a:cs typeface="Palatino Linotype"/>
              </a:rPr>
              <a:t> od </a:t>
            </a:r>
            <a:r>
              <a:rPr lang="en-US" sz="3000" dirty="0" err="1">
                <a:latin typeface="Palatino Linotype"/>
                <a:cs typeface="Palatino Linotype"/>
              </a:rPr>
              <a:t>czynności</a:t>
            </a:r>
            <a:r>
              <a:rPr lang="en-US" sz="3000" dirty="0">
                <a:latin typeface="Palatino Linotype"/>
                <a:cs typeface="Palatino Linotype"/>
              </a:rPr>
              <a:t> </a:t>
            </a:r>
            <a:r>
              <a:rPr lang="en-US" sz="3000" dirty="0" err="1">
                <a:latin typeface="Palatino Linotype"/>
                <a:cs typeface="Palatino Linotype"/>
              </a:rPr>
              <a:t>cywilnoprawnych</a:t>
            </a:r>
            <a:r>
              <a:rPr lang="en-US" sz="3000" dirty="0">
                <a:latin typeface="Palatino Linotype"/>
                <a:cs typeface="Palatino Linotype"/>
              </a:rPr>
              <a:t> (PCC)</a:t>
            </a:r>
          </a:p>
        </p:txBody>
      </p:sp>
      <p:sp>
        <p:nvSpPr>
          <p:cNvPr id="3" name="Content Placeholder 2"/>
          <p:cNvSpPr>
            <a:spLocks noGrp="1"/>
          </p:cNvSpPr>
          <p:nvPr>
            <p:ph idx="1"/>
          </p:nvPr>
        </p:nvSpPr>
        <p:spPr>
          <a:xfrm>
            <a:off x="323528" y="3140968"/>
            <a:ext cx="7556313" cy="3020219"/>
          </a:xfrm>
        </p:spPr>
        <p:txBody>
          <a:bodyPr/>
          <a:lstStyle/>
          <a:p>
            <a:r>
              <a:rPr lang="pl-PL" b="1" dirty="0">
                <a:solidFill>
                  <a:srgbClr val="000000"/>
                </a:solidFill>
                <a:latin typeface="Palatino Linotype"/>
                <a:cs typeface="Palatino Linotype"/>
              </a:rPr>
              <a:t>umowy sprzedaży, oraz zamiany rzeczy lub praw majątkowych,</a:t>
            </a:r>
          </a:p>
          <a:p>
            <a:r>
              <a:rPr lang="pl-PL" b="1" dirty="0">
                <a:solidFill>
                  <a:srgbClr val="000000"/>
                </a:solidFill>
                <a:latin typeface="Palatino Linotype"/>
                <a:cs typeface="Palatino Linotype"/>
              </a:rPr>
              <a:t>umowy pożyczki, </a:t>
            </a:r>
          </a:p>
          <a:p>
            <a:r>
              <a:rPr lang="pl-PL" b="1" dirty="0">
                <a:solidFill>
                  <a:srgbClr val="000000"/>
                </a:solidFill>
                <a:latin typeface="Palatino Linotype"/>
                <a:cs typeface="Palatino Linotype"/>
              </a:rPr>
              <a:t>umowy darowizny – w części dotyczącej przejęcia przez obdarowanego długów i ciężarów albo zobowiązań </a:t>
            </a:r>
            <a:r>
              <a:rPr lang="pl-PL" b="1" dirty="0" smtClean="0">
                <a:solidFill>
                  <a:srgbClr val="000000"/>
                </a:solidFill>
                <a:latin typeface="Palatino Linotype"/>
                <a:cs typeface="Palatino Linotype"/>
              </a:rPr>
              <a:t>darczyńcy. </a:t>
            </a:r>
            <a:endParaRPr lang="pl-PL" b="1" dirty="0">
              <a:solidFill>
                <a:srgbClr val="000000"/>
              </a:solidFill>
              <a:latin typeface="Palatino Linotype"/>
              <a:cs typeface="Palatino Linotype"/>
            </a:endParaRPr>
          </a:p>
          <a:p>
            <a:r>
              <a:rPr lang="pl-PL" b="1" dirty="0">
                <a:solidFill>
                  <a:srgbClr val="000000"/>
                </a:solidFill>
                <a:latin typeface="Palatino Linotype"/>
                <a:cs typeface="Palatino Linotype"/>
              </a:rPr>
              <a:t>umowy dożywocia,</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374</a:t>
            </a:fld>
            <a:endParaRPr lang="pl-PL">
              <a:latin typeface="Palatino Linotype"/>
              <a:cs typeface="Palatino Linotype"/>
            </a:endParaRPr>
          </a:p>
        </p:txBody>
      </p:sp>
      <p:sp>
        <p:nvSpPr>
          <p:cNvPr id="6" name="Prostokąt 5"/>
          <p:cNvSpPr>
            <a:spLocks noChangeArrowheads="1"/>
          </p:cNvSpPr>
          <p:nvPr/>
        </p:nvSpPr>
        <p:spPr bwMode="auto">
          <a:xfrm>
            <a:off x="323528" y="1772816"/>
            <a:ext cx="7452320" cy="83099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indent="179388" algn="ctr" eaLnBrk="1" hangingPunct="1">
              <a:tabLst>
                <a:tab pos="179388" algn="l"/>
                <a:tab pos="215900" algn="l"/>
              </a:tabLst>
              <a:defRPr/>
            </a:pPr>
            <a:r>
              <a:rPr lang="pl-PL" sz="2400" dirty="0">
                <a:solidFill>
                  <a:srgbClr val="000000"/>
                </a:solidFill>
                <a:latin typeface="Palatino Linotype"/>
                <a:cs typeface="Palatino Linotype"/>
              </a:rPr>
              <a:t>Podatkowi podlegają następujące czynności cywilnoprawne:</a:t>
            </a:r>
            <a:endParaRPr lang="pl-PL" sz="1400" dirty="0">
              <a:latin typeface="Palatino Linotype"/>
              <a:cs typeface="Palatino Linotype"/>
            </a:endParaRPr>
          </a:p>
        </p:txBody>
      </p:sp>
    </p:spTree>
    <p:extLst>
      <p:ext uri="{BB962C8B-B14F-4D97-AF65-F5344CB8AC3E}">
        <p14:creationId xmlns:p14="http://schemas.microsoft.com/office/powerpoint/2010/main" val="2165357156"/>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latin typeface="Palatino Linotype"/>
                <a:cs typeface="Palatino Linotype"/>
              </a:rPr>
              <a:t>6. </a:t>
            </a:r>
            <a:r>
              <a:rPr lang="en-US" sz="3000" dirty="0" err="1">
                <a:latin typeface="Palatino Linotype"/>
                <a:cs typeface="Palatino Linotype"/>
              </a:rPr>
              <a:t>Podatek</a:t>
            </a:r>
            <a:r>
              <a:rPr lang="en-US" sz="3000" dirty="0">
                <a:latin typeface="Palatino Linotype"/>
                <a:cs typeface="Palatino Linotype"/>
              </a:rPr>
              <a:t> od </a:t>
            </a:r>
            <a:r>
              <a:rPr lang="en-US" sz="3000" dirty="0" err="1">
                <a:latin typeface="Palatino Linotype"/>
                <a:cs typeface="Palatino Linotype"/>
              </a:rPr>
              <a:t>czynności</a:t>
            </a:r>
            <a:r>
              <a:rPr lang="en-US" sz="3000" dirty="0">
                <a:latin typeface="Palatino Linotype"/>
                <a:cs typeface="Palatino Linotype"/>
              </a:rPr>
              <a:t> </a:t>
            </a:r>
            <a:r>
              <a:rPr lang="en-US" sz="3000" dirty="0" err="1">
                <a:latin typeface="Palatino Linotype"/>
                <a:cs typeface="Palatino Linotype"/>
              </a:rPr>
              <a:t>cywilnoprawnych</a:t>
            </a:r>
            <a:r>
              <a:rPr lang="en-US" sz="3000" dirty="0">
                <a:latin typeface="Palatino Linotype"/>
                <a:cs typeface="Palatino Linotype"/>
              </a:rPr>
              <a:t> (PCC) </a:t>
            </a:r>
          </a:p>
        </p:txBody>
      </p:sp>
      <p:sp>
        <p:nvSpPr>
          <p:cNvPr id="3" name="Content Placeholder 2"/>
          <p:cNvSpPr>
            <a:spLocks noGrp="1"/>
          </p:cNvSpPr>
          <p:nvPr>
            <p:ph idx="1"/>
          </p:nvPr>
        </p:nvSpPr>
        <p:spPr/>
        <p:txBody>
          <a:bodyPr>
            <a:normAutofit/>
          </a:bodyPr>
          <a:lstStyle/>
          <a:p>
            <a:r>
              <a:rPr lang="pl-PL" b="1" dirty="0">
                <a:solidFill>
                  <a:srgbClr val="000000"/>
                </a:solidFill>
                <a:latin typeface="Palatino Linotype"/>
                <a:cs typeface="Palatino Linotype"/>
              </a:rPr>
              <a:t>umowy o dział spadku, oraz umowy o zniesienie współwłasności – w części dotyczącej spłat lub dopłat,</a:t>
            </a:r>
          </a:p>
          <a:p>
            <a:r>
              <a:rPr lang="pl-PL" b="1" dirty="0">
                <a:solidFill>
                  <a:srgbClr val="000000"/>
                </a:solidFill>
                <a:latin typeface="Palatino Linotype"/>
                <a:cs typeface="Palatino Linotype"/>
              </a:rPr>
              <a:t>ustanowienie hipoteki,</a:t>
            </a:r>
          </a:p>
          <a:p>
            <a:r>
              <a:rPr lang="pl-PL" b="1" dirty="0">
                <a:solidFill>
                  <a:srgbClr val="000000"/>
                </a:solidFill>
                <a:latin typeface="Palatino Linotype"/>
                <a:cs typeface="Palatino Linotype"/>
              </a:rPr>
              <a:t>ustanowienie odpłatnego użytkowania, w tym nieprawidłowego, oraz odpłatnej  służebności,</a:t>
            </a:r>
          </a:p>
          <a:p>
            <a:r>
              <a:rPr lang="pl-PL" b="1" dirty="0">
                <a:solidFill>
                  <a:srgbClr val="000000"/>
                </a:solidFill>
                <a:latin typeface="Palatino Linotype"/>
                <a:cs typeface="Palatino Linotype"/>
              </a:rPr>
              <a:t>umowy depozytu nieprawidłowego,</a:t>
            </a:r>
          </a:p>
          <a:p>
            <a:r>
              <a:rPr lang="pl-PL" b="1" dirty="0">
                <a:solidFill>
                  <a:srgbClr val="000000"/>
                </a:solidFill>
                <a:latin typeface="Palatino Linotype"/>
                <a:cs typeface="Palatino Linotype"/>
              </a:rPr>
              <a:t>umowy spółki (przepisy dotyczące umowy spółki stosuje się odpowiednio do aktów   założycielskich spółek, statutów spółek oraz ich zmian)</a:t>
            </a:r>
          </a:p>
          <a:p>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375</a:t>
            </a:fld>
            <a:endParaRPr lang="pl-PL">
              <a:latin typeface="Palatino Linotype"/>
              <a:cs typeface="Palatino Linotype"/>
            </a:endParaRPr>
          </a:p>
        </p:txBody>
      </p:sp>
    </p:spTree>
    <p:extLst>
      <p:ext uri="{BB962C8B-B14F-4D97-AF65-F5344CB8AC3E}">
        <p14:creationId xmlns:p14="http://schemas.microsoft.com/office/powerpoint/2010/main" val="1953207404"/>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pPr algn="ctr"/>
            <a:r>
              <a:rPr lang="en-US" dirty="0">
                <a:latin typeface="Palatino Linotype"/>
                <a:cs typeface="Palatino Linotype"/>
              </a:rPr>
              <a:t>PCC a VAT</a:t>
            </a:r>
          </a:p>
        </p:txBody>
      </p:sp>
      <p:sp>
        <p:nvSpPr>
          <p:cNvPr id="3" name="Content Placeholder 2"/>
          <p:cNvSpPr>
            <a:spLocks noGrp="1"/>
          </p:cNvSpPr>
          <p:nvPr>
            <p:ph idx="1"/>
          </p:nvPr>
        </p:nvSpPr>
        <p:spPr>
          <a:xfrm>
            <a:off x="467544" y="1124744"/>
            <a:ext cx="7556313" cy="4144963"/>
          </a:xfrm>
        </p:spPr>
        <p:txBody>
          <a:bodyPr>
            <a:noAutofit/>
          </a:bodyPr>
          <a:lstStyle/>
          <a:p>
            <a:pPr algn="just"/>
            <a:r>
              <a:rPr lang="pl-PL" dirty="0">
                <a:solidFill>
                  <a:srgbClr val="000000"/>
                </a:solidFill>
                <a:latin typeface="Palatino Linotype"/>
                <a:cs typeface="Palatino Linotype"/>
              </a:rPr>
              <a:t>Nie podlegają PCC czynności cywilnoprawne, inne niż umowa spółki i jej zmiany:</a:t>
            </a:r>
          </a:p>
          <a:p>
            <a:pPr algn="just">
              <a:buFont typeface="Wingdings 2" charset="0"/>
              <a:buNone/>
            </a:pPr>
            <a:r>
              <a:rPr lang="pl-PL" dirty="0">
                <a:solidFill>
                  <a:srgbClr val="000000"/>
                </a:solidFill>
                <a:latin typeface="Palatino Linotype"/>
                <a:cs typeface="Palatino Linotype"/>
              </a:rPr>
              <a:t>  	a) w zakresie, w jakim są opodatkowane podatkiem od towarów i usług,</a:t>
            </a:r>
          </a:p>
          <a:p>
            <a:pPr algn="just">
              <a:buFont typeface="Wingdings 2" charset="0"/>
              <a:buNone/>
            </a:pPr>
            <a:r>
              <a:rPr lang="pl-PL" dirty="0">
                <a:solidFill>
                  <a:srgbClr val="000000"/>
                </a:solidFill>
                <a:latin typeface="Palatino Linotype"/>
                <a:cs typeface="Palatino Linotype"/>
              </a:rPr>
              <a:t>   	 b) jeżeli przynajmniej jedna ze stron jest zwolniona od podatku od towarów i usług z tytułu dokonania tej czynności, z wyjątkiem:</a:t>
            </a:r>
          </a:p>
          <a:p>
            <a:pPr algn="just">
              <a:buFont typeface="Wingdings 2" charset="0"/>
              <a:buNone/>
            </a:pPr>
            <a:r>
              <a:rPr lang="pl-PL" dirty="0">
                <a:solidFill>
                  <a:srgbClr val="000000"/>
                </a:solidFill>
                <a:latin typeface="Palatino Linotype"/>
                <a:cs typeface="Palatino Linotype"/>
              </a:rPr>
              <a:t> - umów sprzedaży i zamiany, których przedmiotem jest nieruchomość lub jej część, albo prawo użytkowania wieczystego, spółdzielcze własnościowe prawo do lokalu, prawo do domu jednorodzinnego w spółdzielni mieszkaniowej lub prawo do miejsca postojowego w garażu wielostanowiskowym lub udział w tych prawach,</a:t>
            </a:r>
          </a:p>
          <a:p>
            <a:pPr algn="just">
              <a:buFont typeface="Wingdings 2" charset="0"/>
              <a:buNone/>
            </a:pPr>
            <a:r>
              <a:rPr lang="pl-PL" dirty="0">
                <a:solidFill>
                  <a:srgbClr val="000000"/>
                </a:solidFill>
                <a:latin typeface="Palatino Linotype"/>
                <a:cs typeface="Palatino Linotype"/>
              </a:rPr>
              <a:t> - umów sprzedaży udziałów i akcji w spółkach handlowych</a:t>
            </a:r>
          </a:p>
          <a:p>
            <a:pPr marL="0" indent="0" algn="just">
              <a:buNone/>
            </a:pPr>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376</a:t>
            </a:fld>
            <a:endParaRPr lang="pl-PL">
              <a:latin typeface="Palatino Linotype"/>
              <a:cs typeface="Palatino Linotype"/>
            </a:endParaRPr>
          </a:p>
        </p:txBody>
      </p:sp>
    </p:spTree>
    <p:extLst>
      <p:ext uri="{BB962C8B-B14F-4D97-AF65-F5344CB8AC3E}">
        <p14:creationId xmlns:p14="http://schemas.microsoft.com/office/powerpoint/2010/main" val="2960355748"/>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Darowizny a podatek od czynności cywilnoprawnych</a:t>
            </a:r>
            <a:endParaRPr lang="pl-PL" dirty="0"/>
          </a:p>
        </p:txBody>
      </p:sp>
      <p:sp>
        <p:nvSpPr>
          <p:cNvPr id="3" name="Symbol zastępczy zawartości 2"/>
          <p:cNvSpPr>
            <a:spLocks noGrp="1"/>
          </p:cNvSpPr>
          <p:nvPr>
            <p:ph idx="1"/>
          </p:nvPr>
        </p:nvSpPr>
        <p:spPr/>
        <p:txBody>
          <a:bodyPr/>
          <a:lstStyle/>
          <a:p>
            <a:r>
              <a:rPr lang="pl-PL" dirty="0" smtClean="0"/>
              <a:t>Jeżeli nastąpi przyjęcie darowizny obciążonej długami, to na potrzeby podatku od spadków i darowizn podstawę opodatkowania pomniejsza się o kwotę długów (czysta wartość). </a:t>
            </a:r>
          </a:p>
          <a:p>
            <a:r>
              <a:rPr lang="pl-PL" dirty="0" smtClean="0"/>
              <a:t>Kwota tego długu będzie podstawą opodatkowania w podatku od czynności cywilnoprawnych</a:t>
            </a:r>
          </a:p>
          <a:p>
            <a:r>
              <a:rPr lang="pl-PL" dirty="0" smtClean="0"/>
              <a:t>Przy takich darowiznach powstaje obowiązek podatkowy w obu podatkach, ale inna jest podstawa opodatkowania. </a:t>
            </a:r>
          </a:p>
          <a:p>
            <a:r>
              <a:rPr lang="pl-PL" dirty="0" smtClean="0"/>
              <a:t>Oba podatki </a:t>
            </a:r>
            <a:r>
              <a:rPr lang="pl-PL" smtClean="0"/>
              <a:t>płaci obdarowany</a:t>
            </a: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377</a:t>
            </a:fld>
            <a:endParaRPr lang="pl-PL"/>
          </a:p>
        </p:txBody>
      </p:sp>
    </p:spTree>
    <p:extLst>
      <p:ext uri="{BB962C8B-B14F-4D97-AF65-F5344CB8AC3E}">
        <p14:creationId xmlns:p14="http://schemas.microsoft.com/office/powerpoint/2010/main" val="3550770936"/>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556313" cy="1116106"/>
          </a:xfrm>
        </p:spPr>
        <p:txBody>
          <a:bodyPr/>
          <a:lstStyle/>
          <a:p>
            <a:r>
              <a:rPr lang="en-US" dirty="0">
                <a:latin typeface="Palatino Linotype"/>
                <a:cs typeface="Palatino Linotype"/>
              </a:rPr>
              <a:t>PCC – </a:t>
            </a:r>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378</a:t>
            </a:fld>
            <a:endParaRPr lang="pl-PL">
              <a:latin typeface="Palatino Linotype"/>
              <a:cs typeface="Palatino Linotype"/>
            </a:endParaRPr>
          </a:p>
        </p:txBody>
      </p:sp>
      <p:sp>
        <p:nvSpPr>
          <p:cNvPr id="6" name="Prostokąt 4"/>
          <p:cNvSpPr>
            <a:spLocks noChangeArrowheads="1"/>
          </p:cNvSpPr>
          <p:nvPr/>
        </p:nvSpPr>
        <p:spPr bwMode="auto">
          <a:xfrm>
            <a:off x="179512" y="908720"/>
            <a:ext cx="7777163" cy="6477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defRPr/>
            </a:pPr>
            <a:r>
              <a:rPr lang="pl-PL" sz="1800" dirty="0">
                <a:solidFill>
                  <a:srgbClr val="000000"/>
                </a:solidFill>
                <a:latin typeface="Palatino Linotype"/>
                <a:cs typeface="Palatino Linotype"/>
              </a:rPr>
              <a:t>Obowiązek uiszczania podatku od czynności cywilnoprawnych ciąży, w zależności od przedmiotu opodatkowania, na:</a:t>
            </a:r>
          </a:p>
        </p:txBody>
      </p:sp>
      <p:graphicFrame>
        <p:nvGraphicFramePr>
          <p:cNvPr id="7" name="Tabela 5"/>
          <p:cNvGraphicFramePr>
            <a:graphicFrameLocks noGrp="1"/>
          </p:cNvGraphicFramePr>
          <p:nvPr>
            <p:extLst>
              <p:ext uri="{D42A27DB-BD31-4B8C-83A1-F6EECF244321}">
                <p14:modId xmlns:p14="http://schemas.microsoft.com/office/powerpoint/2010/main" val="2044824496"/>
              </p:ext>
            </p:extLst>
          </p:nvPr>
        </p:nvGraphicFramePr>
        <p:xfrm>
          <a:off x="179512" y="1700808"/>
          <a:ext cx="7812360" cy="4603998"/>
        </p:xfrm>
        <a:graphic>
          <a:graphicData uri="http://schemas.openxmlformats.org/drawingml/2006/table">
            <a:tbl>
              <a:tblPr>
                <a:tableStyleId>{69CF1AB2-1976-4502-BF36-3FF5EA218861}</a:tableStyleId>
              </a:tblPr>
              <a:tblGrid>
                <a:gridCol w="3400206">
                  <a:extLst>
                    <a:ext uri="{9D8B030D-6E8A-4147-A177-3AD203B41FA5}">
                      <a16:colId xmlns:a16="http://schemas.microsoft.com/office/drawing/2014/main" xmlns="" val="20000"/>
                    </a:ext>
                  </a:extLst>
                </a:gridCol>
                <a:gridCol w="4412154">
                  <a:extLst>
                    <a:ext uri="{9D8B030D-6E8A-4147-A177-3AD203B41FA5}">
                      <a16:colId xmlns:a16="http://schemas.microsoft.com/office/drawing/2014/main" xmlns="" val="20001"/>
                    </a:ext>
                  </a:extLst>
                </a:gridCol>
              </a:tblGrid>
              <a:tr h="3251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kupującym </a:t>
                      </a:r>
                      <a:endParaRPr kumimoji="0" lang="pl-PL" sz="1400" b="0" i="0" u="none" strike="noStrike" cap="none" normalizeH="0" baseline="0">
                        <a:ln>
                          <a:noFill/>
                        </a:ln>
                        <a:solidFill>
                          <a:srgbClr val="FFFFFF"/>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przy umowie sprzedaży</a:t>
                      </a:r>
                      <a:endParaRPr kumimoji="0" lang="pl-PL" sz="1400" b="1" i="0" u="none" strike="noStrike" cap="none" normalizeH="0" baseline="0">
                        <a:ln>
                          <a:noFill/>
                        </a:ln>
                        <a:solidFill>
                          <a:srgbClr val="FFFFFF"/>
                        </a:solidFill>
                        <a:effectLst/>
                        <a:latin typeface="Palatino Linotype"/>
                        <a:ea typeface="ＭＳ Ｐゴシック" charset="0"/>
                        <a:cs typeface="Palatino Linotype"/>
                      </a:endParaRPr>
                    </a:p>
                  </a:txBody>
                  <a:tcPr marT="45719" marB="45719" horzOverflow="overflow"/>
                </a:tc>
                <a:extLst>
                  <a:ext uri="{0D108BD9-81ED-4DB2-BD59-A6C34878D82A}">
                    <a16:rowId xmlns:a16="http://schemas.microsoft.com/office/drawing/2014/main" xmlns="" val="10000"/>
                  </a:ext>
                </a:extLst>
              </a:tr>
              <a:tr h="3251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stronach czynności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przy umowie zamiany</a:t>
                      </a:r>
                      <a:endParaRPr kumimoji="0" lang="pl-PL" sz="1400" b="0" i="0" u="none" strike="noStrike" cap="none" normalizeH="0" baseline="0" dirty="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a16="http://schemas.microsoft.com/office/drawing/2014/main" xmlns="" val="10001"/>
                  </a:ext>
                </a:extLst>
              </a:tr>
              <a:tr h="3251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obdarowanym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przy umowie darowizny</a:t>
                      </a:r>
                      <a:endParaRPr kumimoji="0" lang="pl-PL" sz="1400" b="0" i="0" u="none" strike="noStrike" cap="none" normalizeH="0" baseline="0" dirty="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a16="http://schemas.microsoft.com/office/drawing/2014/main" xmlns="" val="10002"/>
                  </a:ext>
                </a:extLst>
              </a:tr>
              <a:tr h="3251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nabywcy nieruchomości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przy umowie dożywocia</a:t>
                      </a:r>
                      <a:endParaRPr kumimoji="0" lang="pl-PL" sz="1400" b="0" i="0" u="none" strike="noStrike" cap="none" normalizeH="0" baseline="0" dirty="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a16="http://schemas.microsoft.com/office/drawing/2014/main" xmlns="" val="10003"/>
                  </a:ext>
                </a:extLst>
              </a:tr>
              <a:tr h="798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podmiocie nabywającym rzeczy lub prawa majątkowe ponad swój udział w spadku lub współwłasności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przy umowie o dział spadku lub o zniesienie współwłasności</a:t>
                      </a:r>
                      <a:endParaRPr kumimoji="0" lang="pl-PL" sz="1400" b="0" i="0" u="none" strike="noStrike" cap="none" normalizeH="0" baseline="0" dirty="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a16="http://schemas.microsoft.com/office/drawing/2014/main" xmlns="" val="10004"/>
                  </a:ext>
                </a:extLst>
              </a:tr>
              <a:tr h="7019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użytkowniku lub nabywającym służebność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przy ustanowieniu odpłatnego użytkowania, w tym również nieprawidłowego oraz odpłatnej służebności</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a16="http://schemas.microsoft.com/office/drawing/2014/main" xmlns="" val="10005"/>
                  </a:ext>
                </a:extLst>
              </a:tr>
              <a:tr h="5618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biorącym pożyczkę lub przechowawcy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przy umowie pożyczki i umowie depozytu nieprawidłowego</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a16="http://schemas.microsoft.com/office/drawing/2014/main" xmlns="" val="10006"/>
                  </a:ext>
                </a:extLst>
              </a:tr>
              <a:tr h="5618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składającym oświadczenia woli o ustanowieniu hipoteki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przy ustanowieniu hipoteki</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a16="http://schemas.microsoft.com/office/drawing/2014/main" xmlns="" val="10007"/>
                  </a:ext>
                </a:extLst>
              </a:tr>
              <a:tr h="3251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wspólnikach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przy umowie spółki cywilnej </a:t>
                      </a:r>
                      <a:endParaRPr kumimoji="0" lang="pl-PL" sz="1400" b="0" i="0" u="none" strike="noStrike" cap="none" normalizeH="0" baseline="0" dirty="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a16="http://schemas.microsoft.com/office/drawing/2014/main" xmlns="" val="10008"/>
                  </a:ext>
                </a:extLst>
              </a:tr>
              <a:tr h="3251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spółce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przy pozostałych umowach spółki.</a:t>
                      </a:r>
                      <a:endParaRPr kumimoji="0" lang="pl-PL" sz="1400" b="0" i="0" u="none" strike="noStrike" cap="none" normalizeH="0" baseline="0" dirty="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3467780418"/>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Solidarność przy umowie zamiany i spółki</a:t>
            </a:r>
            <a:endParaRPr lang="pl-PL" dirty="0"/>
          </a:p>
        </p:txBody>
      </p:sp>
      <p:sp>
        <p:nvSpPr>
          <p:cNvPr id="3" name="Symbol zastępczy zawartości 2"/>
          <p:cNvSpPr>
            <a:spLocks noGrp="1"/>
          </p:cNvSpPr>
          <p:nvPr>
            <p:ph idx="1"/>
          </p:nvPr>
        </p:nvSpPr>
        <p:spPr>
          <a:xfrm>
            <a:off x="498474" y="1700808"/>
            <a:ext cx="8610030" cy="4824536"/>
          </a:xfrm>
        </p:spPr>
        <p:txBody>
          <a:bodyPr>
            <a:normAutofit fontScale="92500" lnSpcReduction="20000"/>
          </a:bodyPr>
          <a:lstStyle/>
          <a:p>
            <a:r>
              <a:rPr lang="pl-PL" dirty="0"/>
              <a:t>Art. 5. 1. Obowiązek zapłaty podatku ciąży na podatnikach tego podatku.</a:t>
            </a:r>
            <a:br>
              <a:rPr lang="pl-PL" dirty="0"/>
            </a:br>
            <a:endParaRPr lang="pl-PL" dirty="0" smtClean="0"/>
          </a:p>
          <a:p>
            <a:r>
              <a:rPr lang="pl-PL" dirty="0" smtClean="0"/>
              <a:t>2</a:t>
            </a:r>
            <a:r>
              <a:rPr lang="pl-PL" dirty="0"/>
              <a:t>. Jeżeli obowiązek podatkowy ciąży na kilku podmiotach albo na stronach</a:t>
            </a:r>
            <a:br>
              <a:rPr lang="pl-PL" dirty="0"/>
            </a:br>
            <a:r>
              <a:rPr lang="pl-PL" dirty="0"/>
              <a:t>umowy zamiany, albo wspólnikach spółki cywilnej, zobowiązanymi solidarnie </a:t>
            </a:r>
            <a:r>
              <a:rPr lang="pl-PL" dirty="0" smtClean="0"/>
              <a:t>do zapłaty </a:t>
            </a:r>
            <a:r>
              <a:rPr lang="pl-PL" dirty="0"/>
              <a:t>podatku są odpowiednio te podmioty, strony umowy zamiany </a:t>
            </a:r>
            <a:r>
              <a:rPr lang="pl-PL" dirty="0" smtClean="0"/>
              <a:t>albo wspólnicy </a:t>
            </a:r>
            <a:r>
              <a:rPr lang="pl-PL" dirty="0"/>
              <a:t>spółki cywilnej.</a:t>
            </a:r>
            <a:endParaRPr lang="pl-PL" dirty="0" smtClean="0"/>
          </a:p>
          <a:p>
            <a:r>
              <a:rPr lang="pl-PL" dirty="0" smtClean="0"/>
              <a:t>Co jest podstawą opodatkowania przy umowie zamiany? </a:t>
            </a:r>
            <a:endParaRPr lang="pl-PL" dirty="0"/>
          </a:p>
          <a:p>
            <a:r>
              <a:rPr lang="pl-PL" dirty="0" smtClean="0"/>
              <a:t>przy </a:t>
            </a:r>
            <a:r>
              <a:rPr lang="pl-PL" dirty="0"/>
              <a:t>umowie zamiany:</a:t>
            </a:r>
            <a:br>
              <a:rPr lang="pl-PL" dirty="0"/>
            </a:br>
            <a:r>
              <a:rPr lang="pl-PL" dirty="0"/>
              <a:t>a) lokalu mieszkalnego stanowiącego odrębną nieruchomość lub</a:t>
            </a:r>
            <a:br>
              <a:rPr lang="pl-PL" dirty="0"/>
            </a:br>
            <a:r>
              <a:rPr lang="pl-PL" dirty="0"/>
              <a:t>własnościowego spółdzielczego prawa do lokalu mieszkalnego na taki</a:t>
            </a:r>
            <a:br>
              <a:rPr lang="pl-PL" dirty="0"/>
            </a:br>
            <a:r>
              <a:rPr lang="pl-PL" dirty="0"/>
              <a:t>lokal lub prawo do lokalu – różnica wartości rynkowych zamienianych</a:t>
            </a:r>
            <a:br>
              <a:rPr lang="pl-PL" dirty="0"/>
            </a:br>
            <a:r>
              <a:rPr lang="pl-PL" dirty="0"/>
              <a:t>lokali lub praw do lokali,</a:t>
            </a:r>
            <a:br>
              <a:rPr lang="pl-PL" dirty="0"/>
            </a:br>
            <a:r>
              <a:rPr lang="pl-PL" dirty="0"/>
              <a:t>b) w pozostałych przypadkach – wartość rynkowa rzeczy lub prawa</a:t>
            </a:r>
            <a:br>
              <a:rPr lang="pl-PL" dirty="0"/>
            </a:br>
            <a:r>
              <a:rPr lang="pl-PL" dirty="0"/>
              <a:t>majątkowego, od którego przypada wyższy podatek</a:t>
            </a:r>
            <a:r>
              <a:rPr lang="pl-PL" dirty="0" smtClean="0"/>
              <a:t>;</a:t>
            </a:r>
          </a:p>
          <a:p>
            <a:r>
              <a:rPr lang="pl-PL" dirty="0" smtClean="0"/>
              <a:t>Zamiana a podatek dochodowy.  Zamiana na gruncie PIT to tak jakby były dwie umowy sprzedaży</a:t>
            </a: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379</a:t>
            </a:fld>
            <a:endParaRPr lang="pl-PL"/>
          </a:p>
        </p:txBody>
      </p:sp>
    </p:spTree>
    <p:extLst>
      <p:ext uri="{BB962C8B-B14F-4D97-AF65-F5344CB8AC3E}">
        <p14:creationId xmlns:p14="http://schemas.microsoft.com/office/powerpoint/2010/main" val="3836745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556313" cy="1116106"/>
          </a:xfrm>
        </p:spPr>
        <p:txBody>
          <a:bodyPr/>
          <a:lstStyle/>
          <a:p>
            <a:r>
              <a:rPr lang="pl-PL" dirty="0">
                <a:latin typeface="Palatino Linotype"/>
                <a:cs typeface="Palatino Linotype"/>
              </a:rPr>
              <a:t>Wewnątrzwspólnotowa dostawa towarów art. 9 (VAT)</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38</a:t>
            </a:fld>
            <a:endParaRPr lang="pl-PL">
              <a:latin typeface="Palatino Linotype"/>
              <a:cs typeface="Palatino Linotype"/>
            </a:endParaRPr>
          </a:p>
        </p:txBody>
      </p:sp>
      <p:graphicFrame>
        <p:nvGraphicFramePr>
          <p:cNvPr id="7" name="Symbol zastępczy zawartości 4"/>
          <p:cNvGraphicFramePr>
            <a:graphicFrameLocks noGrp="1"/>
          </p:cNvGraphicFramePr>
          <p:nvPr>
            <p:ph idx="1"/>
            <p:extLst>
              <p:ext uri="{D42A27DB-BD31-4B8C-83A1-F6EECF244321}">
                <p14:modId xmlns:p14="http://schemas.microsoft.com/office/powerpoint/2010/main" val="1307703050"/>
              </p:ext>
            </p:extLst>
          </p:nvPr>
        </p:nvGraphicFramePr>
        <p:xfrm>
          <a:off x="125597" y="864096"/>
          <a:ext cx="7776864" cy="5301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Obraz 7" descr="polska.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6995" y="5013176"/>
            <a:ext cx="1284030" cy="118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trzałka w prawo 6"/>
          <p:cNvSpPr/>
          <p:nvPr/>
        </p:nvSpPr>
        <p:spPr>
          <a:xfrm>
            <a:off x="251520" y="1268760"/>
            <a:ext cx="3312368" cy="1584176"/>
          </a:xfrm>
          <a:prstGeom prst="rightArrow">
            <a:avLst>
              <a:gd name="adj1" fmla="val 50000"/>
              <a:gd name="adj2" fmla="val 7681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l-PL" sz="1200" dirty="0">
                <a:solidFill>
                  <a:srgbClr val="FFFFFF"/>
                </a:solidFill>
                <a:latin typeface="Palatino Linotype"/>
                <a:ea typeface="ＭＳ Ｐゴシック" charset="0"/>
                <a:cs typeface="Palatino Linotype"/>
              </a:rPr>
              <a:t>„wyeksportowanie</a:t>
            </a:r>
            <a:r>
              <a:rPr lang="ja-JP" altLang="pl-PL" sz="1200" dirty="0">
                <a:solidFill>
                  <a:srgbClr val="FFFFFF"/>
                </a:solidFill>
                <a:latin typeface="Palatino Linotype"/>
                <a:ea typeface="ＭＳ Ｐゴシック" charset="0"/>
                <a:cs typeface="Palatino Linotype"/>
              </a:rPr>
              <a:t>”</a:t>
            </a:r>
            <a:r>
              <a:rPr lang="pl-PL" sz="1200" dirty="0">
                <a:solidFill>
                  <a:srgbClr val="FFFFFF"/>
                </a:solidFill>
                <a:latin typeface="Palatino Linotype"/>
                <a:ea typeface="ＭＳ Ｐゴシック" charset="0"/>
                <a:cs typeface="Palatino Linotype"/>
              </a:rPr>
              <a:t> przez polskiego podatnika z terytorium Polski towaru do innego państwa Wspólnoty</a:t>
            </a:r>
          </a:p>
        </p:txBody>
      </p:sp>
    </p:spTree>
    <p:extLst>
      <p:ext uri="{BB962C8B-B14F-4D97-AF65-F5344CB8AC3E}">
        <p14:creationId xmlns:p14="http://schemas.microsoft.com/office/powerpoint/2010/main" val="4039281529"/>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Umowa pożyczki </a:t>
            </a:r>
            <a:endParaRPr lang="pl-PL" dirty="0"/>
          </a:p>
        </p:txBody>
      </p:sp>
      <p:sp>
        <p:nvSpPr>
          <p:cNvPr id="3" name="Symbol zastępczy zawartości 2"/>
          <p:cNvSpPr>
            <a:spLocks noGrp="1"/>
          </p:cNvSpPr>
          <p:nvPr>
            <p:ph idx="1"/>
          </p:nvPr>
        </p:nvSpPr>
        <p:spPr>
          <a:xfrm>
            <a:off x="107504" y="1484784"/>
            <a:ext cx="8752334" cy="4824536"/>
          </a:xfrm>
        </p:spPr>
        <p:txBody>
          <a:bodyPr>
            <a:normAutofit/>
          </a:bodyPr>
          <a:lstStyle/>
          <a:p>
            <a:r>
              <a:rPr lang="pl-PL" dirty="0" smtClean="0"/>
              <a:t>Podstawą opodatkowania przy </a:t>
            </a:r>
            <a:r>
              <a:rPr lang="pl-PL" dirty="0"/>
              <a:t>umowie </a:t>
            </a:r>
            <a:r>
              <a:rPr lang="pl-PL" dirty="0" smtClean="0"/>
              <a:t>pożyczki – </a:t>
            </a:r>
            <a:r>
              <a:rPr lang="pl-PL" dirty="0"/>
              <a:t>kwota </a:t>
            </a:r>
            <a:r>
              <a:rPr lang="pl-PL" dirty="0" smtClean="0"/>
              <a:t>lub wartość </a:t>
            </a:r>
            <a:r>
              <a:rPr lang="pl-PL" dirty="0"/>
              <a:t>pożyczki </a:t>
            </a:r>
            <a:r>
              <a:rPr lang="pl-PL" dirty="0" smtClean="0"/>
              <a:t>, </a:t>
            </a:r>
            <a:r>
              <a:rPr lang="pl-PL" dirty="0"/>
              <a:t>a w przypadku umowy określającej, </a:t>
            </a:r>
            <a:r>
              <a:rPr lang="pl-PL" dirty="0" smtClean="0"/>
              <a:t>że wypłata </a:t>
            </a:r>
            <a:r>
              <a:rPr lang="pl-PL" dirty="0"/>
              <a:t>środków pieniężnych nastąpi niejednokrotnie i ich suma nie </a:t>
            </a:r>
            <a:r>
              <a:rPr lang="pl-PL" dirty="0" smtClean="0"/>
              <a:t>jest znana </a:t>
            </a:r>
            <a:r>
              <a:rPr lang="pl-PL" dirty="0"/>
              <a:t>w chwili zawarcia umowy – kwota każdorazowej wypłaty </a:t>
            </a:r>
            <a:r>
              <a:rPr lang="pl-PL" dirty="0" smtClean="0"/>
              <a:t>środków pieniężnych;</a:t>
            </a:r>
          </a:p>
          <a:p>
            <a:r>
              <a:rPr lang="pl-PL" dirty="0" smtClean="0"/>
              <a:t>Podatnikiem jest biorący pożyczkę</a:t>
            </a:r>
          </a:p>
          <a:p>
            <a:r>
              <a:rPr lang="pl-PL" dirty="0" smtClean="0"/>
              <a:t>Stawka – 0,5%</a:t>
            </a:r>
          </a:p>
          <a:p>
            <a:r>
              <a:rPr lang="pl-PL" dirty="0" smtClean="0"/>
              <a:t>Pożyczka a PIT. Jeżeli pożyczka jest oprocentowana pożyczkodawca jest zobowiązany zapłacić od tych odsetek PIT.</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2023r.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380</a:t>
            </a:fld>
            <a:endParaRPr lang="pl-PL"/>
          </a:p>
        </p:txBody>
      </p:sp>
    </p:spTree>
    <p:extLst>
      <p:ext uri="{BB962C8B-B14F-4D97-AF65-F5344CB8AC3E}">
        <p14:creationId xmlns:p14="http://schemas.microsoft.com/office/powerpoint/2010/main" val="2403776738"/>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PCC – </a:t>
            </a:r>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 art. 7 </a:t>
            </a:r>
          </a:p>
        </p:txBody>
      </p:sp>
      <p:sp>
        <p:nvSpPr>
          <p:cNvPr id="3" name="Content Placeholder 2"/>
          <p:cNvSpPr>
            <a:spLocks noGrp="1"/>
          </p:cNvSpPr>
          <p:nvPr>
            <p:ph idx="1"/>
          </p:nvPr>
        </p:nvSpPr>
        <p:spPr>
          <a:xfrm>
            <a:off x="467544" y="2996952"/>
            <a:ext cx="7556313" cy="4144963"/>
          </a:xfrm>
        </p:spPr>
        <p:txBody>
          <a:bodyPr/>
          <a:lstStyle/>
          <a:p>
            <a:pPr algn="just"/>
            <a:r>
              <a:rPr lang="pl-PL" b="1" dirty="0">
                <a:solidFill>
                  <a:srgbClr val="000000"/>
                </a:solidFill>
                <a:latin typeface="Palatino Linotype"/>
                <a:cs typeface="Palatino Linotype"/>
              </a:rPr>
              <a:t>od umów:</a:t>
            </a:r>
            <a:r>
              <a:rPr lang="pl-PL" dirty="0">
                <a:solidFill>
                  <a:srgbClr val="000000"/>
                </a:solidFill>
                <a:latin typeface="Palatino Linotype"/>
                <a:cs typeface="Palatino Linotype"/>
              </a:rPr>
              <a:t> sprzedaży nieruchomości, rzeczy ruchomych, prawa użytkowania wieczystego, własnościowego prawa do lokalu mieszkalnego oraz wynikających z przepisów prawa spółdzielczego: prawa do domu jednorodzinnego oraz prawa do lokalu w małym domu mieszkalnym – </a:t>
            </a:r>
            <a:r>
              <a:rPr lang="pl-PL" b="1" dirty="0">
                <a:solidFill>
                  <a:srgbClr val="000000"/>
                </a:solidFill>
                <a:latin typeface="Palatino Linotype"/>
                <a:cs typeface="Palatino Linotype"/>
              </a:rPr>
              <a:t>2%, </a:t>
            </a:r>
            <a:r>
              <a:rPr lang="pl-PL" dirty="0">
                <a:solidFill>
                  <a:srgbClr val="000000"/>
                </a:solidFill>
                <a:latin typeface="Palatino Linotype"/>
                <a:cs typeface="Palatino Linotype"/>
              </a:rPr>
              <a:t>a w pozostałych przypadkach – </a:t>
            </a:r>
            <a:r>
              <a:rPr lang="pl-PL" b="1" dirty="0">
                <a:solidFill>
                  <a:srgbClr val="000000"/>
                </a:solidFill>
                <a:latin typeface="Palatino Linotype"/>
                <a:cs typeface="Palatino Linotype"/>
              </a:rPr>
              <a:t>1%</a:t>
            </a:r>
            <a:endParaRPr lang="pl-PL" b="1" dirty="0">
              <a:latin typeface="Palatino Linotype"/>
              <a:cs typeface="Palatino Linotype"/>
            </a:endParaRPr>
          </a:p>
          <a:p>
            <a:pPr algn="just"/>
            <a:r>
              <a:rPr lang="pl-PL" dirty="0">
                <a:solidFill>
                  <a:srgbClr val="000000"/>
                </a:solidFill>
                <a:latin typeface="Palatino Linotype"/>
                <a:cs typeface="Palatino Linotype"/>
              </a:rPr>
              <a:t>od umowy pożyczki oraz depozytu nieprawidłowego – </a:t>
            </a:r>
            <a:r>
              <a:rPr lang="pl-PL" dirty="0" smtClean="0">
                <a:solidFill>
                  <a:srgbClr val="000000"/>
                </a:solidFill>
                <a:latin typeface="Palatino Linotype"/>
                <a:cs typeface="Palatino Linotype"/>
              </a:rPr>
              <a:t>0,5</a:t>
            </a:r>
            <a:r>
              <a:rPr lang="pl-PL" b="1" dirty="0" smtClean="0">
                <a:solidFill>
                  <a:srgbClr val="000000"/>
                </a:solidFill>
                <a:latin typeface="Palatino Linotype"/>
                <a:cs typeface="Palatino Linotype"/>
              </a:rPr>
              <a:t>%,</a:t>
            </a:r>
            <a:endParaRPr lang="pl-PL" b="1"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381</a:t>
            </a:fld>
            <a:endParaRPr lang="pl-PL">
              <a:latin typeface="Palatino Linotype"/>
              <a:cs typeface="Palatino Linotype"/>
            </a:endParaRPr>
          </a:p>
        </p:txBody>
      </p:sp>
      <p:sp>
        <p:nvSpPr>
          <p:cNvPr id="6" name="Prostokąt 4"/>
          <p:cNvSpPr/>
          <p:nvPr/>
        </p:nvSpPr>
        <p:spPr>
          <a:xfrm>
            <a:off x="251520" y="1340768"/>
            <a:ext cx="7668344"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eaLnBrk="1" hangingPunct="1">
              <a:defRPr/>
            </a:pPr>
            <a:r>
              <a:rPr lang="pl-PL" sz="2400" dirty="0">
                <a:solidFill>
                  <a:srgbClr val="000000"/>
                </a:solidFill>
                <a:latin typeface="Palatino Linotype"/>
                <a:ea typeface="ＭＳ Ｐゴシック" charset="0"/>
                <a:cs typeface="Palatino Linotype"/>
              </a:rPr>
              <a:t>Stawki podatku od czynności cywilnoprawnych mają charakter </a:t>
            </a:r>
            <a:r>
              <a:rPr lang="pl-PL" sz="2400" b="1" dirty="0">
                <a:solidFill>
                  <a:srgbClr val="000000"/>
                </a:solidFill>
                <a:latin typeface="Palatino Linotype"/>
                <a:ea typeface="ＭＳ Ｐゴシック" charset="0"/>
                <a:cs typeface="Palatino Linotype"/>
              </a:rPr>
              <a:t>procentowy lub kwotowy</a:t>
            </a:r>
            <a:r>
              <a:rPr lang="pl-PL" sz="2400" dirty="0">
                <a:solidFill>
                  <a:srgbClr val="000000"/>
                </a:solidFill>
                <a:latin typeface="Palatino Linotype"/>
                <a:ea typeface="ＭＳ Ｐゴシック" charset="0"/>
                <a:cs typeface="Palatino Linotype"/>
              </a:rPr>
              <a:t>. </a:t>
            </a:r>
          </a:p>
        </p:txBody>
      </p:sp>
    </p:spTree>
    <p:extLst>
      <p:ext uri="{BB962C8B-B14F-4D97-AF65-F5344CB8AC3E}">
        <p14:creationId xmlns:p14="http://schemas.microsoft.com/office/powerpoint/2010/main" val="3011664860"/>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PCC – </a:t>
            </a:r>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 art. 7 </a:t>
            </a:r>
          </a:p>
        </p:txBody>
      </p:sp>
      <p:sp>
        <p:nvSpPr>
          <p:cNvPr id="3" name="Content Placeholder 2"/>
          <p:cNvSpPr>
            <a:spLocks noGrp="1"/>
          </p:cNvSpPr>
          <p:nvPr>
            <p:ph idx="1"/>
          </p:nvPr>
        </p:nvSpPr>
        <p:spPr>
          <a:xfrm>
            <a:off x="467544" y="3212976"/>
            <a:ext cx="7556313" cy="4144963"/>
          </a:xfrm>
        </p:spPr>
        <p:txBody>
          <a:bodyPr/>
          <a:lstStyle/>
          <a:p>
            <a:pPr algn="just"/>
            <a:r>
              <a:rPr lang="pl-PL" dirty="0">
                <a:solidFill>
                  <a:srgbClr val="000000"/>
                </a:solidFill>
                <a:latin typeface="Palatino Linotype"/>
                <a:cs typeface="Palatino Linotype"/>
              </a:rPr>
              <a:t>od umowy ustanowienia odpłatnego użytkowania, w tym nieprawidłowego, oraz odpłatnej służebności </a:t>
            </a:r>
            <a:r>
              <a:rPr lang="pl-PL" b="1" dirty="0">
                <a:solidFill>
                  <a:srgbClr val="000000"/>
                </a:solidFill>
                <a:latin typeface="Palatino Linotype"/>
                <a:cs typeface="Palatino Linotype"/>
              </a:rPr>
              <a:t>- 1 %,</a:t>
            </a:r>
            <a:endParaRPr lang="pl-PL" b="1" dirty="0">
              <a:latin typeface="Palatino Linotype"/>
              <a:cs typeface="Palatino Linotype"/>
            </a:endParaRPr>
          </a:p>
          <a:p>
            <a:pPr algn="just"/>
            <a:r>
              <a:rPr lang="pl-PL" dirty="0">
                <a:solidFill>
                  <a:srgbClr val="000000"/>
                </a:solidFill>
                <a:latin typeface="Palatino Linotype"/>
                <a:cs typeface="Palatino Linotype"/>
              </a:rPr>
              <a:t>od ustanowienia hipoteki na zabezpieczenie wierzytelności o wysokości nieustalonej – </a:t>
            </a:r>
            <a:r>
              <a:rPr lang="pl-PL" b="1" dirty="0">
                <a:solidFill>
                  <a:srgbClr val="000000"/>
                </a:solidFill>
                <a:latin typeface="Palatino Linotype"/>
                <a:cs typeface="Palatino Linotype"/>
              </a:rPr>
              <a:t>19 zł,</a:t>
            </a:r>
            <a:endParaRPr lang="pl-PL" sz="1200" b="1" dirty="0">
              <a:latin typeface="Palatino Linotype"/>
              <a:cs typeface="Palatino Linotype"/>
            </a:endParaRPr>
          </a:p>
          <a:p>
            <a:pPr algn="just"/>
            <a:r>
              <a:rPr lang="pl-PL" dirty="0">
                <a:solidFill>
                  <a:srgbClr val="000000"/>
                </a:solidFill>
                <a:latin typeface="Palatino Linotype"/>
                <a:cs typeface="Palatino Linotype"/>
              </a:rPr>
              <a:t>od umowy spółki – </a:t>
            </a:r>
            <a:r>
              <a:rPr lang="pl-PL" b="1" dirty="0">
                <a:solidFill>
                  <a:srgbClr val="000000"/>
                </a:solidFill>
                <a:latin typeface="Palatino Linotype"/>
                <a:cs typeface="Palatino Linotype"/>
              </a:rPr>
              <a:t>0,5%,</a:t>
            </a:r>
            <a:endParaRPr lang="pl-PL" b="1"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382</a:t>
            </a:fld>
            <a:endParaRPr lang="pl-PL">
              <a:latin typeface="Palatino Linotype"/>
              <a:cs typeface="Palatino Linotype"/>
            </a:endParaRPr>
          </a:p>
        </p:txBody>
      </p:sp>
      <p:sp>
        <p:nvSpPr>
          <p:cNvPr id="6" name="Prostokąt 4"/>
          <p:cNvSpPr/>
          <p:nvPr/>
        </p:nvSpPr>
        <p:spPr>
          <a:xfrm>
            <a:off x="251520" y="1772816"/>
            <a:ext cx="7668344"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eaLnBrk="1" hangingPunct="1">
              <a:defRPr/>
            </a:pPr>
            <a:r>
              <a:rPr lang="pl-PL" sz="2400" dirty="0">
                <a:solidFill>
                  <a:srgbClr val="000000"/>
                </a:solidFill>
                <a:latin typeface="Palatino Linotype"/>
                <a:ea typeface="ＭＳ Ｐゴシック" charset="0"/>
                <a:cs typeface="Palatino Linotype"/>
              </a:rPr>
              <a:t>Stawki podatku od czynności cywilnoprawnych mają charakter </a:t>
            </a:r>
            <a:r>
              <a:rPr lang="pl-PL" sz="2400" b="1" dirty="0">
                <a:solidFill>
                  <a:srgbClr val="000000"/>
                </a:solidFill>
                <a:latin typeface="Palatino Linotype"/>
                <a:ea typeface="ＭＳ Ｐゴシック" charset="0"/>
                <a:cs typeface="Palatino Linotype"/>
              </a:rPr>
              <a:t>procentowy lub kwotowy</a:t>
            </a:r>
            <a:r>
              <a:rPr lang="pl-PL" sz="2400" dirty="0">
                <a:solidFill>
                  <a:srgbClr val="000000"/>
                </a:solidFill>
                <a:latin typeface="Palatino Linotype"/>
                <a:ea typeface="ＭＳ Ｐゴシック" charset="0"/>
                <a:cs typeface="Palatino Linotype"/>
              </a:rPr>
              <a:t>. </a:t>
            </a:r>
          </a:p>
        </p:txBody>
      </p:sp>
    </p:spTree>
    <p:extLst>
      <p:ext uri="{BB962C8B-B14F-4D97-AF65-F5344CB8AC3E}">
        <p14:creationId xmlns:p14="http://schemas.microsoft.com/office/powerpoint/2010/main" val="2610799800"/>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a:latin typeface="Palatino Linotype"/>
                <a:cs typeface="Palatino Linotype"/>
              </a:rPr>
              <a:t>PCC – </a:t>
            </a:r>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 art. 7 </a:t>
            </a:r>
          </a:p>
        </p:txBody>
      </p:sp>
      <p:sp>
        <p:nvSpPr>
          <p:cNvPr id="3" name="Content Placeholder 2"/>
          <p:cNvSpPr>
            <a:spLocks noGrp="1"/>
          </p:cNvSpPr>
          <p:nvPr>
            <p:ph idx="1"/>
          </p:nvPr>
        </p:nvSpPr>
        <p:spPr>
          <a:xfrm>
            <a:off x="467544" y="2996952"/>
            <a:ext cx="7556313" cy="4144963"/>
          </a:xfrm>
        </p:spPr>
        <p:txBody>
          <a:bodyPr/>
          <a:lstStyle/>
          <a:p>
            <a:pPr algn="just"/>
            <a:r>
              <a:rPr lang="pl-PL" dirty="0">
                <a:solidFill>
                  <a:srgbClr val="000000"/>
                </a:solidFill>
                <a:latin typeface="Palatino Linotype"/>
                <a:cs typeface="Palatino Linotype"/>
              </a:rPr>
              <a:t> podatnik powołuje się na fakt zawarcia umowy pożyczki, depozytu nieprawidłowego lub ustanowienia użytkowania nieprawidłowego albo ich zmiany, a należny podatek od tych czynności nie został zapłacony;</a:t>
            </a:r>
          </a:p>
          <a:p>
            <a:pPr algn="just"/>
            <a:r>
              <a:rPr lang="pl-PL" dirty="0">
                <a:solidFill>
                  <a:srgbClr val="000000"/>
                </a:solidFill>
                <a:latin typeface="Palatino Linotype"/>
                <a:cs typeface="Palatino Linotype"/>
              </a:rPr>
              <a:t>biorący </a:t>
            </a:r>
            <a:r>
              <a:rPr lang="pl-PL" dirty="0" smtClean="0">
                <a:solidFill>
                  <a:srgbClr val="000000"/>
                </a:solidFill>
                <a:latin typeface="Palatino Linotype"/>
                <a:cs typeface="Palatino Linotype"/>
              </a:rPr>
              <a:t>pożyczkę z tzw. grupy 0 – najbliższa rodzina, </a:t>
            </a:r>
            <a:r>
              <a:rPr lang="pl-PL" dirty="0">
                <a:solidFill>
                  <a:srgbClr val="000000"/>
                </a:solidFill>
                <a:latin typeface="Palatino Linotype"/>
                <a:cs typeface="Palatino Linotype"/>
              </a:rPr>
              <a:t>powołuje się na fakt zawarcia umowy pożyczki, a nie spełnił warunku udokumentowania otrzymania pieniędzy na rachunek bankowy, albo jego rachunek prowadzony przez spółdzielczą kasę oszczędnościowo-kredytową lub przekazem pocztowym.</a:t>
            </a: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383</a:t>
            </a:fld>
            <a:endParaRPr lang="pl-PL">
              <a:latin typeface="Palatino Linotype"/>
              <a:cs typeface="Palatino Linotype"/>
            </a:endParaRPr>
          </a:p>
        </p:txBody>
      </p:sp>
      <p:sp>
        <p:nvSpPr>
          <p:cNvPr id="6" name="Objaśnienie ze strzałką w dół 5"/>
          <p:cNvSpPr/>
          <p:nvPr/>
        </p:nvSpPr>
        <p:spPr>
          <a:xfrm>
            <a:off x="539552" y="1052736"/>
            <a:ext cx="7272808" cy="720080"/>
          </a:xfrm>
          <a:prstGeom prst="downArrowCallout">
            <a:avLst/>
          </a:prstGeom>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pl-PL" sz="2800" dirty="0">
              <a:solidFill>
                <a:srgbClr val="000000"/>
              </a:solidFill>
              <a:latin typeface="Palatino Linotype"/>
              <a:ea typeface="ＭＳ Ｐゴシック" charset="0"/>
              <a:cs typeface="Palatino Linotype"/>
            </a:endParaRPr>
          </a:p>
          <a:p>
            <a:pPr algn="ctr" eaLnBrk="1" hangingPunct="1">
              <a:defRPr/>
            </a:pPr>
            <a:r>
              <a:rPr lang="pl-PL" sz="2800" dirty="0">
                <a:solidFill>
                  <a:srgbClr val="000000"/>
                </a:solidFill>
                <a:latin typeface="Palatino Linotype"/>
                <a:ea typeface="ＭＳ Ｐゴシック" charset="0"/>
                <a:cs typeface="Palatino Linotype"/>
              </a:rPr>
              <a:t>Stawka podatkowa, sankcyjna – </a:t>
            </a:r>
            <a:r>
              <a:rPr lang="pl-PL" sz="2800" b="1" dirty="0">
                <a:solidFill>
                  <a:srgbClr val="000000"/>
                </a:solidFill>
                <a:latin typeface="Palatino Linotype"/>
                <a:ea typeface="ＭＳ Ｐゴシック" charset="0"/>
                <a:cs typeface="Palatino Linotype"/>
              </a:rPr>
              <a:t>20%</a:t>
            </a:r>
          </a:p>
          <a:p>
            <a:pPr algn="ctr" eaLnBrk="1" hangingPunct="1">
              <a:defRPr/>
            </a:pPr>
            <a:endParaRPr lang="pl-PL" sz="2800" dirty="0">
              <a:solidFill>
                <a:srgbClr val="000000"/>
              </a:solidFill>
              <a:latin typeface="Palatino Linotype"/>
              <a:ea typeface="ＭＳ Ｐゴシック" charset="0"/>
              <a:cs typeface="Palatino Linotype"/>
            </a:endParaRPr>
          </a:p>
        </p:txBody>
      </p:sp>
      <p:sp>
        <p:nvSpPr>
          <p:cNvPr id="8" name="Rectangle 7"/>
          <p:cNvSpPr/>
          <p:nvPr/>
        </p:nvSpPr>
        <p:spPr>
          <a:xfrm>
            <a:off x="323528" y="1700808"/>
            <a:ext cx="7920880" cy="1323439"/>
          </a:xfrm>
          <a:prstGeom prst="rect">
            <a:avLst/>
          </a:prstGeom>
        </p:spPr>
        <p:txBody>
          <a:bodyPr wrap="square">
            <a:spAutoFit/>
          </a:bodyPr>
          <a:lstStyle/>
          <a:p>
            <a:pPr indent="179388" algn="ctr" eaLnBrk="1" hangingPunct="1">
              <a:tabLst>
                <a:tab pos="144463" algn="l"/>
                <a:tab pos="288925" algn="l"/>
              </a:tabLst>
              <a:defRPr/>
            </a:pPr>
            <a:r>
              <a:rPr lang="pl-PL" sz="2000" b="1" dirty="0">
                <a:solidFill>
                  <a:srgbClr val="000000"/>
                </a:solidFill>
                <a:latin typeface="Palatino Linotype"/>
                <a:cs typeface="Palatino Linotype"/>
              </a:rPr>
              <a:t>Ma ona zastosowanie, jeżeli przed organem podatkowym lub organem kontroli skarbowej w toku czynności sprawdzających, postępowania podatkowego, kontroli podatkowej lub postępowania kontrolnego:</a:t>
            </a:r>
            <a:endParaRPr lang="pl-PL" sz="2000" b="1" dirty="0">
              <a:latin typeface="Palatino Linotype"/>
              <a:cs typeface="Palatino Linotype"/>
            </a:endParaRPr>
          </a:p>
        </p:txBody>
      </p:sp>
    </p:spTree>
    <p:extLst>
      <p:ext uri="{BB962C8B-B14F-4D97-AF65-F5344CB8AC3E}">
        <p14:creationId xmlns:p14="http://schemas.microsoft.com/office/powerpoint/2010/main" val="3655154288"/>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PCC – </a:t>
            </a:r>
            <a:r>
              <a:rPr lang="en-US" dirty="0" err="1">
                <a:latin typeface="Palatino Linotype"/>
                <a:cs typeface="Palatino Linotype"/>
              </a:rPr>
              <a:t>zwolnienia</a:t>
            </a:r>
            <a:r>
              <a:rPr lang="en-US" dirty="0">
                <a:latin typeface="Palatino Linotype"/>
                <a:cs typeface="Palatino Linotype"/>
              </a:rPr>
              <a:t> </a:t>
            </a:r>
            <a:r>
              <a:rPr lang="en-US" dirty="0" err="1">
                <a:latin typeface="Palatino Linotype"/>
                <a:cs typeface="Palatino Linotype"/>
              </a:rPr>
              <a:t>podmiotowe</a:t>
            </a:r>
            <a:endParaRPr lang="en-US" dirty="0">
              <a:latin typeface="Palatino Linotype"/>
              <a:cs typeface="Palatino Linotype"/>
            </a:endParaRPr>
          </a:p>
        </p:txBody>
      </p:sp>
      <p:sp>
        <p:nvSpPr>
          <p:cNvPr id="3" name="Content Placeholder 2"/>
          <p:cNvSpPr>
            <a:spLocks noGrp="1"/>
          </p:cNvSpPr>
          <p:nvPr>
            <p:ph idx="1"/>
          </p:nvPr>
        </p:nvSpPr>
        <p:spPr>
          <a:xfrm>
            <a:off x="467544" y="2276872"/>
            <a:ext cx="7556313" cy="4144963"/>
          </a:xfrm>
        </p:spPr>
        <p:txBody>
          <a:bodyPr/>
          <a:lstStyle/>
          <a:p>
            <a:pPr marL="0" indent="0">
              <a:buNone/>
            </a:pPr>
            <a:r>
              <a:rPr lang="pl-PL" b="1" dirty="0">
                <a:solidFill>
                  <a:schemeClr val="accent2"/>
                </a:solidFill>
                <a:latin typeface="Palatino Linotype"/>
                <a:cs typeface="Palatino Linotype"/>
              </a:rPr>
              <a:t>Z podatku od czynności cywilnoprawnych zwolnione są:</a:t>
            </a:r>
          </a:p>
          <a:p>
            <a:r>
              <a:rPr lang="pl-PL" dirty="0">
                <a:solidFill>
                  <a:schemeClr val="accent2"/>
                </a:solidFill>
                <a:latin typeface="Palatino Linotype"/>
                <a:ea typeface="ＭＳ Ｐゴシック" charset="0"/>
                <a:cs typeface="Palatino Linotype"/>
              </a:rPr>
              <a:t>państwa obce i przedstawicielstwa dyplomatyczne (pod warunkiem wzajemności)</a:t>
            </a:r>
          </a:p>
          <a:p>
            <a:r>
              <a:rPr lang="pl-PL" dirty="0">
                <a:solidFill>
                  <a:schemeClr val="accent2"/>
                </a:solidFill>
                <a:latin typeface="Palatino Linotype"/>
                <a:ea typeface="ＭＳ Ｐゴシック" charset="0"/>
                <a:cs typeface="Palatino Linotype"/>
              </a:rPr>
              <a:t>Skarb Państwa</a:t>
            </a:r>
          </a:p>
          <a:p>
            <a:r>
              <a:rPr lang="pl-PL" dirty="0">
                <a:solidFill>
                  <a:schemeClr val="accent2"/>
                </a:solidFill>
                <a:latin typeface="Palatino Linotype"/>
                <a:ea typeface="ＭＳ Ｐゴシック" charset="0"/>
                <a:cs typeface="Palatino Linotype"/>
              </a:rPr>
              <a:t>jednostki samorządu terytorialnego</a:t>
            </a:r>
          </a:p>
          <a:p>
            <a:r>
              <a:rPr lang="pl-PL" dirty="0">
                <a:solidFill>
                  <a:schemeClr val="accent2"/>
                </a:solidFill>
                <a:latin typeface="Palatino Linotype"/>
                <a:ea typeface="ＭＳ Ｐゴシック" charset="0"/>
                <a:cs typeface="Palatino Linotype"/>
              </a:rPr>
              <a:t>organizacje pożytku publicznego jeżeli wykonują czynności cywilnoprawne wyłącznie związane z nieodpłatną działalnością pożytku publicznego</a:t>
            </a:r>
          </a:p>
          <a:p>
            <a:pPr marL="0" indent="0">
              <a:buNone/>
            </a:pPr>
            <a:endParaRPr lang="en-US" dirty="0">
              <a:solidFill>
                <a:schemeClr val="accent2"/>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384</a:t>
            </a:fld>
            <a:endParaRPr lang="pl-PL">
              <a:latin typeface="Palatino Linotype"/>
              <a:cs typeface="Palatino Linotype"/>
            </a:endParaRPr>
          </a:p>
        </p:txBody>
      </p:sp>
      <p:sp>
        <p:nvSpPr>
          <p:cNvPr id="6" name="pole tekstowe 5"/>
          <p:cNvSpPr txBox="1">
            <a:spLocks noChangeArrowheads="1"/>
          </p:cNvSpPr>
          <p:nvPr/>
        </p:nvSpPr>
        <p:spPr bwMode="auto">
          <a:xfrm>
            <a:off x="323528" y="1124744"/>
            <a:ext cx="741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2800" dirty="0">
                <a:latin typeface="Palatino Linotype"/>
                <a:cs typeface="Palatino Linotype"/>
              </a:rPr>
              <a:t>Katalog zwolnień podmiotowych zawarty jest w art. 8, np.:</a:t>
            </a:r>
          </a:p>
        </p:txBody>
      </p:sp>
    </p:spTree>
    <p:extLst>
      <p:ext uri="{BB962C8B-B14F-4D97-AF65-F5344CB8AC3E}">
        <p14:creationId xmlns:p14="http://schemas.microsoft.com/office/powerpoint/2010/main" val="1588195543"/>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PCC – </a:t>
            </a:r>
            <a:r>
              <a:rPr lang="en-US" dirty="0" err="1">
                <a:latin typeface="Palatino Linotype"/>
                <a:cs typeface="Palatino Linotype"/>
              </a:rPr>
              <a:t>zwolnienia</a:t>
            </a:r>
            <a:r>
              <a:rPr lang="en-US" dirty="0">
                <a:latin typeface="Palatino Linotype"/>
                <a:cs typeface="Palatino Linotype"/>
              </a:rPr>
              <a:t> </a:t>
            </a:r>
            <a:r>
              <a:rPr lang="en-US" dirty="0" err="1">
                <a:latin typeface="Palatino Linotype"/>
                <a:cs typeface="Palatino Linotype"/>
              </a:rPr>
              <a:t>przedmiotowe</a:t>
            </a:r>
            <a:endParaRPr lang="en-US" dirty="0">
              <a:latin typeface="Palatino Linotype"/>
              <a:cs typeface="Palatino Linotype"/>
            </a:endParaRPr>
          </a:p>
        </p:txBody>
      </p:sp>
      <p:sp>
        <p:nvSpPr>
          <p:cNvPr id="3" name="Content Placeholder 2"/>
          <p:cNvSpPr>
            <a:spLocks noGrp="1"/>
          </p:cNvSpPr>
          <p:nvPr>
            <p:ph idx="1"/>
          </p:nvPr>
        </p:nvSpPr>
        <p:spPr>
          <a:xfrm>
            <a:off x="498474" y="1600200"/>
            <a:ext cx="8538022" cy="5188510"/>
          </a:xfrm>
        </p:spPr>
        <p:txBody>
          <a:bodyPr>
            <a:normAutofit fontScale="85000" lnSpcReduction="10000"/>
          </a:bodyPr>
          <a:lstStyle/>
          <a:p>
            <a:pPr algn="just"/>
            <a:r>
              <a:rPr lang="pl-PL" sz="2400" dirty="0">
                <a:solidFill>
                  <a:srgbClr val="330F42"/>
                </a:solidFill>
                <a:latin typeface="Palatino Linotype"/>
                <a:cs typeface="Palatino Linotype"/>
              </a:rPr>
              <a:t>Umowy sprzedaży rzeczy ruchomych do 1000 zł</a:t>
            </a:r>
          </a:p>
          <a:p>
            <a:pPr algn="just"/>
            <a:r>
              <a:rPr lang="pl-PL" sz="2400" dirty="0">
                <a:solidFill>
                  <a:srgbClr val="330F42"/>
                </a:solidFill>
                <a:latin typeface="Palatino Linotype"/>
                <a:cs typeface="Palatino Linotype"/>
              </a:rPr>
              <a:t>Pożyczki </a:t>
            </a:r>
            <a:r>
              <a:rPr lang="pl-PL" sz="2400" dirty="0" smtClean="0">
                <a:solidFill>
                  <a:srgbClr val="330F42"/>
                </a:solidFill>
                <a:latin typeface="Palatino Linotype"/>
                <a:cs typeface="Palatino Linotype"/>
              </a:rPr>
              <a:t>pomiędzy osobami niespokrewnionymi – do 1000 zł </a:t>
            </a:r>
          </a:p>
          <a:p>
            <a:pPr algn="just"/>
            <a:r>
              <a:rPr lang="pl-PL" sz="2400" dirty="0" smtClean="0">
                <a:solidFill>
                  <a:srgbClr val="330F42"/>
                </a:solidFill>
                <a:latin typeface="Palatino Linotype"/>
                <a:cs typeface="Palatino Linotype"/>
              </a:rPr>
              <a:t>Pożyczki </a:t>
            </a:r>
            <a:r>
              <a:rPr lang="pl-PL" sz="2400" dirty="0">
                <a:solidFill>
                  <a:srgbClr val="330F42"/>
                </a:solidFill>
                <a:latin typeface="Palatino Linotype"/>
                <a:cs typeface="Palatino Linotype"/>
              </a:rPr>
              <a:t>pomiędzy członkami I grupa podatkowej – do </a:t>
            </a:r>
            <a:r>
              <a:rPr lang="pl-PL" sz="2400" dirty="0" smtClean="0">
                <a:solidFill>
                  <a:srgbClr val="330F42"/>
                </a:solidFill>
                <a:latin typeface="Palatino Linotype"/>
                <a:cs typeface="Palatino Linotype"/>
              </a:rPr>
              <a:t>kwoty wolej od podatku i spadków i darowizn (10434 </a:t>
            </a:r>
            <a:r>
              <a:rPr lang="pl-PL" sz="2400" dirty="0">
                <a:solidFill>
                  <a:srgbClr val="330F42"/>
                </a:solidFill>
                <a:latin typeface="Palatino Linotype"/>
                <a:cs typeface="Palatino Linotype"/>
              </a:rPr>
              <a:t>zł</a:t>
            </a:r>
            <a:r>
              <a:rPr lang="pl-PL" sz="2400" dirty="0" smtClean="0">
                <a:solidFill>
                  <a:srgbClr val="330F42"/>
                </a:solidFill>
                <a:latin typeface="Palatino Linotype"/>
                <a:cs typeface="Palatino Linotype"/>
              </a:rPr>
              <a:t>) </a:t>
            </a:r>
          </a:p>
          <a:p>
            <a:r>
              <a:rPr lang="pl-PL" sz="2400" dirty="0" smtClean="0"/>
              <a:t>Pożyczki w </a:t>
            </a:r>
            <a:r>
              <a:rPr lang="pl-PL" sz="2400" dirty="0"/>
              <a:t>formie pieniężnej na podstawie umowy zawartej między </a:t>
            </a:r>
            <a:r>
              <a:rPr lang="pl-PL" sz="2400" dirty="0" smtClean="0"/>
              <a:t>osobami z grupy 0 w wysokości pod warunkiem</a:t>
            </a:r>
            <a:r>
              <a:rPr lang="pl-PL" sz="2400" dirty="0"/>
              <a:t>:</a:t>
            </a:r>
            <a:br>
              <a:rPr lang="pl-PL" sz="2400" dirty="0"/>
            </a:br>
            <a:r>
              <a:rPr lang="pl-PL" sz="2400" dirty="0"/>
              <a:t>– złożenia deklaracji w sprawie podatku od czynności</a:t>
            </a:r>
            <a:br>
              <a:rPr lang="pl-PL" sz="2400" dirty="0"/>
            </a:br>
            <a:r>
              <a:rPr lang="pl-PL" sz="2400" dirty="0"/>
              <a:t>cywilnoprawnych właściwemu organowi podatkowemu w terminie</a:t>
            </a:r>
            <a:br>
              <a:rPr lang="pl-PL" sz="2400" dirty="0"/>
            </a:br>
            <a:r>
              <a:rPr lang="pl-PL" sz="2400" dirty="0"/>
              <a:t>14 dni od daty dokonania czynności, z wyłączeniem przypadku, gdy</a:t>
            </a:r>
            <a:br>
              <a:rPr lang="pl-PL" sz="2400" dirty="0"/>
            </a:br>
            <a:r>
              <a:rPr lang="pl-PL" sz="2400" dirty="0"/>
              <a:t>umowa została zawarta w formie aktu notarialnego,</a:t>
            </a:r>
            <a:br>
              <a:rPr lang="pl-PL" sz="2400" dirty="0"/>
            </a:br>
            <a:r>
              <a:rPr lang="pl-PL" sz="2400" dirty="0"/>
              <a:t>– udokumentowania otrzymania pieniędzy przez biorącego pożyczkę</a:t>
            </a:r>
            <a:br>
              <a:rPr lang="pl-PL" sz="2400" dirty="0"/>
            </a:br>
            <a:r>
              <a:rPr lang="pl-PL" sz="2400" dirty="0"/>
              <a:t>dowodem przekazania na jego rachunek płatniczy lub na jego inny</a:t>
            </a:r>
            <a:br>
              <a:rPr lang="pl-PL" sz="2400" dirty="0"/>
            </a:br>
            <a:r>
              <a:rPr lang="pl-PL" sz="2400" dirty="0"/>
              <a:t>rachunek w banku lub w spółdzielczej kasie oszczędnościowo-</a:t>
            </a:r>
            <a:br>
              <a:rPr lang="pl-PL" sz="2400" dirty="0"/>
            </a:br>
            <a:r>
              <a:rPr lang="pl-PL" sz="2400" dirty="0"/>
              <a:t>-kredytowej, lub przekazem </a:t>
            </a:r>
            <a:r>
              <a:rPr lang="pl-PL" sz="2400" dirty="0" smtClean="0"/>
              <a:t>pocztowym.</a:t>
            </a:r>
            <a:endParaRPr lang="pl-PL" sz="2400" dirty="0">
              <a:solidFill>
                <a:srgbClr val="330F42"/>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2021r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385</a:t>
            </a:fld>
            <a:endParaRPr lang="pl-PL">
              <a:latin typeface="Palatino Linotype"/>
              <a:cs typeface="Palatino Linotype"/>
            </a:endParaRPr>
          </a:p>
        </p:txBody>
      </p:sp>
    </p:spTree>
    <p:extLst>
      <p:ext uri="{BB962C8B-B14F-4D97-AF65-F5344CB8AC3E}">
        <p14:creationId xmlns:p14="http://schemas.microsoft.com/office/powerpoint/2010/main" val="3208347200"/>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Pożyczki pomiędzy członkami najbliższej rodziny</a:t>
            </a:r>
            <a:endParaRPr lang="pl-PL" dirty="0"/>
          </a:p>
        </p:txBody>
      </p:sp>
      <p:sp>
        <p:nvSpPr>
          <p:cNvPr id="3" name="Symbol zastępczy zawartości 2"/>
          <p:cNvSpPr>
            <a:spLocks noGrp="1"/>
          </p:cNvSpPr>
          <p:nvPr>
            <p:ph idx="1"/>
          </p:nvPr>
        </p:nvSpPr>
        <p:spPr/>
        <p:txBody>
          <a:bodyPr>
            <a:normAutofit lnSpcReduction="10000"/>
          </a:bodyPr>
          <a:lstStyle/>
          <a:p>
            <a:r>
              <a:rPr lang="pl-PL" dirty="0" smtClean="0"/>
              <a:t>Małżonek</a:t>
            </a:r>
            <a:r>
              <a:rPr lang="pl-PL" dirty="0"/>
              <a:t>, zstępni, wstępni, pasierbowie, rodzeństwo, ojczym i macocha </a:t>
            </a:r>
            <a:r>
              <a:rPr lang="pl-PL" dirty="0" smtClean="0"/>
              <a:t> ( grupa „0”) nie </a:t>
            </a:r>
            <a:r>
              <a:rPr lang="pl-PL" dirty="0"/>
              <a:t>płacą PCC od pożyczki, jeśli spełnią następujące warunki:</a:t>
            </a:r>
          </a:p>
          <a:p>
            <a:pPr marL="0" indent="0">
              <a:buNone/>
            </a:pPr>
            <a:r>
              <a:rPr lang="pl-PL" dirty="0"/>
              <a:t>• złożą w urzędzie skarbowym deklarację PCC w terminie 14 dni od daty dokonania czynności, </a:t>
            </a:r>
            <a:endParaRPr lang="pl-PL" dirty="0" smtClean="0"/>
          </a:p>
          <a:p>
            <a:pPr marL="0" indent="0">
              <a:buNone/>
            </a:pPr>
            <a:r>
              <a:rPr lang="pl-PL" dirty="0" smtClean="0"/>
              <a:t>• </a:t>
            </a:r>
            <a:r>
              <a:rPr lang="pl-PL" dirty="0"/>
              <a:t>otrzymają pieniądze z pożyczki na rachunek płatniczy lub na inny rachunek w banku lub w SKOK, lub przekazem pocztowym</a:t>
            </a:r>
            <a:r>
              <a:rPr lang="pl-PL" dirty="0" smtClean="0"/>
              <a:t>.</a:t>
            </a:r>
          </a:p>
          <a:p>
            <a:pPr marL="0" indent="0">
              <a:buNone/>
            </a:pPr>
            <a:r>
              <a:rPr lang="pl-PL" dirty="0"/>
              <a:t>Jeśli nie spełnią tych dwóch warunków, to pożyczka jest zwolniona z PCC tylko do wysokości </a:t>
            </a:r>
            <a:r>
              <a:rPr lang="pl-PL" dirty="0" smtClean="0"/>
              <a:t>10434 zł. Ten </a:t>
            </a:r>
            <a:r>
              <a:rPr lang="pl-PL" dirty="0"/>
              <a:t>sam limit </a:t>
            </a:r>
            <a:r>
              <a:rPr lang="pl-PL" dirty="0" smtClean="0"/>
              <a:t>obejmuje także </a:t>
            </a:r>
            <a:r>
              <a:rPr lang="pl-PL" dirty="0"/>
              <a:t>zięciów, synowe i teściów. </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386</a:t>
            </a:fld>
            <a:endParaRPr lang="pl-PL"/>
          </a:p>
        </p:txBody>
      </p:sp>
    </p:spTree>
    <p:extLst>
      <p:ext uri="{BB962C8B-B14F-4D97-AF65-F5344CB8AC3E}">
        <p14:creationId xmlns:p14="http://schemas.microsoft.com/office/powerpoint/2010/main" val="139913271"/>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PCC – </a:t>
            </a:r>
            <a:r>
              <a:rPr lang="en-US" dirty="0" err="1">
                <a:latin typeface="Palatino Linotype"/>
                <a:cs typeface="Palatino Linotype"/>
              </a:rPr>
              <a:t>tryb</a:t>
            </a:r>
            <a:r>
              <a:rPr lang="en-US" dirty="0">
                <a:latin typeface="Palatino Linotype"/>
                <a:cs typeface="Palatino Linotype"/>
              </a:rPr>
              <a:t> i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3" name="Content Placeholder 2"/>
          <p:cNvSpPr>
            <a:spLocks noGrp="1"/>
          </p:cNvSpPr>
          <p:nvPr>
            <p:ph idx="1"/>
          </p:nvPr>
        </p:nvSpPr>
        <p:spPr>
          <a:xfrm>
            <a:off x="395536" y="1124744"/>
            <a:ext cx="7556313" cy="4144963"/>
          </a:xfrm>
        </p:spPr>
        <p:txBody>
          <a:bodyPr>
            <a:noAutofit/>
          </a:bodyPr>
          <a:lstStyle/>
          <a:p>
            <a:pPr algn="just"/>
            <a:r>
              <a:rPr lang="pl-PL" sz="1900" dirty="0">
                <a:solidFill>
                  <a:srgbClr val="000000"/>
                </a:solidFill>
                <a:latin typeface="Palatino Linotype"/>
                <a:cs typeface="Palatino Linotype"/>
              </a:rPr>
              <a:t>Podatnik jest zobowiązany </a:t>
            </a:r>
            <a:r>
              <a:rPr lang="pl-PL" sz="1900" b="1" dirty="0">
                <a:solidFill>
                  <a:srgbClr val="000000"/>
                </a:solidFill>
                <a:latin typeface="Palatino Linotype"/>
                <a:cs typeface="Palatino Linotype"/>
              </a:rPr>
              <a:t>bez wezwania</a:t>
            </a:r>
            <a:r>
              <a:rPr lang="pl-PL" sz="1900" dirty="0">
                <a:solidFill>
                  <a:srgbClr val="000000"/>
                </a:solidFill>
                <a:latin typeface="Palatino Linotype"/>
                <a:cs typeface="Palatino Linotype"/>
              </a:rPr>
              <a:t> organu podatkowego złożyć </a:t>
            </a:r>
            <a:r>
              <a:rPr lang="pl-PL" sz="1900" b="1" dirty="0">
                <a:solidFill>
                  <a:srgbClr val="000000"/>
                </a:solidFill>
                <a:latin typeface="Palatino Linotype"/>
                <a:cs typeface="Palatino Linotype"/>
              </a:rPr>
              <a:t>deklarację</a:t>
            </a:r>
            <a:r>
              <a:rPr lang="pl-PL" sz="1900" dirty="0">
                <a:solidFill>
                  <a:srgbClr val="000000"/>
                </a:solidFill>
                <a:latin typeface="Palatino Linotype"/>
                <a:cs typeface="Palatino Linotype"/>
              </a:rPr>
              <a:t> w sprawie podatku od czynności cywilnoprawnych oraz samodzielnie obliczyć i wpłacić podatek w terminie 14 dni od dnia powstania obowiązku podatkowego. </a:t>
            </a:r>
            <a:endParaRPr lang="pl-PL" sz="1900" dirty="0">
              <a:latin typeface="Palatino Linotype"/>
              <a:cs typeface="Palatino Linotype"/>
            </a:endParaRPr>
          </a:p>
          <a:p>
            <a:pPr algn="just"/>
            <a:r>
              <a:rPr lang="pl-PL" sz="1900" b="1" dirty="0">
                <a:solidFill>
                  <a:srgbClr val="000000"/>
                </a:solidFill>
                <a:latin typeface="Palatino Linotype"/>
                <a:cs typeface="Palatino Linotype"/>
              </a:rPr>
              <a:t>W niektórych przypadkach</a:t>
            </a:r>
            <a:r>
              <a:rPr lang="pl-PL" sz="1900" dirty="0">
                <a:solidFill>
                  <a:srgbClr val="000000"/>
                </a:solidFill>
                <a:latin typeface="Palatino Linotype"/>
                <a:cs typeface="Palatino Linotype"/>
              </a:rPr>
              <a:t> podatek pobierany jest </a:t>
            </a:r>
            <a:r>
              <a:rPr lang="pl-PL" sz="1900" b="1" dirty="0">
                <a:solidFill>
                  <a:srgbClr val="000000"/>
                </a:solidFill>
                <a:latin typeface="Palatino Linotype"/>
                <a:cs typeface="Palatino Linotype"/>
              </a:rPr>
              <a:t>przez płatnika</a:t>
            </a:r>
            <a:r>
              <a:rPr lang="pl-PL" sz="1900" dirty="0">
                <a:solidFill>
                  <a:srgbClr val="000000"/>
                </a:solidFill>
                <a:latin typeface="Palatino Linotype"/>
                <a:cs typeface="Palatino Linotype"/>
              </a:rPr>
              <a:t>. Płatnikiem jest notariusz – ma on obowiązek uzależnić dokonanie czynności od uprzedniego zapłacenia podatku. Ciąży na nim również obowiązek prowadzenia rejestru podatku i odprowadzania daniny na rzecz urzędu skarbowego do 7 dnia miesiąca po miesiącu, w którym pobrano podatek.</a:t>
            </a:r>
            <a:endParaRPr lang="pl-PL" sz="1900" dirty="0">
              <a:latin typeface="Palatino Linotype"/>
              <a:cs typeface="Palatino Linotype"/>
            </a:endParaRPr>
          </a:p>
          <a:p>
            <a:pPr algn="just"/>
            <a:r>
              <a:rPr lang="pl-PL" sz="1900" dirty="0">
                <a:solidFill>
                  <a:srgbClr val="000000"/>
                </a:solidFill>
                <a:latin typeface="Palatino Linotype"/>
                <a:cs typeface="Palatino Linotype"/>
              </a:rPr>
              <a:t>W określonych w art. 11 </a:t>
            </a:r>
            <a:r>
              <a:rPr lang="pl-PL" sz="1900" dirty="0" err="1">
                <a:solidFill>
                  <a:srgbClr val="000000"/>
                </a:solidFill>
                <a:latin typeface="Palatino Linotype"/>
                <a:cs typeface="Palatino Linotype"/>
              </a:rPr>
              <a:t>u.p.c.c</a:t>
            </a:r>
            <a:r>
              <a:rPr lang="pl-PL" sz="1900" dirty="0">
                <a:solidFill>
                  <a:srgbClr val="000000"/>
                </a:solidFill>
                <a:latin typeface="Palatino Linotype"/>
                <a:cs typeface="Palatino Linotype"/>
              </a:rPr>
              <a:t>. przypadkach omawiany podatek podlega </a:t>
            </a:r>
            <a:r>
              <a:rPr lang="pl-PL" sz="1900" b="1" dirty="0">
                <a:solidFill>
                  <a:srgbClr val="000000"/>
                </a:solidFill>
                <a:latin typeface="Palatino Linotype"/>
                <a:cs typeface="Palatino Linotype"/>
              </a:rPr>
              <a:t>zwrotowi</a:t>
            </a:r>
            <a:r>
              <a:rPr lang="pl-PL" sz="1900" dirty="0">
                <a:solidFill>
                  <a:srgbClr val="000000"/>
                </a:solidFill>
                <a:latin typeface="Palatino Linotype"/>
                <a:cs typeface="Palatino Linotype"/>
              </a:rPr>
              <a:t>. Ma to m.in. miejsce, w przypadku uchylenia skutków prawnych oświadczenia woli (nieważność względna); niespełnienia się warunku zawieszającego, od którego uzależniono wykonanie czynności cywilnoprawnej; niedokonania wpisu hipoteki do księgi wieczystej.</a:t>
            </a:r>
            <a:endParaRPr lang="pl-PL" sz="1900" dirty="0">
              <a:latin typeface="Palatino Linotype"/>
              <a:cs typeface="Palatino Linotype"/>
            </a:endParaRPr>
          </a:p>
          <a:p>
            <a:pPr algn="just"/>
            <a:endParaRPr lang="en-US" sz="19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387</a:t>
            </a:fld>
            <a:endParaRPr lang="pl-PL">
              <a:latin typeface="Palatino Linotype"/>
              <a:cs typeface="Palatino Linotype"/>
            </a:endParaRPr>
          </a:p>
        </p:txBody>
      </p:sp>
    </p:spTree>
    <p:extLst>
      <p:ext uri="{BB962C8B-B14F-4D97-AF65-F5344CB8AC3E}">
        <p14:creationId xmlns:p14="http://schemas.microsoft.com/office/powerpoint/2010/main" val="1690057143"/>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PCC a przedawnienie</a:t>
            </a:r>
            <a:endParaRPr lang="pl-PL" dirty="0"/>
          </a:p>
        </p:txBody>
      </p:sp>
      <p:sp>
        <p:nvSpPr>
          <p:cNvPr id="3" name="Symbol zastępczy zawartości 2"/>
          <p:cNvSpPr>
            <a:spLocks noGrp="1"/>
          </p:cNvSpPr>
          <p:nvPr>
            <p:ph idx="1"/>
          </p:nvPr>
        </p:nvSpPr>
        <p:spPr/>
        <p:txBody>
          <a:bodyPr/>
          <a:lstStyle/>
          <a:p>
            <a:r>
              <a:rPr lang="pl-PL" dirty="0" smtClean="0"/>
              <a:t>Obowiązek podatkowy powstaję z </a:t>
            </a:r>
            <a:r>
              <a:rPr lang="pl-PL" dirty="0"/>
              <a:t>chwilą powołania się przez podatnika na fakt dokonania </a:t>
            </a:r>
            <a:r>
              <a:rPr lang="pl-PL" dirty="0" smtClean="0"/>
              <a:t>czynności cywilnoprawnej </a:t>
            </a:r>
            <a:r>
              <a:rPr lang="pl-PL" dirty="0"/>
              <a:t>– jeżeli podatnik nie złożył deklaracji w sprawie podatku od</a:t>
            </a:r>
            <a:br>
              <a:rPr lang="pl-PL" dirty="0"/>
            </a:br>
            <a:r>
              <a:rPr lang="pl-PL" dirty="0"/>
              <a:t>czynności cywilnoprawnych w terminie 5 lat od końca roku, w </a:t>
            </a:r>
            <a:r>
              <a:rPr lang="pl-PL" dirty="0" smtClean="0"/>
              <a:t>którym upłynął </a:t>
            </a:r>
            <a:r>
              <a:rPr lang="pl-PL" dirty="0"/>
              <a:t>termin płatności podatku, a następnie powołuje się przed </a:t>
            </a:r>
            <a:r>
              <a:rPr lang="pl-PL" dirty="0" smtClean="0"/>
              <a:t>organem podatkowym </a:t>
            </a:r>
            <a:r>
              <a:rPr lang="pl-PL" dirty="0"/>
              <a:t>na fakt jej dokonania.</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2023r.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388</a:t>
            </a:fld>
            <a:endParaRPr lang="pl-PL"/>
          </a:p>
        </p:txBody>
      </p:sp>
    </p:spTree>
    <p:extLst>
      <p:ext uri="{BB962C8B-B14F-4D97-AF65-F5344CB8AC3E}">
        <p14:creationId xmlns:p14="http://schemas.microsoft.com/office/powerpoint/2010/main" val="763360071"/>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7. </a:t>
            </a:r>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skarbowa</a:t>
            </a:r>
            <a:endParaRPr lang="en-US" dirty="0">
              <a:latin typeface="Palatino Linotype"/>
              <a:cs typeface="Palatino Linotype"/>
            </a:endParaRPr>
          </a:p>
        </p:txBody>
      </p:sp>
      <p:sp>
        <p:nvSpPr>
          <p:cNvPr id="3" name="Content Placeholder 2"/>
          <p:cNvSpPr>
            <a:spLocks noGrp="1"/>
          </p:cNvSpPr>
          <p:nvPr>
            <p:ph idx="1"/>
          </p:nvPr>
        </p:nvSpPr>
        <p:spPr>
          <a:xfrm>
            <a:off x="467544" y="1052736"/>
            <a:ext cx="7556313" cy="4144963"/>
          </a:xfrm>
        </p:spPr>
        <p:txBody>
          <a:bodyPr>
            <a:normAutofit fontScale="92500" lnSpcReduction="20000"/>
          </a:bodyPr>
          <a:lstStyle/>
          <a:p>
            <a:pPr>
              <a:lnSpc>
                <a:spcPct val="130000"/>
              </a:lnSpc>
              <a:buFont typeface="Wingdings 2" charset="0"/>
              <a:buNone/>
            </a:pPr>
            <a:endParaRPr lang="pl-PL" dirty="0">
              <a:latin typeface="Palatino Linotype"/>
              <a:cs typeface="Palatino Linotype"/>
            </a:endParaRPr>
          </a:p>
          <a:p>
            <a:pPr>
              <a:lnSpc>
                <a:spcPct val="130000"/>
              </a:lnSpc>
              <a:buFont typeface="Wingdings 2" charset="0"/>
              <a:buNone/>
            </a:pPr>
            <a:r>
              <a:rPr lang="pl-PL" dirty="0">
                <a:latin typeface="Palatino Linotype"/>
                <a:cs typeface="Palatino Linotype"/>
              </a:rPr>
              <a:t>Podstawa prawna:</a:t>
            </a:r>
          </a:p>
          <a:p>
            <a:pPr>
              <a:lnSpc>
                <a:spcPct val="130000"/>
              </a:lnSpc>
              <a:buFont typeface="Wingdings 2" charset="0"/>
              <a:buNone/>
            </a:pPr>
            <a:r>
              <a:rPr lang="pl-PL" dirty="0">
                <a:latin typeface="Palatino Linotype"/>
                <a:cs typeface="Palatino Linotype"/>
              </a:rPr>
              <a:t/>
            </a:r>
            <a:br>
              <a:rPr lang="pl-PL" dirty="0">
                <a:latin typeface="Palatino Linotype"/>
                <a:cs typeface="Palatino Linotype"/>
              </a:rPr>
            </a:br>
            <a:r>
              <a:rPr lang="pl-PL" b="1" dirty="0">
                <a:latin typeface="Palatino Linotype"/>
                <a:cs typeface="Palatino Linotype"/>
              </a:rPr>
              <a:t>Ustawa z dnia 16 listopada 2006 r. o opłacie skarbowej (</a:t>
            </a:r>
            <a:r>
              <a:rPr lang="pl-PL" b="1" dirty="0" err="1">
                <a:latin typeface="Palatino Linotype"/>
                <a:cs typeface="Palatino Linotype"/>
              </a:rPr>
              <a:t>Dz.U</a:t>
            </a:r>
            <a:r>
              <a:rPr lang="pl-PL" b="1" dirty="0">
                <a:latin typeface="Palatino Linotype"/>
                <a:cs typeface="Palatino Linotype"/>
              </a:rPr>
              <a:t>. z 2016 r. poz.1827 ze zm.)</a:t>
            </a: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389</a:t>
            </a:fld>
            <a:endParaRPr lang="pl-PL">
              <a:latin typeface="Palatino Linotype"/>
              <a:cs typeface="Palatino Linotype"/>
            </a:endParaRPr>
          </a:p>
        </p:txBody>
      </p:sp>
      <p:pic>
        <p:nvPicPr>
          <p:cNvPr id="6" name="Picture 5"/>
          <p:cNvPicPr>
            <a:picLocks noChangeAspect="1"/>
          </p:cNvPicPr>
          <p:nvPr/>
        </p:nvPicPr>
        <p:blipFill>
          <a:blip r:embed="rId2"/>
          <a:stretch>
            <a:fillRect/>
          </a:stretch>
        </p:blipFill>
        <p:spPr>
          <a:xfrm>
            <a:off x="4716016" y="3140968"/>
            <a:ext cx="1816608" cy="3319272"/>
          </a:xfrm>
          <a:prstGeom prst="rect">
            <a:avLst/>
          </a:prstGeom>
        </p:spPr>
      </p:pic>
    </p:spTree>
    <p:extLst>
      <p:ext uri="{BB962C8B-B14F-4D97-AF65-F5344CB8AC3E}">
        <p14:creationId xmlns:p14="http://schemas.microsoft.com/office/powerpoint/2010/main" val="2365721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Czynności nie podlegające świadczeniom podatku VAT</a:t>
            </a:r>
            <a:endParaRPr lang="en-US" dirty="0">
              <a:latin typeface="Palatino Linotype"/>
              <a:cs typeface="Palatino Linotype"/>
            </a:endParaRPr>
          </a:p>
        </p:txBody>
      </p:sp>
      <p:sp>
        <p:nvSpPr>
          <p:cNvPr id="3" name="Content Placeholder 2"/>
          <p:cNvSpPr>
            <a:spLocks noGrp="1"/>
          </p:cNvSpPr>
          <p:nvPr>
            <p:ph idx="1"/>
          </p:nvPr>
        </p:nvSpPr>
        <p:spPr>
          <a:xfrm>
            <a:off x="1043608" y="1988840"/>
            <a:ext cx="7556313" cy="4144963"/>
          </a:xfrm>
        </p:spPr>
        <p:txBody>
          <a:bodyPr/>
          <a:lstStyle/>
          <a:p>
            <a:pPr>
              <a:buFont typeface="Wingdings 2" charset="0"/>
              <a:buNone/>
            </a:pPr>
            <a:r>
              <a:rPr lang="pl-PL" sz="2400" dirty="0">
                <a:solidFill>
                  <a:srgbClr val="000000"/>
                </a:solidFill>
                <a:latin typeface="Palatino Linotype"/>
                <a:cs typeface="Palatino Linotype"/>
              </a:rPr>
              <a:t>1) zbycie przedsiębiorstwa lub zorganizowanej części przedsiębiorstwa;</a:t>
            </a:r>
          </a:p>
          <a:p>
            <a:pPr>
              <a:buFont typeface="Wingdings 2" charset="0"/>
              <a:buNone/>
            </a:pPr>
            <a:endParaRPr lang="pl-PL" sz="2400" dirty="0">
              <a:solidFill>
                <a:srgbClr val="000000"/>
              </a:solidFill>
              <a:latin typeface="Palatino Linotype"/>
              <a:cs typeface="Palatino Linotype"/>
            </a:endParaRPr>
          </a:p>
          <a:p>
            <a:pPr>
              <a:buFont typeface="Wingdings 2" charset="0"/>
              <a:buNone/>
            </a:pPr>
            <a:r>
              <a:rPr lang="pl-PL" sz="2400" dirty="0">
                <a:solidFill>
                  <a:srgbClr val="000000"/>
                </a:solidFill>
                <a:latin typeface="Palatino Linotype"/>
                <a:cs typeface="Palatino Linotype"/>
              </a:rPr>
              <a:t>2) czynność, która nie może być przedmiotem prawnie skutecznej umowy (np. kradzież, sutenerstwo, sprzedaż narkotyków itp.). </a:t>
            </a: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a:t>
            </a:fld>
            <a:endParaRPr lang="pl-PL">
              <a:latin typeface="Palatino Linotype"/>
              <a:cs typeface="Palatino Linotype"/>
            </a:endParaRPr>
          </a:p>
        </p:txBody>
      </p:sp>
      <p:sp>
        <p:nvSpPr>
          <p:cNvPr id="7" name="Pagon 7"/>
          <p:cNvSpPr/>
          <p:nvPr/>
        </p:nvSpPr>
        <p:spPr>
          <a:xfrm>
            <a:off x="251520" y="3717032"/>
            <a:ext cx="663575" cy="287337"/>
          </a:xfrm>
          <a:prstGeom prst="chevron">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solidFill>
                <a:schemeClr val="tx1"/>
              </a:solidFill>
              <a:latin typeface="Palatino Linotype"/>
              <a:cs typeface="Palatino Linotype"/>
            </a:endParaRPr>
          </a:p>
        </p:txBody>
      </p:sp>
      <p:sp>
        <p:nvSpPr>
          <p:cNvPr id="8" name="Pagon 7"/>
          <p:cNvSpPr/>
          <p:nvPr/>
        </p:nvSpPr>
        <p:spPr>
          <a:xfrm>
            <a:off x="251520" y="2276872"/>
            <a:ext cx="663575" cy="287337"/>
          </a:xfrm>
          <a:prstGeom prst="chevron">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solidFill>
                <a:schemeClr val="tx1"/>
              </a:solidFill>
              <a:latin typeface="Palatino Linotype"/>
              <a:cs typeface="Palatino Linotype"/>
            </a:endParaRPr>
          </a:p>
        </p:txBody>
      </p:sp>
    </p:spTree>
    <p:extLst>
      <p:ext uri="{BB962C8B-B14F-4D97-AF65-F5344CB8AC3E}">
        <p14:creationId xmlns:p14="http://schemas.microsoft.com/office/powerpoint/2010/main" val="2480207216"/>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556313" cy="1116106"/>
          </a:xfrm>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skarbowa</a:t>
            </a:r>
            <a:r>
              <a:rPr lang="en-US" dirty="0">
                <a:latin typeface="Palatino Linotype"/>
                <a:cs typeface="Palatino Linotype"/>
              </a:rPr>
              <a:t> – </a:t>
            </a:r>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opłaty</a:t>
            </a:r>
            <a:endParaRPr lang="en-US" dirty="0">
              <a:latin typeface="Palatino Linotype"/>
              <a:cs typeface="Palatino Linotype"/>
            </a:endParaRPr>
          </a:p>
        </p:txBody>
      </p:sp>
      <p:sp>
        <p:nvSpPr>
          <p:cNvPr id="3" name="Content Placeholder 2"/>
          <p:cNvSpPr>
            <a:spLocks noGrp="1"/>
          </p:cNvSpPr>
          <p:nvPr>
            <p:ph idx="1"/>
          </p:nvPr>
        </p:nvSpPr>
        <p:spPr>
          <a:xfrm>
            <a:off x="467544" y="3212976"/>
            <a:ext cx="7556313" cy="4144963"/>
          </a:xfrm>
        </p:spPr>
        <p:txBody>
          <a:bodyPr/>
          <a:lstStyle/>
          <a:p>
            <a:pPr algn="just"/>
            <a:r>
              <a:rPr lang="pl-PL" dirty="0">
                <a:solidFill>
                  <a:srgbClr val="000000"/>
                </a:solidFill>
                <a:latin typeface="Palatino Linotype"/>
                <a:cs typeface="Palatino Linotype"/>
              </a:rPr>
              <a:t> wskutek dokonanego przez nie zgłoszenia lub na ich wniosek dokonuje się czynności urzędowej, albo jeżeli na ich wniosek wydaje się zaświadczenie lub zezwolenie (pozwolenie, koncesję). W przypadku złożenia dokumentu pełnomocnictwa lub prokury (albo ich odpisu, wypisu lub kopii) obowiązek podatkowy w opłacie skarbowej ciąży na mocodawcy, pełnomocniku, przedsiębiorcy lub prokurencie.</a:t>
            </a: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390</a:t>
            </a:fld>
            <a:endParaRPr lang="pl-PL">
              <a:latin typeface="Palatino Linotype"/>
              <a:cs typeface="Palatino Linotype"/>
            </a:endParaRPr>
          </a:p>
        </p:txBody>
      </p:sp>
      <p:sp>
        <p:nvSpPr>
          <p:cNvPr id="6" name="Prostokąt 5"/>
          <p:cNvSpPr>
            <a:spLocks noChangeArrowheads="1"/>
          </p:cNvSpPr>
          <p:nvPr/>
        </p:nvSpPr>
        <p:spPr bwMode="auto">
          <a:xfrm>
            <a:off x="539552" y="1628800"/>
            <a:ext cx="7308304" cy="115145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indent="179388" algn="ctr" eaLnBrk="1" hangingPunct="1">
              <a:tabLst>
                <a:tab pos="144463" algn="l"/>
                <a:tab pos="288925" algn="l"/>
              </a:tabLst>
              <a:defRPr/>
            </a:pPr>
            <a:r>
              <a:rPr lang="pl-PL" sz="2200" dirty="0">
                <a:solidFill>
                  <a:srgbClr val="000000"/>
                </a:solidFill>
                <a:latin typeface="Palatino Linotype"/>
                <a:cs typeface="Palatino Linotype"/>
              </a:rPr>
              <a:t>Podatnikami opłaty skarbowej są </a:t>
            </a:r>
            <a:r>
              <a:rPr lang="pl-PL" sz="2200" b="1" dirty="0">
                <a:solidFill>
                  <a:srgbClr val="000000"/>
                </a:solidFill>
                <a:latin typeface="Palatino Linotype"/>
                <a:cs typeface="Palatino Linotype"/>
              </a:rPr>
              <a:t>osoby fizyczne, osoby prawne i jednostki organizacyjne niemające osobowości prawnej, jeżeli:</a:t>
            </a:r>
          </a:p>
        </p:txBody>
      </p:sp>
    </p:spTree>
    <p:extLst>
      <p:ext uri="{BB962C8B-B14F-4D97-AF65-F5344CB8AC3E}">
        <p14:creationId xmlns:p14="http://schemas.microsoft.com/office/powerpoint/2010/main" val="2253009629"/>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err="1">
                <a:latin typeface="Palatino Linotype"/>
                <a:cs typeface="Palatino Linotype"/>
              </a:rPr>
              <a:t>Opłata</a:t>
            </a:r>
            <a:r>
              <a:rPr lang="en-US" sz="3500" dirty="0">
                <a:latin typeface="Palatino Linotype"/>
                <a:cs typeface="Palatino Linotype"/>
              </a:rPr>
              <a:t> </a:t>
            </a:r>
            <a:r>
              <a:rPr lang="en-US" sz="3500" dirty="0" err="1">
                <a:latin typeface="Palatino Linotype"/>
                <a:cs typeface="Palatino Linotype"/>
              </a:rPr>
              <a:t>skarbowa</a:t>
            </a:r>
            <a:r>
              <a:rPr lang="en-US" sz="3500" dirty="0">
                <a:latin typeface="Palatino Linotype"/>
                <a:cs typeface="Palatino Linotype"/>
              </a:rPr>
              <a:t> – </a:t>
            </a:r>
            <a:r>
              <a:rPr lang="en-US" sz="3500" dirty="0" err="1">
                <a:latin typeface="Palatino Linotype"/>
                <a:cs typeface="Palatino Linotype"/>
              </a:rPr>
              <a:t>przedmiot</a:t>
            </a:r>
            <a:r>
              <a:rPr lang="en-US" sz="3500" dirty="0">
                <a:latin typeface="Palatino Linotype"/>
                <a:cs typeface="Palatino Linotype"/>
              </a:rPr>
              <a:t> </a:t>
            </a:r>
            <a:r>
              <a:rPr lang="en-US" sz="3500" dirty="0" err="1">
                <a:latin typeface="Palatino Linotype"/>
                <a:cs typeface="Palatino Linotype"/>
              </a:rPr>
              <a:t>opłaty</a:t>
            </a:r>
            <a:endParaRPr lang="en-US" sz="3500" dirty="0">
              <a:latin typeface="Palatino Linotype"/>
              <a:cs typeface="Palatino Linotype"/>
            </a:endParaRPr>
          </a:p>
        </p:txBody>
      </p:sp>
      <p:sp>
        <p:nvSpPr>
          <p:cNvPr id="3" name="Content Placeholder 2"/>
          <p:cNvSpPr>
            <a:spLocks noGrp="1"/>
          </p:cNvSpPr>
          <p:nvPr>
            <p:ph idx="1"/>
          </p:nvPr>
        </p:nvSpPr>
        <p:spPr>
          <a:xfrm>
            <a:off x="539552" y="1268760"/>
            <a:ext cx="7776864" cy="5112568"/>
          </a:xfrm>
        </p:spPr>
        <p:txBody>
          <a:bodyPr>
            <a:normAutofit/>
          </a:bodyPr>
          <a:lstStyle/>
          <a:p>
            <a:r>
              <a:rPr lang="en-US" b="1" u="sng" dirty="0">
                <a:solidFill>
                  <a:srgbClr val="330F42"/>
                </a:solidFill>
                <a:latin typeface="Palatino Linotype"/>
                <a:cs typeface="Palatino Linotype"/>
              </a:rPr>
              <a:t>OPŁACIE SKARBOWEJ PODLEGAJĄ:</a:t>
            </a:r>
          </a:p>
          <a:p>
            <a:pPr marL="0" indent="0" algn="just">
              <a:buNone/>
            </a:pPr>
            <a:r>
              <a:rPr lang="pl-PL" dirty="0">
                <a:solidFill>
                  <a:srgbClr val="330F42"/>
                </a:solidFill>
                <a:latin typeface="Palatino Linotype"/>
                <a:cs typeface="Palatino Linotype"/>
              </a:rPr>
              <a:t>1) w sprawach indywidualnych z zakresu administracji publicznej:</a:t>
            </a:r>
          </a:p>
          <a:p>
            <a:pPr marL="0" indent="0" algn="just">
              <a:buNone/>
              <a:tabLst>
                <a:tab pos="431800" algn="l"/>
              </a:tabLst>
              <a:defRPr/>
            </a:pPr>
            <a:r>
              <a:rPr lang="pl-PL" dirty="0">
                <a:solidFill>
                  <a:srgbClr val="330F42"/>
                </a:solidFill>
                <a:latin typeface="Palatino Linotype"/>
                <a:cs typeface="Palatino Linotype"/>
              </a:rPr>
              <a:t>	a)	dokonanie czynności urzędowej na podstawie zgłoszenia lub na 			wniosek,</a:t>
            </a:r>
            <a:endParaRPr lang="pl-PL" sz="1100" dirty="0">
              <a:solidFill>
                <a:srgbClr val="330F42"/>
              </a:solidFill>
              <a:latin typeface="Palatino Linotype"/>
              <a:cs typeface="Palatino Linotype"/>
            </a:endParaRPr>
          </a:p>
          <a:p>
            <a:pPr marL="0" indent="0" algn="just">
              <a:buNone/>
              <a:tabLst>
                <a:tab pos="431800" algn="l"/>
              </a:tabLst>
              <a:defRPr/>
            </a:pPr>
            <a:r>
              <a:rPr lang="pl-PL" dirty="0">
                <a:solidFill>
                  <a:srgbClr val="330F42"/>
                </a:solidFill>
                <a:latin typeface="Palatino Linotype"/>
                <a:cs typeface="Palatino Linotype"/>
              </a:rPr>
              <a:t>	b)	wydanie zaświadczenia na wniosek,</a:t>
            </a:r>
            <a:endParaRPr lang="pl-PL" sz="1100" dirty="0">
              <a:solidFill>
                <a:srgbClr val="330F42"/>
              </a:solidFill>
              <a:latin typeface="Palatino Linotype"/>
              <a:cs typeface="Palatino Linotype"/>
            </a:endParaRPr>
          </a:p>
          <a:p>
            <a:pPr marL="0" indent="0" algn="just">
              <a:buNone/>
              <a:tabLst>
                <a:tab pos="431800" algn="l"/>
              </a:tabLst>
              <a:defRPr/>
            </a:pPr>
            <a:r>
              <a:rPr lang="pl-PL" dirty="0">
                <a:solidFill>
                  <a:srgbClr val="330F42"/>
                </a:solidFill>
                <a:latin typeface="Palatino Linotype"/>
                <a:cs typeface="Palatino Linotype"/>
              </a:rPr>
              <a:t>	c)	wydanie zezwolenia (pozwolenia, koncesji);</a:t>
            </a:r>
            <a:endParaRPr lang="pl-PL" sz="3600" dirty="0">
              <a:solidFill>
                <a:srgbClr val="330F42"/>
              </a:solidFill>
              <a:latin typeface="Palatino Linotype"/>
              <a:cs typeface="Palatino Linotype"/>
            </a:endParaRPr>
          </a:p>
          <a:p>
            <a:pPr marL="0" indent="0" algn="just">
              <a:buNone/>
            </a:pPr>
            <a:r>
              <a:rPr lang="pl-PL" dirty="0">
                <a:solidFill>
                  <a:srgbClr val="330F42"/>
                </a:solidFill>
                <a:latin typeface="Palatino Linotype"/>
                <a:cs typeface="Palatino Linotype"/>
              </a:rPr>
              <a:t>2) złożenie dokumentu stwierdzającego udzielenie pełnomocnictwa lub prokury albo jego odpisu, wypisu lub kopii - w sprawie z zakresu administracji publicznej lub w postępowaniu sądowym.</a:t>
            </a:r>
          </a:p>
          <a:p>
            <a:endParaRPr lang="en-US" dirty="0">
              <a:solidFill>
                <a:srgbClr val="330F42"/>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391</a:t>
            </a:fld>
            <a:endParaRPr lang="pl-PL">
              <a:latin typeface="Palatino Linotype"/>
              <a:cs typeface="Palatino Linotype"/>
            </a:endParaRPr>
          </a:p>
        </p:txBody>
      </p:sp>
    </p:spTree>
    <p:extLst>
      <p:ext uri="{BB962C8B-B14F-4D97-AF65-F5344CB8AC3E}">
        <p14:creationId xmlns:p14="http://schemas.microsoft.com/office/powerpoint/2010/main" val="1772555505"/>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err="1">
                <a:latin typeface="Palatino Linotype"/>
                <a:cs typeface="Palatino Linotype"/>
              </a:rPr>
              <a:t>Opłata</a:t>
            </a:r>
            <a:r>
              <a:rPr lang="en-US" sz="3500" dirty="0">
                <a:latin typeface="Palatino Linotype"/>
                <a:cs typeface="Palatino Linotype"/>
              </a:rPr>
              <a:t> </a:t>
            </a:r>
            <a:r>
              <a:rPr lang="en-US" sz="3500" dirty="0" err="1">
                <a:latin typeface="Palatino Linotype"/>
                <a:cs typeface="Palatino Linotype"/>
              </a:rPr>
              <a:t>skarbowa</a:t>
            </a:r>
            <a:r>
              <a:rPr lang="en-US" sz="3500" dirty="0">
                <a:latin typeface="Palatino Linotype"/>
                <a:cs typeface="Palatino Linotype"/>
              </a:rPr>
              <a:t> – </a:t>
            </a:r>
            <a:r>
              <a:rPr lang="en-US" sz="3500" dirty="0" err="1">
                <a:latin typeface="Palatino Linotype"/>
                <a:cs typeface="Palatino Linotype"/>
              </a:rPr>
              <a:t>przedmiot</a:t>
            </a:r>
            <a:r>
              <a:rPr lang="en-US" sz="3500" dirty="0">
                <a:latin typeface="Palatino Linotype"/>
                <a:cs typeface="Palatino Linotype"/>
              </a:rPr>
              <a:t> </a:t>
            </a:r>
            <a:r>
              <a:rPr lang="en-US" sz="3500" dirty="0" err="1">
                <a:latin typeface="Palatino Linotype"/>
                <a:cs typeface="Palatino Linotype"/>
              </a:rPr>
              <a:t>opłaty</a:t>
            </a:r>
            <a:endParaRPr lang="en-US" sz="3500" dirty="0">
              <a:latin typeface="Palatino Linotype"/>
              <a:cs typeface="Palatino Linotype"/>
            </a:endParaRPr>
          </a:p>
        </p:txBody>
      </p:sp>
      <p:sp>
        <p:nvSpPr>
          <p:cNvPr id="3" name="Content Placeholder 2"/>
          <p:cNvSpPr>
            <a:spLocks noGrp="1"/>
          </p:cNvSpPr>
          <p:nvPr>
            <p:ph idx="1"/>
          </p:nvPr>
        </p:nvSpPr>
        <p:spPr>
          <a:xfrm>
            <a:off x="498474" y="1268760"/>
            <a:ext cx="7556313" cy="5400600"/>
          </a:xfrm>
        </p:spPr>
        <p:txBody>
          <a:bodyPr>
            <a:normAutofit/>
          </a:bodyPr>
          <a:lstStyle/>
          <a:p>
            <a:pPr marL="0" indent="0" algn="just">
              <a:buNone/>
            </a:pPr>
            <a:r>
              <a:rPr lang="pl-PL" b="1" dirty="0">
                <a:solidFill>
                  <a:srgbClr val="330F42"/>
                </a:solidFill>
                <a:latin typeface="Palatino Linotype"/>
                <a:cs typeface="Palatino Linotype"/>
              </a:rPr>
              <a:t>Obowiązek zapłaty opłaty skarbowej powstaje:</a:t>
            </a:r>
          </a:p>
          <a:p>
            <a:pPr marL="0" indent="0" algn="just">
              <a:buNone/>
            </a:pPr>
            <a:r>
              <a:rPr lang="pl-PL" sz="1800" dirty="0">
                <a:solidFill>
                  <a:srgbClr val="330F42"/>
                </a:solidFill>
                <a:latin typeface="Palatino Linotype"/>
                <a:cs typeface="Palatino Linotype"/>
              </a:rPr>
              <a:t>1) od dokonania czynności urzędowej - z chwilą dokonania zgłoszenia     lub złożenia wniosku o dokonanie czynności urzędowej;</a:t>
            </a:r>
          </a:p>
          <a:p>
            <a:pPr marL="0" indent="0" algn="just">
              <a:buNone/>
            </a:pPr>
            <a:r>
              <a:rPr lang="pl-PL" sz="1800" dirty="0">
                <a:solidFill>
                  <a:srgbClr val="330F42"/>
                </a:solidFill>
                <a:latin typeface="Palatino Linotype"/>
                <a:cs typeface="Palatino Linotype"/>
              </a:rPr>
              <a:t>2)  od wydania zaświadczenia - z chwilą złożenia wniosku o wydanie zaświadczenia;</a:t>
            </a:r>
          </a:p>
          <a:p>
            <a:pPr marL="0" indent="0" algn="just">
              <a:buNone/>
            </a:pPr>
            <a:r>
              <a:rPr lang="pl-PL" sz="1800" dirty="0">
                <a:solidFill>
                  <a:srgbClr val="330F42"/>
                </a:solidFill>
                <a:latin typeface="Palatino Linotype"/>
                <a:cs typeface="Palatino Linotype"/>
              </a:rPr>
              <a:t>3) od wydania zezwolenia (pozwolenia, koncesji) - z chwilą złożenia wniosku o wydanie zezwolenia (pozwolenia, koncesji);</a:t>
            </a:r>
          </a:p>
          <a:p>
            <a:pPr marL="0" indent="0" algn="just">
              <a:buNone/>
            </a:pPr>
            <a:r>
              <a:rPr lang="pl-PL" sz="1800" dirty="0">
                <a:solidFill>
                  <a:srgbClr val="330F42"/>
                </a:solidFill>
                <a:latin typeface="Palatino Linotype"/>
                <a:cs typeface="Palatino Linotype"/>
              </a:rPr>
              <a:t>4) od złożenia dokumentu stwierdzającego udzielenie pełnomocnictwa lub prokury oraz od jego odpisu, wypisu lub kopii - z chwilą złożenia dokumentu w organie administracji publicznej, sądzie lub podmiocie, o którym mowa w art. 1 ust. 2;</a:t>
            </a:r>
          </a:p>
          <a:p>
            <a:pPr marL="0" indent="0" algn="just">
              <a:buNone/>
            </a:pPr>
            <a:r>
              <a:rPr lang="pl-PL" sz="1800" dirty="0">
                <a:solidFill>
                  <a:srgbClr val="330F42"/>
                </a:solidFill>
                <a:latin typeface="Palatino Linotype"/>
                <a:cs typeface="Palatino Linotype"/>
              </a:rPr>
              <a:t>5) od zaświadczeń podlegających wyłączeniu z opłaty - z chwilą użycia ich w sprawie innej niż uzasadniająca wyłączenie.</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392</a:t>
            </a:fld>
            <a:endParaRPr lang="pl-PL">
              <a:latin typeface="Palatino Linotype"/>
              <a:cs typeface="Palatino Linotype"/>
            </a:endParaRPr>
          </a:p>
        </p:txBody>
      </p:sp>
      <p:sp>
        <p:nvSpPr>
          <p:cNvPr id="7" name="Rectangle 6"/>
          <p:cNvSpPr/>
          <p:nvPr/>
        </p:nvSpPr>
        <p:spPr>
          <a:xfrm>
            <a:off x="4572000" y="6027003"/>
            <a:ext cx="4572000" cy="338554"/>
          </a:xfrm>
          <a:prstGeom prst="rect">
            <a:avLst/>
          </a:prstGeom>
        </p:spPr>
        <p:txBody>
          <a:bodyPr>
            <a:spAutoFit/>
          </a:bodyPr>
          <a:lstStyle/>
          <a:p>
            <a:pPr algn="ctr">
              <a:tabLst>
                <a:tab pos="180975" algn="r"/>
                <a:tab pos="258763" algn="l"/>
              </a:tabLst>
            </a:pPr>
            <a:r>
              <a:rPr lang="pl-PL" dirty="0">
                <a:solidFill>
                  <a:schemeClr val="accent5">
                    <a:lumMod val="75000"/>
                  </a:schemeClr>
                </a:solidFill>
                <a:latin typeface="Palatino Linotype"/>
                <a:cs typeface="Palatino Linotype"/>
              </a:rPr>
              <a:t>	</a:t>
            </a:r>
            <a:endParaRPr lang="pl-PL" sz="1050" dirty="0">
              <a:solidFill>
                <a:schemeClr val="accent5">
                  <a:lumMod val="75000"/>
                </a:schemeClr>
              </a:solidFill>
              <a:latin typeface="Palatino Linotype"/>
              <a:cs typeface="Palatino Linotype"/>
            </a:endParaRPr>
          </a:p>
        </p:txBody>
      </p:sp>
    </p:spTree>
    <p:extLst>
      <p:ext uri="{BB962C8B-B14F-4D97-AF65-F5344CB8AC3E}">
        <p14:creationId xmlns:p14="http://schemas.microsoft.com/office/powerpoint/2010/main" val="3831447265"/>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skarbowa</a:t>
            </a:r>
            <a:r>
              <a:rPr lang="en-US" dirty="0">
                <a:latin typeface="Palatino Linotype"/>
                <a:cs typeface="Palatino Linotype"/>
              </a:rPr>
              <a:t> – </a:t>
            </a:r>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opłaty</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393</a:t>
            </a:fld>
            <a:endParaRPr lang="pl-PL">
              <a:latin typeface="Palatino Linotype"/>
              <a:cs typeface="Palatino Linotype"/>
            </a:endParaRPr>
          </a:p>
        </p:txBody>
      </p:sp>
      <p:sp>
        <p:nvSpPr>
          <p:cNvPr id="6" name="Rectangle 5"/>
          <p:cNvSpPr/>
          <p:nvPr/>
        </p:nvSpPr>
        <p:spPr>
          <a:xfrm>
            <a:off x="107504" y="1600200"/>
            <a:ext cx="8752334" cy="4154984"/>
          </a:xfrm>
          <a:prstGeom prst="rect">
            <a:avLst/>
          </a:prstGeom>
        </p:spPr>
        <p:txBody>
          <a:bodyPr wrap="square">
            <a:spAutoFit/>
          </a:bodyPr>
          <a:lstStyle/>
          <a:p>
            <a:pPr indent="179388" algn="ctr" eaLnBrk="1" hangingPunct="1">
              <a:tabLst>
                <a:tab pos="144463" algn="l"/>
                <a:tab pos="288925" algn="l"/>
              </a:tabLst>
            </a:pPr>
            <a:r>
              <a:rPr lang="pl-PL" sz="2400" dirty="0">
                <a:solidFill>
                  <a:schemeClr val="accent5">
                    <a:lumMod val="75000"/>
                  </a:schemeClr>
                </a:solidFill>
                <a:latin typeface="Palatino Linotype"/>
                <a:cs typeface="Palatino Linotype"/>
              </a:rPr>
              <a:t>Opłatę skarbową wpłaca się z chwilą powstania obowiązku jej zapłaty.</a:t>
            </a:r>
            <a:endParaRPr lang="pl-PL" sz="4000" dirty="0">
              <a:solidFill>
                <a:schemeClr val="accent5">
                  <a:lumMod val="75000"/>
                </a:schemeClr>
              </a:solidFill>
              <a:latin typeface="Palatino Linotype"/>
              <a:cs typeface="Palatino Linotype"/>
            </a:endParaRPr>
          </a:p>
          <a:p>
            <a:pPr indent="179388" algn="ctr" eaLnBrk="1" hangingPunct="1">
              <a:tabLst>
                <a:tab pos="144463" algn="l"/>
                <a:tab pos="288925" algn="l"/>
              </a:tabLst>
            </a:pPr>
            <a:endParaRPr lang="pl-PL" sz="2400" b="1" dirty="0" smtClean="0">
              <a:solidFill>
                <a:srgbClr val="000000"/>
              </a:solidFill>
              <a:latin typeface="Palatino Linotype"/>
              <a:cs typeface="Palatino Linotype"/>
            </a:endParaRPr>
          </a:p>
          <a:p>
            <a:pPr indent="179388" algn="ctr" eaLnBrk="1" hangingPunct="1">
              <a:tabLst>
                <a:tab pos="144463" algn="l"/>
                <a:tab pos="288925" algn="l"/>
              </a:tabLst>
            </a:pPr>
            <a:endParaRPr lang="pl-PL" sz="2400" b="1" dirty="0">
              <a:solidFill>
                <a:srgbClr val="000000"/>
              </a:solidFill>
              <a:latin typeface="Palatino Linotype"/>
              <a:cs typeface="Palatino Linotype"/>
            </a:endParaRPr>
          </a:p>
          <a:p>
            <a:pPr indent="179388" algn="ctr" eaLnBrk="1" hangingPunct="1">
              <a:tabLst>
                <a:tab pos="144463" algn="l"/>
                <a:tab pos="288925" algn="l"/>
              </a:tabLst>
            </a:pPr>
            <a:r>
              <a:rPr lang="pl-PL" sz="2400" b="1" dirty="0" smtClean="0">
                <a:solidFill>
                  <a:srgbClr val="000000"/>
                </a:solidFill>
                <a:latin typeface="Palatino Linotype"/>
                <a:cs typeface="Palatino Linotype"/>
              </a:rPr>
              <a:t>Stawki </a:t>
            </a:r>
            <a:r>
              <a:rPr lang="pl-PL" sz="2400" b="1" dirty="0">
                <a:solidFill>
                  <a:srgbClr val="000000"/>
                </a:solidFill>
                <a:latin typeface="Palatino Linotype"/>
                <a:cs typeface="Palatino Linotype"/>
              </a:rPr>
              <a:t>opłaty skarbowej określone są szczegółowo w załączniku do ustawy</a:t>
            </a:r>
            <a:r>
              <a:rPr lang="pl-PL" sz="2400" dirty="0">
                <a:solidFill>
                  <a:srgbClr val="000000"/>
                </a:solidFill>
                <a:latin typeface="Palatino Linotype"/>
                <a:cs typeface="Palatino Linotype"/>
              </a:rPr>
              <a:t>. </a:t>
            </a:r>
          </a:p>
          <a:p>
            <a:pPr indent="179388" algn="ctr" eaLnBrk="1" hangingPunct="1">
              <a:tabLst>
                <a:tab pos="144463" algn="l"/>
                <a:tab pos="288925" algn="l"/>
              </a:tabLst>
            </a:pPr>
            <a:r>
              <a:rPr lang="pl-PL" sz="2400" dirty="0">
                <a:solidFill>
                  <a:srgbClr val="000000"/>
                </a:solidFill>
                <a:latin typeface="Palatino Linotype"/>
                <a:cs typeface="Palatino Linotype"/>
              </a:rPr>
              <a:t>Mają one przeważnie charakter kwotowy – od 1 zł do 12750 zł; przykładem wyjątku może być stawka opłaty od zezwolenia na utworzenie banku spółdzielczego lub działającego w formie spółki akcyjnej (0,1% funduszu udziałowego lub kapitału zakładowego). </a:t>
            </a:r>
            <a:endParaRPr lang="pl-PL" sz="2400" dirty="0">
              <a:latin typeface="Palatino Linotype"/>
              <a:cs typeface="Palatino Linotype"/>
            </a:endParaRPr>
          </a:p>
        </p:txBody>
      </p:sp>
    </p:spTree>
    <p:extLst>
      <p:ext uri="{BB962C8B-B14F-4D97-AF65-F5344CB8AC3E}">
        <p14:creationId xmlns:p14="http://schemas.microsoft.com/office/powerpoint/2010/main" val="3820160807"/>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skarbowa</a:t>
            </a:r>
            <a:r>
              <a:rPr lang="en-US" dirty="0">
                <a:latin typeface="Palatino Linotype"/>
                <a:cs typeface="Palatino Linotype"/>
              </a:rPr>
              <a:t> – </a:t>
            </a:r>
            <a:r>
              <a:rPr lang="en-US" dirty="0" err="1">
                <a:latin typeface="Palatino Linotype"/>
                <a:cs typeface="Palatino Linotype"/>
              </a:rPr>
              <a:t>zwolnienia</a:t>
            </a:r>
            <a:endParaRPr lang="en-US" dirty="0">
              <a:latin typeface="Palatino Linotype"/>
              <a:cs typeface="Palatino Linotype"/>
            </a:endParaRPr>
          </a:p>
        </p:txBody>
      </p:sp>
      <p:sp>
        <p:nvSpPr>
          <p:cNvPr id="3" name="Content Placeholder 2"/>
          <p:cNvSpPr>
            <a:spLocks noGrp="1"/>
          </p:cNvSpPr>
          <p:nvPr>
            <p:ph idx="1"/>
          </p:nvPr>
        </p:nvSpPr>
        <p:spPr>
          <a:xfrm>
            <a:off x="395536" y="1628800"/>
            <a:ext cx="7556313" cy="4144963"/>
          </a:xfrm>
        </p:spPr>
        <p:txBody>
          <a:bodyPr>
            <a:noAutofit/>
          </a:bodyPr>
          <a:lstStyle/>
          <a:p>
            <a:pPr marL="0" indent="0" algn="just">
              <a:buNone/>
            </a:pPr>
            <a:r>
              <a:rPr lang="en-US" sz="2200" b="1" dirty="0">
                <a:solidFill>
                  <a:schemeClr val="tx1"/>
                </a:solidFill>
                <a:latin typeface="Palatino Linotype"/>
                <a:cs typeface="Palatino Linotype"/>
              </a:rPr>
              <a:t>ZWOLNIENI</a:t>
            </a:r>
            <a:r>
              <a:rPr lang="pl-PL" sz="2200" b="1" dirty="0">
                <a:solidFill>
                  <a:schemeClr val="tx1"/>
                </a:solidFill>
                <a:latin typeface="Palatino Linotype"/>
                <a:cs typeface="Palatino Linotype"/>
              </a:rPr>
              <a:t>A</a:t>
            </a:r>
            <a:r>
              <a:rPr lang="en-US" sz="2200" b="1" dirty="0">
                <a:solidFill>
                  <a:schemeClr val="tx1"/>
                </a:solidFill>
                <a:latin typeface="Palatino Linotype"/>
                <a:cs typeface="Palatino Linotype"/>
              </a:rPr>
              <a:t> PODMIOTOWE:</a:t>
            </a:r>
          </a:p>
          <a:p>
            <a:pPr algn="just">
              <a:defRPr/>
            </a:pPr>
            <a:r>
              <a:rPr lang="pl-PL" sz="2200" dirty="0">
                <a:solidFill>
                  <a:schemeClr val="tx1"/>
                </a:solidFill>
                <a:latin typeface="Palatino Linotype"/>
                <a:cs typeface="Palatino Linotype"/>
              </a:rPr>
              <a:t>w ustawie o opłacie skarbowej dotyczą np. jednostek samorządu terytorialnego, jednostek budżetowych i – pod warunkiem wzajemności – państw obcych, ich przedstawicielstw dyplomatycznych, urzędów konsularnych, międzynarodowych organizacji i instytucji korzystających z immunitetów. Ze zwolnienia korzystają także organizacje pożytku publicznego, ale tylko wówczas, gdy czynności podlegające opłacie (podania, zaświadczenia) są wyłącznie związane z nieodpłatną działalnością pożytku publicznego. </a:t>
            </a:r>
          </a:p>
          <a:p>
            <a:pPr>
              <a:defRPr/>
            </a:pPr>
            <a:endParaRPr lang="pl-PL" sz="2200" dirty="0">
              <a:solidFill>
                <a:srgbClr val="000000"/>
              </a:solidFill>
              <a:latin typeface="Palatino Linotype"/>
              <a:cs typeface="Palatino Linotype"/>
            </a:endParaRPr>
          </a:p>
          <a:p>
            <a:endParaRPr lang="en-US" sz="22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394</a:t>
            </a:fld>
            <a:endParaRPr lang="pl-PL">
              <a:latin typeface="Palatino Linotype"/>
              <a:cs typeface="Palatino Linotype"/>
            </a:endParaRPr>
          </a:p>
        </p:txBody>
      </p:sp>
    </p:spTree>
    <p:extLst>
      <p:ext uri="{BB962C8B-B14F-4D97-AF65-F5344CB8AC3E}">
        <p14:creationId xmlns:p14="http://schemas.microsoft.com/office/powerpoint/2010/main" val="2156269722"/>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556313" cy="1116106"/>
          </a:xfrm>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skarbowa</a:t>
            </a:r>
            <a:r>
              <a:rPr lang="en-US" dirty="0">
                <a:latin typeface="Palatino Linotype"/>
                <a:cs typeface="Palatino Linotype"/>
              </a:rPr>
              <a:t> – </a:t>
            </a:r>
            <a:r>
              <a:rPr lang="en-US" dirty="0" err="1">
                <a:latin typeface="Palatino Linotype"/>
                <a:cs typeface="Palatino Linotype"/>
              </a:rPr>
              <a:t>zwolnienia</a:t>
            </a:r>
            <a:endParaRPr lang="en-US" dirty="0">
              <a:latin typeface="Palatino Linotype"/>
              <a:cs typeface="Palatino Linotype"/>
            </a:endParaRPr>
          </a:p>
        </p:txBody>
      </p:sp>
      <p:sp>
        <p:nvSpPr>
          <p:cNvPr id="3" name="Content Placeholder 2"/>
          <p:cNvSpPr>
            <a:spLocks noGrp="1"/>
          </p:cNvSpPr>
          <p:nvPr>
            <p:ph idx="1"/>
          </p:nvPr>
        </p:nvSpPr>
        <p:spPr>
          <a:xfrm>
            <a:off x="323528" y="1052736"/>
            <a:ext cx="7556313" cy="4144963"/>
          </a:xfrm>
        </p:spPr>
        <p:txBody>
          <a:bodyPr>
            <a:noAutofit/>
          </a:bodyPr>
          <a:lstStyle/>
          <a:p>
            <a:pPr marL="0" indent="0" algn="just">
              <a:buNone/>
            </a:pPr>
            <a:r>
              <a:rPr lang="en-US" sz="1800" b="1" dirty="0">
                <a:solidFill>
                  <a:schemeClr val="tx1"/>
                </a:solidFill>
                <a:latin typeface="Palatino Linotype"/>
                <a:ea typeface="헤드라인A"/>
                <a:cs typeface="Palatino Linotype"/>
              </a:rPr>
              <a:t>ZWOLNIENI</a:t>
            </a:r>
            <a:r>
              <a:rPr lang="pl-PL" sz="1800" b="1" dirty="0">
                <a:solidFill>
                  <a:schemeClr val="tx1"/>
                </a:solidFill>
                <a:latin typeface="Palatino Linotype"/>
                <a:ea typeface="헤드라인A"/>
                <a:cs typeface="Palatino Linotype"/>
              </a:rPr>
              <a:t>A</a:t>
            </a:r>
            <a:r>
              <a:rPr lang="en-US" sz="1800" b="1" dirty="0">
                <a:solidFill>
                  <a:schemeClr val="tx1"/>
                </a:solidFill>
                <a:latin typeface="Palatino Linotype"/>
                <a:ea typeface="헤드라인A"/>
                <a:cs typeface="Palatino Linotype"/>
              </a:rPr>
              <a:t> PRZEDMIOTOWE:</a:t>
            </a:r>
          </a:p>
          <a:p>
            <a:pPr algn="just">
              <a:defRPr/>
            </a:pPr>
            <a:r>
              <a:rPr lang="pl-PL" sz="1800" b="1" dirty="0">
                <a:solidFill>
                  <a:srgbClr val="000000"/>
                </a:solidFill>
                <a:latin typeface="Palatino Linotype"/>
                <a:ea typeface="헤드라인A"/>
                <a:cs typeface="Palatino Linotype"/>
              </a:rPr>
              <a:t>mają one charakter kazuistyczny i są wymienione w kolumnie 4 załącznika do ustawy. Ich lista jest dosyć długa, stąd też przykładowo jedynie można wskazać na zwolnienia: </a:t>
            </a:r>
          </a:p>
          <a:p>
            <a:pPr marL="0" indent="0" algn="just">
              <a:spcBef>
                <a:spcPts val="0"/>
              </a:spcBef>
              <a:buNone/>
              <a:defRPr/>
            </a:pPr>
            <a:r>
              <a:rPr lang="pl-PL" sz="1800" b="1" dirty="0">
                <a:solidFill>
                  <a:srgbClr val="000000"/>
                </a:solidFill>
                <a:latin typeface="Palatino Linotype"/>
                <a:ea typeface="헤드라인A"/>
                <a:cs typeface="Palatino Linotype"/>
              </a:rPr>
              <a:t>1) czynności urzędowych, takich jak:</a:t>
            </a:r>
          </a:p>
          <a:p>
            <a:pPr marL="0" indent="0" algn="just">
              <a:spcBef>
                <a:spcPts val="0"/>
              </a:spcBef>
              <a:buNone/>
              <a:defRPr/>
            </a:pPr>
            <a:r>
              <a:rPr lang="pl-PL" sz="1800" dirty="0">
                <a:solidFill>
                  <a:srgbClr val="000000"/>
                </a:solidFill>
                <a:latin typeface="Palatino Linotype"/>
                <a:ea typeface="헤드라인A"/>
                <a:cs typeface="Palatino Linotype"/>
              </a:rPr>
              <a:t>– sporządzenie aktu urodzenia lub zgonu,</a:t>
            </a:r>
          </a:p>
          <a:p>
            <a:pPr marL="0" indent="0" algn="just">
              <a:spcBef>
                <a:spcPts val="0"/>
              </a:spcBef>
              <a:buNone/>
              <a:defRPr/>
            </a:pPr>
            <a:r>
              <a:rPr lang="pl-PL" sz="1800" dirty="0">
                <a:solidFill>
                  <a:srgbClr val="000000"/>
                </a:solidFill>
                <a:latin typeface="Palatino Linotype"/>
                <a:ea typeface="헤드라인A"/>
                <a:cs typeface="Palatino Linotype"/>
              </a:rPr>
              <a:t>– przyjęcie oświadczenia o uznaniu ojcostwa, </a:t>
            </a:r>
          </a:p>
          <a:p>
            <a:pPr marL="0" indent="0" algn="just">
              <a:spcBef>
                <a:spcPts val="0"/>
              </a:spcBef>
              <a:buNone/>
              <a:defRPr/>
            </a:pPr>
            <a:r>
              <a:rPr lang="pl-PL" sz="1800" b="1" dirty="0">
                <a:solidFill>
                  <a:srgbClr val="000000"/>
                </a:solidFill>
                <a:latin typeface="Palatino Linotype"/>
                <a:ea typeface="헤드라인A"/>
                <a:cs typeface="Palatino Linotype"/>
              </a:rPr>
              <a:t>2) zaświadczeń:</a:t>
            </a:r>
          </a:p>
          <a:p>
            <a:pPr marL="0" indent="0" algn="just">
              <a:spcBef>
                <a:spcPts val="0"/>
              </a:spcBef>
              <a:buNone/>
              <a:defRPr/>
            </a:pPr>
            <a:r>
              <a:rPr lang="pl-PL" sz="1800" dirty="0">
                <a:solidFill>
                  <a:srgbClr val="000000"/>
                </a:solidFill>
                <a:latin typeface="Palatino Linotype"/>
                <a:ea typeface="헤드라인A"/>
                <a:cs typeface="Palatino Linotype"/>
              </a:rPr>
              <a:t>– o nadaniu statystycznego numeru identyfikacyjnego,</a:t>
            </a:r>
          </a:p>
          <a:p>
            <a:pPr marL="0" indent="0" algn="just">
              <a:spcBef>
                <a:spcPts val="0"/>
              </a:spcBef>
              <a:buNone/>
              <a:defRPr/>
            </a:pPr>
            <a:r>
              <a:rPr lang="pl-PL" sz="1800" dirty="0">
                <a:solidFill>
                  <a:srgbClr val="000000"/>
                </a:solidFill>
                <a:latin typeface="Palatino Linotype"/>
                <a:ea typeface="헤드라인A"/>
                <a:cs typeface="Palatino Linotype"/>
              </a:rPr>
              <a:t>– wydawanych w interesie publicznym,  </a:t>
            </a:r>
          </a:p>
          <a:p>
            <a:pPr marL="0" indent="0" algn="just">
              <a:spcBef>
                <a:spcPts val="0"/>
              </a:spcBef>
              <a:buNone/>
              <a:defRPr/>
            </a:pPr>
            <a:r>
              <a:rPr lang="pl-PL" sz="1800" b="1" dirty="0">
                <a:solidFill>
                  <a:srgbClr val="000000"/>
                </a:solidFill>
                <a:latin typeface="Palatino Linotype"/>
                <a:ea typeface="헤드라인A"/>
                <a:cs typeface="Palatino Linotype"/>
              </a:rPr>
              <a:t>3) pozwoleń:</a:t>
            </a:r>
          </a:p>
          <a:p>
            <a:pPr marL="0" indent="0" algn="just">
              <a:spcBef>
                <a:spcPts val="0"/>
              </a:spcBef>
              <a:buNone/>
              <a:defRPr/>
            </a:pPr>
            <a:r>
              <a:rPr lang="pl-PL" sz="1800" dirty="0">
                <a:solidFill>
                  <a:srgbClr val="000000"/>
                </a:solidFill>
                <a:latin typeface="Palatino Linotype"/>
                <a:ea typeface="헤드라인A"/>
                <a:cs typeface="Palatino Linotype"/>
              </a:rPr>
              <a:t>– na budowę budynków przeznaczonych na cele naukowe, socjalne i kulturalne,</a:t>
            </a:r>
          </a:p>
          <a:p>
            <a:pPr marL="0" indent="0" algn="just">
              <a:spcBef>
                <a:spcPts val="0"/>
              </a:spcBef>
              <a:buNone/>
              <a:defRPr/>
            </a:pPr>
            <a:r>
              <a:rPr lang="pl-PL" sz="1800" dirty="0">
                <a:solidFill>
                  <a:srgbClr val="000000"/>
                </a:solidFill>
                <a:latin typeface="Palatino Linotype"/>
                <a:ea typeface="헤드라인A"/>
                <a:cs typeface="Palatino Linotype"/>
              </a:rPr>
              <a:t>– na usunięcie drzew i krzewów, </a:t>
            </a:r>
          </a:p>
          <a:p>
            <a:pPr marL="0" indent="0" algn="just">
              <a:spcBef>
                <a:spcPts val="0"/>
              </a:spcBef>
              <a:buNone/>
              <a:defRPr/>
            </a:pPr>
            <a:r>
              <a:rPr lang="pl-PL" sz="1800" b="1" dirty="0">
                <a:solidFill>
                  <a:srgbClr val="000000"/>
                </a:solidFill>
                <a:latin typeface="Palatino Linotype"/>
                <a:ea typeface="헤드라인A"/>
                <a:cs typeface="Palatino Linotype"/>
              </a:rPr>
              <a:t>4) złożenia dokumentu stwierdzającego ustanowienie pełnomocnictwa, jeżeli mocodawcą jest podmiot zwolniony z opłaty skarbowej</a:t>
            </a:r>
          </a:p>
          <a:p>
            <a:pPr algn="just">
              <a:defRPr/>
            </a:pPr>
            <a:endParaRPr lang="pl-PL" sz="1800" dirty="0">
              <a:solidFill>
                <a:srgbClr val="000000"/>
              </a:solidFill>
              <a:latin typeface="Palatino Linotype"/>
              <a:ea typeface="헤드라인A"/>
              <a:cs typeface="Palatino Linotype"/>
            </a:endParaRPr>
          </a:p>
          <a:p>
            <a:pPr algn="just">
              <a:defRPr/>
            </a:pPr>
            <a:endParaRPr lang="pl-PL" sz="1800" dirty="0">
              <a:solidFill>
                <a:srgbClr val="000000"/>
              </a:solidFill>
              <a:latin typeface="Palatino Linotype"/>
              <a:ea typeface="헤드라인A"/>
              <a:cs typeface="Palatino Linotype"/>
            </a:endParaRPr>
          </a:p>
          <a:p>
            <a:pPr algn="just"/>
            <a:endParaRPr lang="en-US" sz="1800" dirty="0">
              <a:latin typeface="Palatino Linotype"/>
              <a:ea typeface="헤드라인A"/>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395</a:t>
            </a:fld>
            <a:endParaRPr lang="pl-PL">
              <a:latin typeface="Palatino Linotype"/>
              <a:cs typeface="Palatino Linotype"/>
            </a:endParaRPr>
          </a:p>
        </p:txBody>
      </p:sp>
    </p:spTree>
    <p:extLst>
      <p:ext uri="{BB962C8B-B14F-4D97-AF65-F5344CB8AC3E}">
        <p14:creationId xmlns:p14="http://schemas.microsoft.com/office/powerpoint/2010/main" val="762516469"/>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396</a:t>
            </a:fld>
            <a:endParaRPr lang="pl-PL">
              <a:latin typeface="Palatino Linotype"/>
              <a:cs typeface="Palatino Linotype"/>
            </a:endParaRPr>
          </a:p>
        </p:txBody>
      </p:sp>
      <p:sp>
        <p:nvSpPr>
          <p:cNvPr id="6" name="Strzałka w prawo 4"/>
          <p:cNvSpPr/>
          <p:nvPr/>
        </p:nvSpPr>
        <p:spPr>
          <a:xfrm>
            <a:off x="0" y="1341438"/>
            <a:ext cx="6477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sz="1800">
              <a:latin typeface="Palatino Linotype"/>
              <a:cs typeface="Palatino Linotype"/>
            </a:endParaRPr>
          </a:p>
        </p:txBody>
      </p:sp>
      <p:sp>
        <p:nvSpPr>
          <p:cNvPr id="7" name="Prostokąt 5"/>
          <p:cNvSpPr>
            <a:spLocks noChangeArrowheads="1"/>
          </p:cNvSpPr>
          <p:nvPr/>
        </p:nvSpPr>
        <p:spPr bwMode="auto">
          <a:xfrm>
            <a:off x="755650" y="1125538"/>
            <a:ext cx="73453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pl-PL" sz="1800">
                <a:latin typeface="Palatino Linotype"/>
                <a:cs typeface="Palatino Linotype"/>
              </a:rPr>
              <a:t>Zapłaty opłaty skarbowej dokonuje się w kasie właściwego organu podatkowego lub na jego rachunek. </a:t>
            </a:r>
          </a:p>
        </p:txBody>
      </p:sp>
      <p:sp>
        <p:nvSpPr>
          <p:cNvPr id="8" name="Strzałka w prawo 6"/>
          <p:cNvSpPr/>
          <p:nvPr/>
        </p:nvSpPr>
        <p:spPr>
          <a:xfrm>
            <a:off x="0" y="2060575"/>
            <a:ext cx="6477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sz="1800">
              <a:latin typeface="Palatino Linotype"/>
              <a:cs typeface="Palatino Linotype"/>
            </a:endParaRPr>
          </a:p>
        </p:txBody>
      </p:sp>
      <p:sp>
        <p:nvSpPr>
          <p:cNvPr id="9" name="Prostokąt 7"/>
          <p:cNvSpPr>
            <a:spLocks noChangeArrowheads="1"/>
          </p:cNvSpPr>
          <p:nvPr/>
        </p:nvSpPr>
        <p:spPr bwMode="auto">
          <a:xfrm>
            <a:off x="755576" y="1772816"/>
            <a:ext cx="72723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pl-PL" sz="1800" dirty="0">
                <a:latin typeface="Palatino Linotype"/>
                <a:cs typeface="Palatino Linotype"/>
              </a:rPr>
              <a:t>Rada gminy może zarządzić pobór opłaty skarbowej w drodze inkasa, wyznaczyć inkasentów oraz określić wysokość wynagrodzenia za inkaso.</a:t>
            </a:r>
          </a:p>
        </p:txBody>
      </p:sp>
      <p:sp>
        <p:nvSpPr>
          <p:cNvPr id="10" name="Strzałka w prawo 9"/>
          <p:cNvSpPr/>
          <p:nvPr/>
        </p:nvSpPr>
        <p:spPr>
          <a:xfrm>
            <a:off x="0" y="2852738"/>
            <a:ext cx="6477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sz="1800">
              <a:latin typeface="Palatino Linotype"/>
              <a:cs typeface="Palatino Linotype"/>
            </a:endParaRPr>
          </a:p>
        </p:txBody>
      </p:sp>
      <p:sp>
        <p:nvSpPr>
          <p:cNvPr id="11" name="Rectangle 1"/>
          <p:cNvSpPr>
            <a:spLocks noChangeArrowheads="1"/>
          </p:cNvSpPr>
          <p:nvPr/>
        </p:nvSpPr>
        <p:spPr bwMode="auto">
          <a:xfrm>
            <a:off x="539552" y="2708920"/>
            <a:ext cx="73453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179388" algn="ctr" eaLnBrk="1" hangingPunct="1">
              <a:tabLst>
                <a:tab pos="144463" algn="l"/>
                <a:tab pos="288925" algn="l"/>
              </a:tabLst>
            </a:pPr>
            <a:r>
              <a:rPr lang="pl-PL" sz="1800" b="1" dirty="0">
                <a:solidFill>
                  <a:srgbClr val="000000"/>
                </a:solidFill>
                <a:latin typeface="Palatino Linotype"/>
                <a:cs typeface="Palatino Linotype"/>
              </a:rPr>
              <a:t>Podobnie jak w podatku od czynności cywilnoprawnych w opłacie 	skarbowej przewidziano możliwość zwrotu daniny:</a:t>
            </a:r>
            <a:endParaRPr lang="pl-PL" sz="1800" b="1" dirty="0">
              <a:latin typeface="Palatino Linotype"/>
              <a:cs typeface="Palatino Linotype"/>
            </a:endParaRPr>
          </a:p>
        </p:txBody>
      </p:sp>
      <p:sp>
        <p:nvSpPr>
          <p:cNvPr id="12" name="pole tekstowe 11"/>
          <p:cNvSpPr txBox="1"/>
          <p:nvPr/>
        </p:nvSpPr>
        <p:spPr>
          <a:xfrm>
            <a:off x="323528" y="3429000"/>
            <a:ext cx="3311525" cy="14763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1800">
                <a:solidFill>
                  <a:srgbClr val="000000"/>
                </a:solidFill>
                <a:latin typeface="Palatino Linotype"/>
                <a:cs typeface="Palatino Linotype"/>
              </a:rPr>
              <a:t>1) od dokonania czynności urzędowej - jeżeli mimo zapłacenia opłaty nie dokonano czynności urzędowej.</a:t>
            </a:r>
          </a:p>
        </p:txBody>
      </p:sp>
      <p:sp>
        <p:nvSpPr>
          <p:cNvPr id="13" name="Rectangle 2"/>
          <p:cNvSpPr>
            <a:spLocks noChangeArrowheads="1"/>
          </p:cNvSpPr>
          <p:nvPr/>
        </p:nvSpPr>
        <p:spPr bwMode="auto">
          <a:xfrm>
            <a:off x="3923928" y="3429000"/>
            <a:ext cx="4032250" cy="14763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ctr" eaLnBrk="1" hangingPunct="1">
              <a:tabLst>
                <a:tab pos="180975" algn="r"/>
                <a:tab pos="258763" algn="l"/>
              </a:tabLst>
              <a:defRPr/>
            </a:pPr>
            <a:r>
              <a:rPr lang="pl-PL" sz="1800">
                <a:solidFill>
                  <a:schemeClr val="tx1"/>
                </a:solidFill>
                <a:latin typeface="Palatino Linotype"/>
                <a:ea typeface="ＭＳ Ｐゴシック" charset="0"/>
                <a:cs typeface="Palatino Linotype"/>
              </a:rPr>
              <a:t> 2) od wydania zaświadczenia lub zezwolenia (pozwolenia, koncesji) - jeżeli mimo zapłacenia opłaty nie wydano zaświadczenia lub zezwolenia (pozwolenia, koncesji).</a:t>
            </a:r>
          </a:p>
        </p:txBody>
      </p:sp>
      <p:sp>
        <p:nvSpPr>
          <p:cNvPr id="15" name="Rectangle 14"/>
          <p:cNvSpPr/>
          <p:nvPr/>
        </p:nvSpPr>
        <p:spPr>
          <a:xfrm>
            <a:off x="611560" y="5229200"/>
            <a:ext cx="7200800" cy="1015663"/>
          </a:xfrm>
          <a:prstGeom prst="rect">
            <a:avLst/>
          </a:prstGeom>
        </p:spPr>
        <p:txBody>
          <a:bodyPr wrap="square">
            <a:spAutoFit/>
          </a:bodyPr>
          <a:lstStyle/>
          <a:p>
            <a:pPr algn="ctr" eaLnBrk="1" hangingPunct="1">
              <a:tabLst>
                <a:tab pos="144463" algn="l"/>
                <a:tab pos="288925" algn="l"/>
              </a:tabLst>
              <a:defRPr/>
            </a:pPr>
            <a:r>
              <a:rPr lang="pl-PL" sz="2000" dirty="0">
                <a:solidFill>
                  <a:schemeClr val="accent5">
                    <a:lumMod val="50000"/>
                  </a:schemeClr>
                </a:solidFill>
                <a:latin typeface="Palatino Linotype"/>
                <a:cs typeface="Palatino Linotype"/>
              </a:rPr>
              <a:t>Zwrot opłaty skarbowej następuje na wniosek. Opłata skarbowa nie podlega jednak zwrotowi, jeżeli od końca roku, w którym dokonano zapłaty opłaty, upłynęło 5 lat.</a:t>
            </a:r>
          </a:p>
        </p:txBody>
      </p:sp>
    </p:spTree>
    <p:extLst>
      <p:ext uri="{BB962C8B-B14F-4D97-AF65-F5344CB8AC3E}">
        <p14:creationId xmlns:p14="http://schemas.microsoft.com/office/powerpoint/2010/main" val="54486809"/>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8. </a:t>
            </a:r>
            <a:r>
              <a:rPr lang="en-US" dirty="0" err="1">
                <a:latin typeface="Palatino Linotype"/>
                <a:cs typeface="Palatino Linotype"/>
              </a:rPr>
              <a:t>Opłaty</a:t>
            </a:r>
            <a:r>
              <a:rPr lang="en-US" dirty="0">
                <a:latin typeface="Palatino Linotype"/>
                <a:cs typeface="Palatino Linotype"/>
              </a:rPr>
              <a:t> </a:t>
            </a:r>
            <a:r>
              <a:rPr lang="en-US" dirty="0" err="1">
                <a:latin typeface="Palatino Linotype"/>
                <a:cs typeface="Palatino Linotype"/>
              </a:rPr>
              <a:t>lokalne</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397</a:t>
            </a:fld>
            <a:endParaRPr lang="pl-PL">
              <a:latin typeface="Palatino Linotype"/>
              <a:cs typeface="Palatino Linotype"/>
            </a:endParaRPr>
          </a:p>
        </p:txBody>
      </p:sp>
      <p:sp>
        <p:nvSpPr>
          <p:cNvPr id="6" name="Rectangle 5"/>
          <p:cNvSpPr/>
          <p:nvPr/>
        </p:nvSpPr>
        <p:spPr>
          <a:xfrm>
            <a:off x="107504" y="1556792"/>
            <a:ext cx="6120680" cy="4524315"/>
          </a:xfrm>
          <a:prstGeom prst="rect">
            <a:avLst/>
          </a:prstGeom>
        </p:spPr>
        <p:txBody>
          <a:bodyPr wrap="square">
            <a:spAutoFit/>
          </a:bodyPr>
          <a:lstStyle/>
          <a:p>
            <a:pPr indent="179388" algn="ctr" eaLnBrk="1" hangingPunct="1">
              <a:tabLst>
                <a:tab pos="144463" algn="l"/>
                <a:tab pos="288925" algn="l"/>
              </a:tabLst>
              <a:defRPr/>
            </a:pPr>
            <a:r>
              <a:rPr lang="pl-PL" sz="1800" b="1" dirty="0">
                <a:solidFill>
                  <a:srgbClr val="000000"/>
                </a:solidFill>
                <a:latin typeface="Palatino Linotype"/>
                <a:cs typeface="Palatino Linotype"/>
              </a:rPr>
              <a:t>Opłaty te są uregulowane w ustawie z dnia 11 stycznia 1991 r. o podatkach i opłatach lokalnych.</a:t>
            </a:r>
          </a:p>
          <a:p>
            <a:pPr indent="179388" algn="ctr" eaLnBrk="1" hangingPunct="1">
              <a:tabLst>
                <a:tab pos="144463" algn="l"/>
                <a:tab pos="288925" algn="l"/>
              </a:tabLst>
              <a:defRPr/>
            </a:pPr>
            <a:endParaRPr lang="pl-PL" sz="1800" b="1" dirty="0">
              <a:solidFill>
                <a:srgbClr val="000000"/>
              </a:solidFill>
              <a:latin typeface="Palatino Linotype"/>
              <a:cs typeface="Palatino Linotype"/>
            </a:endParaRPr>
          </a:p>
          <a:p>
            <a:pPr indent="179388" algn="ctr" eaLnBrk="1" hangingPunct="1">
              <a:tabLst>
                <a:tab pos="144463" algn="l"/>
                <a:tab pos="288925" algn="l"/>
              </a:tabLst>
              <a:defRPr/>
            </a:pPr>
            <a:r>
              <a:rPr lang="pl-PL" sz="1800" b="1" dirty="0">
                <a:solidFill>
                  <a:srgbClr val="000000"/>
                </a:solidFill>
                <a:latin typeface="Palatino Linotype"/>
                <a:cs typeface="Palatino Linotype"/>
              </a:rPr>
              <a:t>Począwszy od 2016 r. wszystkie opłaty mogą, ale nie muszą być wprowadzane przez rady gmin (opłaty fakultatywne) </a:t>
            </a:r>
          </a:p>
          <a:p>
            <a:pPr indent="179388" algn="ctr" eaLnBrk="1" hangingPunct="1">
              <a:tabLst>
                <a:tab pos="144463" algn="l"/>
                <a:tab pos="288925" algn="l"/>
              </a:tabLst>
              <a:defRPr/>
            </a:pPr>
            <a:endParaRPr lang="pl-PL" sz="1800" b="1" dirty="0">
              <a:solidFill>
                <a:srgbClr val="000000"/>
              </a:solidFill>
              <a:latin typeface="Palatino Linotype"/>
              <a:cs typeface="Palatino Linotype"/>
            </a:endParaRPr>
          </a:p>
          <a:p>
            <a:pPr indent="179388" algn="ctr" eaLnBrk="1" hangingPunct="1">
              <a:tabLst>
                <a:tab pos="144463" algn="l"/>
                <a:tab pos="288925" algn="l"/>
              </a:tabLst>
              <a:defRPr/>
            </a:pPr>
            <a:r>
              <a:rPr lang="pl-PL" sz="1800" b="1" dirty="0">
                <a:solidFill>
                  <a:srgbClr val="000000"/>
                </a:solidFill>
                <a:latin typeface="Palatino Linotype"/>
                <a:cs typeface="Palatino Linotype"/>
              </a:rPr>
              <a:t>Rady gmin mogą wprowadzać zwolnienia przedmiotowe od tych opłat w drodze stosownej uchwały. Są też ustawowo zobowiązane do określenia zasad ustalania i poboru oraz terminów płatności i stawek tych opłat. </a:t>
            </a:r>
          </a:p>
          <a:p>
            <a:pPr indent="179388" algn="ctr" eaLnBrk="1" hangingPunct="1">
              <a:tabLst>
                <a:tab pos="144463" algn="l"/>
                <a:tab pos="288925" algn="l"/>
              </a:tabLst>
              <a:defRPr/>
            </a:pPr>
            <a:endParaRPr lang="pl-PL" sz="1800" b="1" dirty="0">
              <a:solidFill>
                <a:srgbClr val="000000"/>
              </a:solidFill>
              <a:latin typeface="Palatino Linotype"/>
              <a:cs typeface="Palatino Linotype"/>
            </a:endParaRPr>
          </a:p>
          <a:p>
            <a:pPr indent="179388" algn="ctr" eaLnBrk="1" hangingPunct="1">
              <a:tabLst>
                <a:tab pos="144463" algn="l"/>
                <a:tab pos="288925" algn="l"/>
              </a:tabLst>
              <a:defRPr/>
            </a:pPr>
            <a:r>
              <a:rPr lang="pl-PL" sz="1800" b="1" dirty="0">
                <a:solidFill>
                  <a:srgbClr val="000000"/>
                </a:solidFill>
                <a:latin typeface="Palatino Linotype"/>
                <a:cs typeface="Palatino Linotype"/>
              </a:rPr>
              <a:t>Stosowne uchwały są podejmowane z reguły przed rozpoczęciem roku podatkowego. Uchwały te są publikowane w wojewódzkim dzienniku urzędowym.</a:t>
            </a:r>
            <a:endParaRPr lang="pl-PL" sz="1800" b="1" dirty="0">
              <a:latin typeface="Palatino Linotype"/>
              <a:cs typeface="Palatino Linotype"/>
            </a:endParaRPr>
          </a:p>
        </p:txBody>
      </p:sp>
      <p:pic>
        <p:nvPicPr>
          <p:cNvPr id="7" name="Picture 6" descr="AA027448.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72200" y="3736848"/>
            <a:ext cx="2557272" cy="3121152"/>
          </a:xfrm>
          <a:prstGeom prst="rect">
            <a:avLst/>
          </a:prstGeom>
        </p:spPr>
      </p:pic>
    </p:spTree>
    <p:extLst>
      <p:ext uri="{BB962C8B-B14F-4D97-AF65-F5344CB8AC3E}">
        <p14:creationId xmlns:p14="http://schemas.microsoft.com/office/powerpoint/2010/main" val="4264241318"/>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od </a:t>
            </a:r>
            <a:r>
              <a:rPr lang="en-US" dirty="0" err="1">
                <a:latin typeface="Palatino Linotype"/>
                <a:cs typeface="Palatino Linotype"/>
              </a:rPr>
              <a:t>posiadania</a:t>
            </a:r>
            <a:r>
              <a:rPr lang="en-US" dirty="0">
                <a:latin typeface="Palatino Linotype"/>
                <a:cs typeface="Palatino Linotype"/>
              </a:rPr>
              <a:t> </a:t>
            </a:r>
            <a:r>
              <a:rPr lang="en-US" dirty="0" err="1">
                <a:latin typeface="Palatino Linotype"/>
                <a:cs typeface="Palatino Linotype"/>
              </a:rPr>
              <a:t>psów</a:t>
            </a:r>
            <a:endParaRPr lang="en-US" dirty="0">
              <a:latin typeface="Palatino Linotype"/>
              <a:cs typeface="Palatino Linotype"/>
            </a:endParaRPr>
          </a:p>
        </p:txBody>
      </p:sp>
      <p:sp>
        <p:nvSpPr>
          <p:cNvPr id="3" name="Content Placeholder 2"/>
          <p:cNvSpPr>
            <a:spLocks noGrp="1"/>
          </p:cNvSpPr>
          <p:nvPr>
            <p:ph idx="1"/>
          </p:nvPr>
        </p:nvSpPr>
        <p:spPr>
          <a:xfrm>
            <a:off x="467544" y="3645024"/>
            <a:ext cx="7556313" cy="4144963"/>
          </a:xfrm>
        </p:spPr>
        <p:txBody>
          <a:bodyPr/>
          <a:lstStyle/>
          <a:p>
            <a:r>
              <a:rPr lang="en-US" b="1" dirty="0">
                <a:solidFill>
                  <a:srgbClr val="864905"/>
                </a:solidFill>
                <a:latin typeface="Palatino Linotype"/>
                <a:cs typeface="Palatino Linotype"/>
              </a:rPr>
              <a:t>PODMIOT OPŁATY:</a:t>
            </a:r>
          </a:p>
          <a:p>
            <a:pPr marL="0" indent="0" algn="just">
              <a:buNone/>
            </a:pPr>
            <a:r>
              <a:rPr lang="pl-PL" dirty="0">
                <a:solidFill>
                  <a:srgbClr val="864905"/>
                </a:solidFill>
                <a:latin typeface="Palatino Linotype"/>
                <a:cs typeface="Palatino Linotype"/>
              </a:rPr>
              <a:t>Podmiotem opłaty są </a:t>
            </a:r>
            <a:r>
              <a:rPr lang="pl-PL" b="1" dirty="0">
                <a:solidFill>
                  <a:srgbClr val="864905"/>
                </a:solidFill>
                <a:latin typeface="Palatino Linotype"/>
                <a:cs typeface="Palatino Linotype"/>
              </a:rPr>
              <a:t>osoby fizyczne posiadające psy</a:t>
            </a:r>
            <a:r>
              <a:rPr lang="pl-PL" dirty="0">
                <a:solidFill>
                  <a:srgbClr val="864905"/>
                </a:solidFill>
                <a:latin typeface="Palatino Linotype"/>
                <a:cs typeface="Palatino Linotype"/>
              </a:rPr>
              <a:t>. Obowiązek podatkowy nie dotyczy więc osób prawnych i jednostek organizacyjnych nieposiadających osobowości prawnej, np. policji, wojska czy też innych instytucji, w których posiadaniu znajdują się psy. </a:t>
            </a:r>
          </a:p>
          <a:p>
            <a:pPr marL="0" indent="0" algn="just">
              <a:buNone/>
            </a:pPr>
            <a:r>
              <a:rPr lang="en-US" dirty="0">
                <a:solidFill>
                  <a:srgbClr val="864905"/>
                </a:solidFill>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398</a:t>
            </a:fld>
            <a:endParaRPr lang="pl-PL">
              <a:latin typeface="Palatino Linotype"/>
              <a:cs typeface="Palatino Linotype"/>
            </a:endParaRPr>
          </a:p>
        </p:txBody>
      </p:sp>
      <p:sp>
        <p:nvSpPr>
          <p:cNvPr id="7" name="Rectangle 6"/>
          <p:cNvSpPr/>
          <p:nvPr/>
        </p:nvSpPr>
        <p:spPr>
          <a:xfrm>
            <a:off x="395536" y="1412776"/>
            <a:ext cx="7200800" cy="1938992"/>
          </a:xfrm>
          <a:prstGeom prst="rect">
            <a:avLst/>
          </a:prstGeom>
        </p:spPr>
        <p:txBody>
          <a:bodyPr wrap="square">
            <a:spAutoFit/>
          </a:bodyPr>
          <a:lstStyle/>
          <a:p>
            <a:pPr indent="179388" algn="just" eaLnBrk="1" hangingPunct="1">
              <a:tabLst>
                <a:tab pos="144463" algn="l"/>
                <a:tab pos="288925" algn="l"/>
              </a:tabLst>
              <a:defRPr/>
            </a:pPr>
            <a:r>
              <a:rPr lang="pl-PL" sz="2000" dirty="0">
                <a:solidFill>
                  <a:srgbClr val="000000"/>
                </a:solidFill>
                <a:latin typeface="Palatino Linotype"/>
                <a:cs typeface="Palatino Linotype"/>
              </a:rPr>
              <a:t>Poczynając od początku 2008 roku obligatoryjny podatek od posiadania psów został zastąpiony opłatą od posiadania psów. Wprowadzenie opłaty na terenie gminy jest zależne od woli rady gminy. Nie ma już obowiązku realizowania tego świadczenia (jest to ważne zwłaszcza dla gmin, w których wpływy budżetowe z tego tytułu były symboliczne.</a:t>
            </a:r>
          </a:p>
        </p:txBody>
      </p:sp>
    </p:spTree>
    <p:extLst>
      <p:ext uri="{BB962C8B-B14F-4D97-AF65-F5344CB8AC3E}">
        <p14:creationId xmlns:p14="http://schemas.microsoft.com/office/powerpoint/2010/main" val="887948743"/>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od </a:t>
            </a:r>
            <a:r>
              <a:rPr lang="en-US" dirty="0" err="1">
                <a:latin typeface="Palatino Linotype"/>
                <a:cs typeface="Palatino Linotype"/>
              </a:rPr>
              <a:t>posiadania</a:t>
            </a:r>
            <a:r>
              <a:rPr lang="en-US" dirty="0">
                <a:latin typeface="Palatino Linotype"/>
                <a:cs typeface="Palatino Linotype"/>
              </a:rPr>
              <a:t> </a:t>
            </a:r>
            <a:r>
              <a:rPr lang="en-US" dirty="0" err="1">
                <a:latin typeface="Palatino Linotype"/>
                <a:cs typeface="Palatino Linotype"/>
              </a:rPr>
              <a:t>psów</a:t>
            </a:r>
            <a:endParaRPr lang="en-US" dirty="0">
              <a:latin typeface="Palatino Linotype"/>
              <a:cs typeface="Palatino Linotype"/>
            </a:endParaRPr>
          </a:p>
        </p:txBody>
      </p:sp>
      <p:sp>
        <p:nvSpPr>
          <p:cNvPr id="3" name="Content Placeholder 2"/>
          <p:cNvSpPr>
            <a:spLocks noGrp="1"/>
          </p:cNvSpPr>
          <p:nvPr>
            <p:ph idx="1"/>
          </p:nvPr>
        </p:nvSpPr>
        <p:spPr>
          <a:xfrm>
            <a:off x="498474" y="1268760"/>
            <a:ext cx="7556313" cy="4857403"/>
          </a:xfrm>
        </p:spPr>
        <p:txBody>
          <a:bodyPr>
            <a:normAutofit lnSpcReduction="10000"/>
          </a:bodyPr>
          <a:lstStyle/>
          <a:p>
            <a:r>
              <a:rPr lang="en-US" b="1" dirty="0">
                <a:solidFill>
                  <a:srgbClr val="864905"/>
                </a:solidFill>
                <a:latin typeface="Palatino Linotype"/>
                <a:cs typeface="Palatino Linotype"/>
              </a:rPr>
              <a:t>PRZEDMIOT OPŁATY:</a:t>
            </a:r>
          </a:p>
          <a:p>
            <a:pPr marL="0" indent="0" algn="just">
              <a:buNone/>
            </a:pPr>
            <a:r>
              <a:rPr lang="pl-PL" dirty="0">
                <a:solidFill>
                  <a:srgbClr val="864905"/>
                </a:solidFill>
                <a:latin typeface="Palatino Linotype"/>
                <a:ea typeface="ＭＳ Ｐゴシック" charset="0"/>
                <a:cs typeface="Palatino Linotype"/>
              </a:rPr>
              <a:t>Przedmiotem opłaty jest </a:t>
            </a:r>
            <a:r>
              <a:rPr lang="pl-PL" b="1" dirty="0">
                <a:solidFill>
                  <a:srgbClr val="864905"/>
                </a:solidFill>
                <a:latin typeface="Palatino Linotype"/>
                <a:ea typeface="ＭＳ Ｐゴシック" charset="0"/>
                <a:cs typeface="Palatino Linotype"/>
              </a:rPr>
              <a:t>posiadanie psa</a:t>
            </a:r>
            <a:r>
              <a:rPr lang="pl-PL" dirty="0">
                <a:solidFill>
                  <a:srgbClr val="864905"/>
                </a:solidFill>
                <a:latin typeface="Palatino Linotype"/>
                <a:ea typeface="ＭＳ Ｐゴシック" charset="0"/>
                <a:cs typeface="Palatino Linotype"/>
              </a:rPr>
              <a:t>. Nie jest to więc opłata „od psów</a:t>
            </a:r>
            <a:r>
              <a:rPr lang="ja-JP" altLang="pl-PL" dirty="0">
                <a:solidFill>
                  <a:srgbClr val="864905"/>
                </a:solidFill>
                <a:latin typeface="Palatino Linotype"/>
                <a:ea typeface="ＭＳ Ｐゴシック" charset="0"/>
                <a:cs typeface="Palatino Linotype"/>
              </a:rPr>
              <a:t>”</a:t>
            </a:r>
            <a:r>
              <a:rPr lang="pl-PL" dirty="0">
                <a:solidFill>
                  <a:srgbClr val="864905"/>
                </a:solidFill>
                <a:latin typeface="Palatino Linotype"/>
                <a:ea typeface="ＭＳ Ｐゴシック" charset="0"/>
                <a:cs typeface="Palatino Linotype"/>
              </a:rPr>
              <a:t>, a od posiadania przez osobę fizyczną psa. Wyjaśnia to spotykane niekiedy pytanie o zasadność opodatkowania psów, przez co stają się one niejako podatnikami. Opłata ta obciąża ludzi z tytułu posiadania psów. </a:t>
            </a:r>
          </a:p>
          <a:p>
            <a:pPr algn="just"/>
            <a:r>
              <a:rPr lang="en-US" b="1" dirty="0">
                <a:solidFill>
                  <a:srgbClr val="864905"/>
                </a:solidFill>
                <a:latin typeface="Palatino Linotype"/>
                <a:cs typeface="Palatino Linotype"/>
              </a:rPr>
              <a:t>STAWKA OPŁATY:</a:t>
            </a:r>
          </a:p>
          <a:p>
            <a:pPr marL="0" indent="0" algn="just">
              <a:buNone/>
            </a:pPr>
            <a:r>
              <a:rPr lang="pl-PL" b="1" dirty="0">
                <a:solidFill>
                  <a:srgbClr val="864905"/>
                </a:solidFill>
                <a:latin typeface="Palatino Linotype"/>
                <a:cs typeface="Palatino Linotype"/>
              </a:rPr>
              <a:t>Rada gminy</a:t>
            </a:r>
            <a:r>
              <a:rPr lang="pl-PL" dirty="0">
                <a:solidFill>
                  <a:srgbClr val="864905"/>
                </a:solidFill>
                <a:latin typeface="Palatino Linotype"/>
                <a:cs typeface="Palatino Linotype"/>
              </a:rPr>
              <a:t> jest ustawowo zobowiązana do podjęcia </a:t>
            </a:r>
            <a:r>
              <a:rPr lang="pl-PL" b="1" dirty="0">
                <a:solidFill>
                  <a:srgbClr val="864905"/>
                </a:solidFill>
                <a:latin typeface="Palatino Linotype"/>
                <a:cs typeface="Palatino Linotype"/>
              </a:rPr>
              <a:t>uchwały</a:t>
            </a:r>
            <a:r>
              <a:rPr lang="pl-PL" dirty="0">
                <a:solidFill>
                  <a:srgbClr val="864905"/>
                </a:solidFill>
                <a:latin typeface="Palatino Linotype"/>
                <a:cs typeface="Palatino Linotype"/>
              </a:rPr>
              <a:t>, w której określi wysokość opłaty od posiadania psów </a:t>
            </a:r>
            <a:r>
              <a:rPr lang="pl-PL" b="1" dirty="0">
                <a:solidFill>
                  <a:srgbClr val="864905"/>
                </a:solidFill>
                <a:latin typeface="Palatino Linotype"/>
                <a:cs typeface="Palatino Linotype"/>
              </a:rPr>
              <a:t>z uwzględnieniem stawki maksymalnej</a:t>
            </a:r>
            <a:r>
              <a:rPr lang="pl-PL" dirty="0">
                <a:solidFill>
                  <a:srgbClr val="864905"/>
                </a:solidFill>
                <a:latin typeface="Palatino Linotype"/>
                <a:cs typeface="Palatino Linotype"/>
              </a:rPr>
              <a:t>, która nie może być przekroczona. Stawka maksymalna w </a:t>
            </a:r>
            <a:r>
              <a:rPr lang="pl-PL" dirty="0" smtClean="0">
                <a:solidFill>
                  <a:srgbClr val="864905"/>
                </a:solidFill>
                <a:latin typeface="Palatino Linotype"/>
                <a:cs typeface="Palatino Linotype"/>
              </a:rPr>
              <a:t>2020 </a:t>
            </a:r>
            <a:r>
              <a:rPr lang="pl-PL" dirty="0">
                <a:solidFill>
                  <a:srgbClr val="864905"/>
                </a:solidFill>
                <a:latin typeface="Palatino Linotype"/>
                <a:cs typeface="Palatino Linotype"/>
              </a:rPr>
              <a:t>r. wynosi </a:t>
            </a:r>
            <a:r>
              <a:rPr lang="pl-PL" dirty="0" smtClean="0">
                <a:solidFill>
                  <a:srgbClr val="864905"/>
                </a:solidFill>
                <a:latin typeface="Palatino Linotype"/>
                <a:cs typeface="Palatino Linotype"/>
              </a:rPr>
              <a:t>125,40 </a:t>
            </a:r>
            <a:r>
              <a:rPr lang="pl-PL" dirty="0">
                <a:solidFill>
                  <a:srgbClr val="864905"/>
                </a:solidFill>
                <a:latin typeface="Palatino Linotype"/>
                <a:cs typeface="Palatino Linotype"/>
              </a:rPr>
              <a:t>zł. Stawki wprowadzone uchwałą rady są często różnicowane w zależności od ilości psów będących w posiadaniu osoby fizycznej. </a:t>
            </a:r>
          </a:p>
          <a:p>
            <a:pPr marL="0" indent="0">
              <a:buNone/>
            </a:pPr>
            <a:endParaRPr lang="pl-PL" dirty="0">
              <a:solidFill>
                <a:srgbClr val="000000"/>
              </a:solidFill>
              <a:latin typeface="Palatino Linotype"/>
              <a:ea typeface="ＭＳ Ｐゴシック" charset="0"/>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399</a:t>
            </a:fld>
            <a:endParaRPr lang="pl-PL">
              <a:latin typeface="Palatino Linotype"/>
              <a:cs typeface="Palatino Linotype"/>
            </a:endParaRPr>
          </a:p>
        </p:txBody>
      </p:sp>
    </p:spTree>
    <p:extLst>
      <p:ext uri="{BB962C8B-B14F-4D97-AF65-F5344CB8AC3E}">
        <p14:creationId xmlns:p14="http://schemas.microsoft.com/office/powerpoint/2010/main" val="3184832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ytuł 1"/>
          <p:cNvSpPr>
            <a:spLocks noGrp="1"/>
          </p:cNvSpPr>
          <p:nvPr>
            <p:ph type="title"/>
          </p:nvPr>
        </p:nvSpPr>
        <p:spPr/>
        <p:txBody>
          <a:bodyPr/>
          <a:lstStyle/>
          <a:p>
            <a:r>
              <a:rPr lang="pl-PL" altLang="pl-PL" smtClean="0">
                <a:ea typeface="ＭＳ Ｐゴシック" panose="020B0600070205080204" pitchFamily="34" charset="-128"/>
              </a:rPr>
              <a:t>Jak uzyskać informację podatkową?</a:t>
            </a:r>
          </a:p>
        </p:txBody>
      </p:sp>
      <p:sp>
        <p:nvSpPr>
          <p:cNvPr id="83971" name="Symbol zastępczy zawartości 2"/>
          <p:cNvSpPr>
            <a:spLocks noGrp="1"/>
          </p:cNvSpPr>
          <p:nvPr>
            <p:ph idx="1"/>
          </p:nvPr>
        </p:nvSpPr>
        <p:spPr>
          <a:xfrm>
            <a:off x="498475" y="1916113"/>
            <a:ext cx="8177213" cy="4872037"/>
          </a:xfrm>
        </p:spPr>
        <p:txBody>
          <a:bodyPr/>
          <a:lstStyle/>
          <a:p>
            <a:r>
              <a:rPr lang="pl-PL" altLang="pl-PL" b="1" smtClean="0">
                <a:ea typeface="ＭＳ Ｐゴシック" panose="020B0600070205080204" pitchFamily="34" charset="-128"/>
              </a:rPr>
              <a:t>Ekspertyza prawna i opinia biegłego </a:t>
            </a:r>
          </a:p>
          <a:p>
            <a:r>
              <a:rPr lang="pl-PL" altLang="pl-PL" b="1" smtClean="0">
                <a:ea typeface="ＭＳ Ｐゴシック" panose="020B0600070205080204" pitchFamily="34" charset="-128"/>
              </a:rPr>
              <a:t>Wiążąca Informacja Stawkowa w VAT (WIS) i Wiążąca Informacja Akcyzowa </a:t>
            </a:r>
          </a:p>
          <a:p>
            <a:r>
              <a:rPr lang="pl-PL" altLang="pl-PL" b="1" smtClean="0">
                <a:ea typeface="ＭＳ Ｐゴシック" panose="020B0600070205080204" pitchFamily="34" charset="-128"/>
              </a:rPr>
              <a:t>Opinia zabezpieczająca przed klauzulą przeciwko unikaniu opodatkowania</a:t>
            </a:r>
          </a:p>
          <a:p>
            <a:r>
              <a:rPr lang="pl-PL" altLang="pl-PL" b="1" smtClean="0">
                <a:ea typeface="ＭＳ Ｐゴシック" panose="020B0600070205080204" pitchFamily="34" charset="-128"/>
              </a:rPr>
              <a:t>Odpłatne programy prawnicze</a:t>
            </a:r>
            <a:endParaRPr lang="pl-PL" altLang="pl-PL" smtClean="0">
              <a:ea typeface="ＭＳ Ｐゴシック" panose="020B0600070205080204" pitchFamily="34" charset="-128"/>
            </a:endParaRPr>
          </a:p>
          <a:p>
            <a:endParaRPr lang="pl-PL" altLang="pl-PL" smtClean="0">
              <a:ea typeface="ＭＳ Ｐゴシック" panose="020B0600070205080204" pitchFamily="34" charset="-128"/>
            </a:endParaRPr>
          </a:p>
        </p:txBody>
      </p:sp>
      <p:sp>
        <p:nvSpPr>
          <p:cNvPr id="4" name="Symbol zastępczy stopki 3"/>
          <p:cNvSpPr>
            <a:spLocks noGrp="1"/>
          </p:cNvSpPr>
          <p:nvPr>
            <p:ph type="ftr" sz="quarter" idx="11"/>
          </p:nvPr>
        </p:nvSpPr>
        <p:spPr/>
        <p:txBody>
          <a:bodyPr/>
          <a:lstStyle/>
          <a:p>
            <a:pPr>
              <a:defRPr/>
            </a:pPr>
            <a:r>
              <a:rPr lang="pl-PL" altLang="pl-PL" dirty="0" smtClean="0"/>
              <a:t>Copyright by Katedra Prawa Podatkowego W.P. </a:t>
            </a:r>
            <a:r>
              <a:rPr lang="pl-PL" altLang="pl-PL" dirty="0" err="1" smtClean="0"/>
              <a:t>UwB</a:t>
            </a:r>
            <a:r>
              <a:rPr lang="pl-PL" altLang="pl-PL" dirty="0" smtClean="0"/>
              <a:t> 2022 r.</a:t>
            </a:r>
            <a:endParaRPr lang="pl-PL" altLang="pl-PL" dirty="0"/>
          </a:p>
        </p:txBody>
      </p:sp>
      <p:sp>
        <p:nvSpPr>
          <p:cNvPr id="83973"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77A2FE2-19E9-4810-8042-2FEFFA2085A9}" type="slidenum">
              <a:rPr lang="pl-PL" altLang="pl-PL" smtClean="0">
                <a:solidFill>
                  <a:schemeClr val="bg1"/>
                </a:solidFill>
              </a:rPr>
              <a:pPr/>
              <a:t>4</a:t>
            </a:fld>
            <a:endParaRPr lang="pl-PL" altLang="pl-PL" smtClean="0">
              <a:solidFill>
                <a:schemeClr val="bg1"/>
              </a:solidFill>
            </a:endParaRPr>
          </a:p>
        </p:txBody>
      </p:sp>
    </p:spTree>
    <p:extLst>
      <p:ext uri="{BB962C8B-B14F-4D97-AF65-F5344CB8AC3E}">
        <p14:creationId xmlns:p14="http://schemas.microsoft.com/office/powerpoint/2010/main" val="1345927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Obowiązek</a:t>
            </a:r>
            <a:r>
              <a:rPr lang="en-US" dirty="0">
                <a:latin typeface="Palatino Linotype"/>
                <a:cs typeface="Palatino Linotype"/>
              </a:rPr>
              <a:t> </a:t>
            </a:r>
            <a:r>
              <a:rPr lang="en-US" dirty="0" err="1">
                <a:latin typeface="Palatino Linotype"/>
                <a:cs typeface="Palatino Linotype"/>
              </a:rPr>
              <a:t>podatkowy</a:t>
            </a:r>
            <a:r>
              <a:rPr lang="en-US" dirty="0">
                <a:latin typeface="Palatino Linotype"/>
                <a:cs typeface="Palatino Linotype"/>
              </a:rPr>
              <a:t> (VAT</a:t>
            </a:r>
            <a:r>
              <a:rPr lang="en-US" dirty="0" smtClean="0">
                <a:latin typeface="Palatino Linotype"/>
                <a:cs typeface="Palatino Linotype"/>
              </a:rPr>
              <a:t>)</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40</a:t>
            </a:fld>
            <a:endParaRPr lang="pl-PL">
              <a:latin typeface="Palatino Linotype"/>
              <a:cs typeface="Palatino Linotype"/>
            </a:endParaRPr>
          </a:p>
        </p:txBody>
      </p:sp>
      <p:sp>
        <p:nvSpPr>
          <p:cNvPr id="6" name="pole tekstowe 5"/>
          <p:cNvSpPr txBox="1">
            <a:spLocks noChangeArrowheads="1"/>
          </p:cNvSpPr>
          <p:nvPr/>
        </p:nvSpPr>
        <p:spPr bwMode="auto">
          <a:xfrm>
            <a:off x="3419872" y="1196752"/>
            <a:ext cx="46085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b="1" dirty="0">
                <a:latin typeface="Palatino Linotype"/>
                <a:cs typeface="Palatino Linotype"/>
              </a:rPr>
              <a:t>Z zasady obowiązek podatkowy powstaje z chwilą dostawy towaru lub wykonania usługi </a:t>
            </a:r>
          </a:p>
          <a:p>
            <a:pPr eaLnBrk="1" hangingPunct="1"/>
            <a:r>
              <a:rPr lang="pl-PL" dirty="0">
                <a:latin typeface="Palatino Linotype"/>
                <a:cs typeface="Palatino Linotype"/>
              </a:rPr>
              <a:t>(art. 19 ust. 1 ustawy o VAT). </a:t>
            </a:r>
          </a:p>
        </p:txBody>
      </p:sp>
      <p:sp>
        <p:nvSpPr>
          <p:cNvPr id="7" name="Pięciokąt 7"/>
          <p:cNvSpPr/>
          <p:nvPr/>
        </p:nvSpPr>
        <p:spPr>
          <a:xfrm>
            <a:off x="611560" y="2132856"/>
            <a:ext cx="8208912" cy="1223963"/>
          </a:xfrm>
          <a:prstGeom prst="homePlate">
            <a:avLst/>
          </a:prstGeom>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pl-PL" sz="1800" dirty="0">
                <a:solidFill>
                  <a:srgbClr val="4D264D"/>
                </a:solidFill>
                <a:latin typeface="Palatino Linotype"/>
                <a:ea typeface="ＭＳ Ｐゴシック" charset="0"/>
                <a:cs typeface="Palatino Linotype"/>
              </a:rPr>
              <a:t>Obowiązek u podatnika powstaje z chwilą dostawy towaru lub wykonania usługi a faktura może być wystawiona do 15 dnia miesiąca następnego. Faktura może być wystawiona na 30 dni przed powstaniem obowiązku , a więc dostawą towaru lub wykonaniem usługi.   </a:t>
            </a:r>
          </a:p>
        </p:txBody>
      </p:sp>
      <p:sp>
        <p:nvSpPr>
          <p:cNvPr id="8" name="Pięciokąt 10"/>
          <p:cNvSpPr/>
          <p:nvPr/>
        </p:nvSpPr>
        <p:spPr>
          <a:xfrm>
            <a:off x="611560" y="3501008"/>
            <a:ext cx="8245028" cy="1008062"/>
          </a:xfrm>
          <a:prstGeom prst="homePlate">
            <a:avLst/>
          </a:prstGeom>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pl-PL" sz="1800" dirty="0">
                <a:solidFill>
                  <a:srgbClr val="4D264D"/>
                </a:solidFill>
                <a:latin typeface="Palatino Linotype"/>
                <a:ea typeface="ＭＳ Ｐゴシック" charset="0"/>
                <a:cs typeface="Palatino Linotype"/>
              </a:rPr>
              <a:t>Przy usługach rozliczanych częściowo, uznaję się że wykonanie usługi nastąpiło z chwila wykonania tej części usługi za którą ustalono zapłatę</a:t>
            </a:r>
          </a:p>
        </p:txBody>
      </p:sp>
      <p:sp>
        <p:nvSpPr>
          <p:cNvPr id="9" name="Pięciokąt 11"/>
          <p:cNvSpPr/>
          <p:nvPr/>
        </p:nvSpPr>
        <p:spPr>
          <a:xfrm>
            <a:off x="611560" y="4653136"/>
            <a:ext cx="8244458" cy="1584325"/>
          </a:xfrm>
          <a:prstGeom prst="homePlate">
            <a:avLst/>
          </a:prstGeom>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pl-PL" b="1" dirty="0">
                <a:solidFill>
                  <a:srgbClr val="4D264D"/>
                </a:solidFill>
                <a:latin typeface="Palatino Linotype"/>
                <a:ea typeface="ＭＳ Ｐゴシック" charset="0"/>
                <a:cs typeface="Palatino Linotype"/>
              </a:rPr>
              <a:t>Jeżeli </a:t>
            </a:r>
            <a:r>
              <a:rPr lang="pl-PL" dirty="0">
                <a:solidFill>
                  <a:srgbClr val="4D264D"/>
                </a:solidFill>
                <a:latin typeface="Palatino Linotype"/>
                <a:ea typeface="ＭＳ Ｐゴシック" charset="0"/>
                <a:cs typeface="Palatino Linotype"/>
              </a:rPr>
              <a:t>przed dostawą towaru lub wykonaniem usługi </a:t>
            </a:r>
            <a:r>
              <a:rPr lang="pl-PL" b="1" dirty="0">
                <a:solidFill>
                  <a:srgbClr val="4D264D"/>
                </a:solidFill>
                <a:latin typeface="Palatino Linotype"/>
                <a:ea typeface="ＭＳ Ｐゴシック" charset="0"/>
                <a:cs typeface="Palatino Linotype"/>
              </a:rPr>
              <a:t>otrzymano część należności (np. przedpłatę, zaliczkę, zadatek czy ratę)</a:t>
            </a:r>
            <a:r>
              <a:rPr lang="pl-PL" dirty="0">
                <a:solidFill>
                  <a:srgbClr val="4D264D"/>
                </a:solidFill>
                <a:latin typeface="Palatino Linotype"/>
                <a:ea typeface="ＭＳ Ｐゴシック" charset="0"/>
                <a:cs typeface="Palatino Linotype"/>
              </a:rPr>
              <a:t>,</a:t>
            </a:r>
            <a:r>
              <a:rPr lang="pl-PL" b="1" dirty="0">
                <a:solidFill>
                  <a:srgbClr val="4D264D"/>
                </a:solidFill>
                <a:latin typeface="Palatino Linotype"/>
                <a:ea typeface="ＭＳ Ｐゴシック" charset="0"/>
                <a:cs typeface="Palatino Linotype"/>
              </a:rPr>
              <a:t> </a:t>
            </a:r>
            <a:r>
              <a:rPr lang="pl-PL" dirty="0">
                <a:solidFill>
                  <a:srgbClr val="4D264D"/>
                </a:solidFill>
                <a:latin typeface="Palatino Linotype"/>
                <a:ea typeface="ＭＳ Ｐゴシック" charset="0"/>
                <a:cs typeface="Palatino Linotype"/>
              </a:rPr>
              <a:t>obowiązek podatkowy powstaje </a:t>
            </a:r>
            <a:r>
              <a:rPr lang="pl-PL" b="1" dirty="0">
                <a:solidFill>
                  <a:srgbClr val="4D264D"/>
                </a:solidFill>
                <a:latin typeface="Palatino Linotype"/>
                <a:ea typeface="ＭＳ Ｐゴシック" charset="0"/>
                <a:cs typeface="Palatino Linotype"/>
              </a:rPr>
              <a:t>z chwilą jej otrzymania w tej części</a:t>
            </a:r>
            <a:r>
              <a:rPr lang="pl-PL" dirty="0">
                <a:solidFill>
                  <a:srgbClr val="4D264D"/>
                </a:solidFill>
                <a:latin typeface="Palatino Linotype"/>
                <a:ea typeface="ＭＳ Ｐゴシック" charset="0"/>
                <a:cs typeface="Palatino Linotype"/>
              </a:rPr>
              <a:t>.</a:t>
            </a:r>
          </a:p>
          <a:p>
            <a:pPr eaLnBrk="1" hangingPunct="1">
              <a:defRPr/>
            </a:pPr>
            <a:endParaRPr lang="pl-PL" dirty="0">
              <a:solidFill>
                <a:srgbClr val="4D264D"/>
              </a:solidFill>
              <a:latin typeface="Palatino Linotype"/>
              <a:ea typeface="ＭＳ Ｐゴシック" charset="0"/>
              <a:cs typeface="Palatino Linotype"/>
            </a:endParaRPr>
          </a:p>
        </p:txBody>
      </p:sp>
      <p:grpSp>
        <p:nvGrpSpPr>
          <p:cNvPr id="10" name="Group 9"/>
          <p:cNvGrpSpPr/>
          <p:nvPr/>
        </p:nvGrpSpPr>
        <p:grpSpPr>
          <a:xfrm>
            <a:off x="18352" y="1412776"/>
            <a:ext cx="3491916" cy="471961"/>
            <a:chOff x="0" y="216024"/>
            <a:chExt cx="3491916" cy="471961"/>
          </a:xfrm>
        </p:grpSpPr>
        <p:sp>
          <p:nvSpPr>
            <p:cNvPr id="11" name="Chevron 10"/>
            <p:cNvSpPr/>
            <p:nvPr/>
          </p:nvSpPr>
          <p:spPr>
            <a:xfrm>
              <a:off x="0" y="216024"/>
              <a:ext cx="3491916" cy="471961"/>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Chevron 4"/>
            <p:cNvSpPr/>
            <p:nvPr/>
          </p:nvSpPr>
          <p:spPr>
            <a:xfrm>
              <a:off x="235981" y="216024"/>
              <a:ext cx="3093531" cy="471961"/>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pl-PL" sz="2100" b="1" kern="1200" dirty="0">
                  <a:latin typeface="Palatino Linotype"/>
                  <a:cs typeface="Palatino Linotype"/>
                </a:rPr>
                <a:t>Obowiązek podatkowy</a:t>
              </a:r>
            </a:p>
          </p:txBody>
        </p:sp>
      </p:grpSp>
    </p:spTree>
    <p:extLst>
      <p:ext uri="{BB962C8B-B14F-4D97-AF65-F5344CB8AC3E}">
        <p14:creationId xmlns:p14="http://schemas.microsoft.com/office/powerpoint/2010/main" val="2090652284"/>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Ulgi</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zwolnienia</a:t>
            </a:r>
            <a:endParaRPr lang="en-US" dirty="0">
              <a:latin typeface="Palatino Linotype"/>
              <a:cs typeface="Palatino Linotype"/>
            </a:endParaRPr>
          </a:p>
        </p:txBody>
      </p:sp>
      <p:sp>
        <p:nvSpPr>
          <p:cNvPr id="3" name="Content Placeholder 2"/>
          <p:cNvSpPr>
            <a:spLocks noGrp="1"/>
          </p:cNvSpPr>
          <p:nvPr>
            <p:ph idx="1"/>
          </p:nvPr>
        </p:nvSpPr>
        <p:spPr>
          <a:xfrm>
            <a:off x="323528" y="1340768"/>
            <a:ext cx="7556313" cy="5040560"/>
          </a:xfrm>
        </p:spPr>
        <p:txBody>
          <a:bodyPr>
            <a:normAutofit fontScale="85000" lnSpcReduction="20000"/>
          </a:bodyPr>
          <a:lstStyle/>
          <a:p>
            <a:pPr marL="0" indent="0" algn="just">
              <a:buNone/>
            </a:pPr>
            <a:r>
              <a:rPr lang="pl-PL" sz="2100" b="1" dirty="0">
                <a:solidFill>
                  <a:schemeClr val="tx1"/>
                </a:solidFill>
                <a:latin typeface="Palatino Linotype"/>
                <a:cs typeface="Palatino Linotype"/>
              </a:rPr>
              <a:t>Opłaty od posiadania psów nie pobiera się od:</a:t>
            </a:r>
          </a:p>
          <a:p>
            <a:pPr marL="0" indent="0" algn="just">
              <a:buNone/>
            </a:pPr>
            <a:r>
              <a:rPr lang="pl-PL" sz="2100" dirty="0">
                <a:solidFill>
                  <a:schemeClr val="tx1"/>
                </a:solidFill>
                <a:latin typeface="Palatino Linotype"/>
                <a:cs typeface="Palatino Linotype"/>
              </a:rPr>
              <a:t>1)  członków personelu przedstawicielstw dyplomatycznych i urzędów konsularnych oraz innych osób zrównanych z nimi na podstawie ustaw, umów lub zwyczajów międzynarodowych, jeżeli nie są obywatelami polskimi i nie mają miejsca stałego pobytu na terytorium Rzeczypospolitej Polskiej - pod warunkiem wzajemności;</a:t>
            </a:r>
          </a:p>
          <a:p>
            <a:pPr marL="0" indent="0" algn="just">
              <a:buNone/>
            </a:pPr>
            <a:r>
              <a:rPr lang="pl-PL" sz="2100" dirty="0">
                <a:solidFill>
                  <a:schemeClr val="tx1"/>
                </a:solidFill>
                <a:latin typeface="Palatino Linotype"/>
                <a:cs typeface="Palatino Linotype"/>
              </a:rPr>
              <a:t>2) osób zaliczonych do znacznego stopnia niepełnosprawności w rozumieniu przepisów o rehabilitacji zawodowej i społecznej oraz zatrudnianiu osób niepełnosprawnych - z tytułu posiadania jednego psa;</a:t>
            </a:r>
          </a:p>
          <a:p>
            <a:pPr marL="0" indent="0" algn="just">
              <a:buNone/>
            </a:pPr>
            <a:r>
              <a:rPr lang="pl-PL" sz="2100" dirty="0">
                <a:solidFill>
                  <a:schemeClr val="tx1"/>
                </a:solidFill>
                <a:latin typeface="Palatino Linotype"/>
                <a:cs typeface="Palatino Linotype"/>
              </a:rPr>
              <a:t>2a)  osób niepełnosprawnych  -  z tytułu posiadania psa asystującego;</a:t>
            </a:r>
            <a:endParaRPr lang="pl-PL" sz="2100" b="1" dirty="0">
              <a:solidFill>
                <a:schemeClr val="tx1"/>
              </a:solidFill>
              <a:latin typeface="Palatino Linotype"/>
              <a:cs typeface="Palatino Linotype"/>
            </a:endParaRPr>
          </a:p>
          <a:p>
            <a:pPr marL="0" indent="0" algn="just">
              <a:buNone/>
            </a:pPr>
            <a:r>
              <a:rPr lang="pl-PL" sz="2100" dirty="0">
                <a:solidFill>
                  <a:schemeClr val="tx1"/>
                </a:solidFill>
                <a:latin typeface="Palatino Linotype"/>
                <a:cs typeface="Palatino Linotype"/>
              </a:rPr>
              <a:t>3) osób w wieku powyżej 65 lat prowadzących samodzielnie gospodarstwo domowe - z tytułu posiadania jednego psa;</a:t>
            </a:r>
          </a:p>
          <a:p>
            <a:pPr marL="0" indent="0" algn="just">
              <a:buNone/>
            </a:pPr>
            <a:r>
              <a:rPr lang="pl-PL" sz="2100" dirty="0">
                <a:solidFill>
                  <a:schemeClr val="tx1"/>
                </a:solidFill>
                <a:latin typeface="Palatino Linotype"/>
                <a:cs typeface="Palatino Linotype"/>
              </a:rPr>
              <a:t>4)  podatników podatku rolnego od gospodarstw rolnych - z tytułu posiadania nie więcej niż dwóch psów.</a:t>
            </a: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400</a:t>
            </a:fld>
            <a:endParaRPr lang="pl-PL">
              <a:latin typeface="Palatino Linotype"/>
              <a:cs typeface="Palatino Linotype"/>
            </a:endParaRPr>
          </a:p>
        </p:txBody>
      </p:sp>
    </p:spTree>
    <p:extLst>
      <p:ext uri="{BB962C8B-B14F-4D97-AF65-F5344CB8AC3E}">
        <p14:creationId xmlns:p14="http://schemas.microsoft.com/office/powerpoint/2010/main" val="4017954646"/>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401</a:t>
            </a:fld>
            <a:endParaRPr lang="pl-PL">
              <a:latin typeface="Palatino Linotype"/>
              <a:cs typeface="Palatino Linotype"/>
            </a:endParaRPr>
          </a:p>
        </p:txBody>
      </p:sp>
      <p:sp>
        <p:nvSpPr>
          <p:cNvPr id="11" name="Prostokąt 5"/>
          <p:cNvSpPr>
            <a:spLocks noChangeArrowheads="1"/>
          </p:cNvSpPr>
          <p:nvPr/>
        </p:nvSpPr>
        <p:spPr bwMode="auto">
          <a:xfrm>
            <a:off x="539552" y="1988840"/>
            <a:ext cx="7128792" cy="397031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indent="179388" algn="ctr" eaLnBrk="1" hangingPunct="1">
              <a:tabLst>
                <a:tab pos="144463" algn="l"/>
                <a:tab pos="288925" algn="l"/>
              </a:tabLst>
              <a:defRPr/>
            </a:pPr>
            <a:r>
              <a:rPr lang="pl-PL" sz="2800" dirty="0">
                <a:solidFill>
                  <a:srgbClr val="000000"/>
                </a:solidFill>
                <a:latin typeface="Palatino Linotype"/>
                <a:cs typeface="Palatino Linotype"/>
              </a:rPr>
              <a:t>Ustawodawca nie określił w ustawie zasad ustalania i poboru oraz terminów płatności opłaty od posiadania psów, nakładając ten obowiązek na rady gmin. W konsekwencji, to w uchwale rady powinny znaleźć się postanowienia dotyczące momentu powstania obowiązku podatkowego, jego wygaśnięcia, terminu i warunków płatności. </a:t>
            </a:r>
          </a:p>
        </p:txBody>
      </p:sp>
    </p:spTree>
    <p:extLst>
      <p:ext uri="{BB962C8B-B14F-4D97-AF65-F5344CB8AC3E}">
        <p14:creationId xmlns:p14="http://schemas.microsoft.com/office/powerpoint/2010/main" val="1506205148"/>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endParaRPr lang="en-US" dirty="0"/>
          </a:p>
        </p:txBody>
      </p:sp>
      <p:sp>
        <p:nvSpPr>
          <p:cNvPr id="4" name="Footer Placeholder 3"/>
          <p:cNvSpPr>
            <a:spLocks noGrp="1"/>
          </p:cNvSpPr>
          <p:nvPr>
            <p:ph type="ftr" sz="quarter" idx="11"/>
          </p:nvPr>
        </p:nvSpPr>
        <p:spPr>
          <a:xfrm>
            <a:off x="179512" y="6423585"/>
            <a:ext cx="6122894" cy="365125"/>
          </a:xfrm>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402</a:t>
            </a:fld>
            <a:endParaRPr lang="pl-PL"/>
          </a:p>
        </p:txBody>
      </p:sp>
      <p:sp>
        <p:nvSpPr>
          <p:cNvPr id="6" name="Content Placeholder 2"/>
          <p:cNvSpPr>
            <a:spLocks noGrp="1"/>
          </p:cNvSpPr>
          <p:nvPr>
            <p:ph idx="1"/>
          </p:nvPr>
        </p:nvSpPr>
        <p:spPr>
          <a:xfrm>
            <a:off x="251520" y="2060848"/>
            <a:ext cx="8208912" cy="4144963"/>
          </a:xfrm>
        </p:spPr>
        <p:style>
          <a:lnRef idx="2">
            <a:schemeClr val="accent4"/>
          </a:lnRef>
          <a:fillRef idx="1">
            <a:schemeClr val="lt1"/>
          </a:fillRef>
          <a:effectRef idx="0">
            <a:schemeClr val="accent4"/>
          </a:effectRef>
          <a:fontRef idx="minor">
            <a:schemeClr val="dk1"/>
          </a:fontRef>
        </p:style>
        <p:txBody>
          <a:bodyPr>
            <a:noAutofit/>
          </a:bodyPr>
          <a:lstStyle/>
          <a:p>
            <a:pPr marL="0" indent="0" algn="just">
              <a:buNone/>
            </a:pPr>
            <a:r>
              <a:rPr lang="pl-PL" sz="2200" dirty="0">
                <a:solidFill>
                  <a:srgbClr val="000000"/>
                </a:solidFill>
                <a:latin typeface="Palatino Linotype"/>
                <a:cs typeface="Palatino Linotype"/>
              </a:rPr>
              <a:t>Najczęstszą formą realizacji opłaty od posiadania psów jest </a:t>
            </a:r>
            <a:r>
              <a:rPr lang="pl-PL" sz="2200" b="1" dirty="0">
                <a:solidFill>
                  <a:srgbClr val="000000"/>
                </a:solidFill>
                <a:latin typeface="Palatino Linotype"/>
                <a:cs typeface="Palatino Linotype"/>
              </a:rPr>
              <a:t>inkaso</a:t>
            </a:r>
            <a:r>
              <a:rPr lang="pl-PL" sz="2200" dirty="0">
                <a:solidFill>
                  <a:srgbClr val="000000"/>
                </a:solidFill>
                <a:latin typeface="Palatino Linotype"/>
                <a:cs typeface="Palatino Linotype"/>
              </a:rPr>
              <a:t>. Rada może jednak postanowić, że opłata płatna jest </a:t>
            </a:r>
            <a:r>
              <a:rPr lang="pl-PL" sz="2200" b="1" dirty="0">
                <a:solidFill>
                  <a:srgbClr val="000000"/>
                </a:solidFill>
                <a:latin typeface="Palatino Linotype"/>
                <a:cs typeface="Palatino Linotype"/>
              </a:rPr>
              <a:t>bezpośrednio na rachunek gminy</a:t>
            </a:r>
            <a:r>
              <a:rPr lang="pl-PL" sz="2200" dirty="0">
                <a:solidFill>
                  <a:srgbClr val="000000"/>
                </a:solidFill>
                <a:latin typeface="Palatino Linotype"/>
                <a:cs typeface="Palatino Linotype"/>
              </a:rPr>
              <a:t> w określonym terminie (np. do dnia 31 marca roku podatkowego, a jeżeli obowiązek powstał w ciągu roku – w terminie 14 dni od daty powstania obowiązku). W takim wypadku zarządzenie inkasa nie jest obligatoryjne. Ustanowienie inkasentów wcale nie wyklucza możliwości zapłacenia opłaty w innej formie, np. w kasie urzędu czy za pośrednictwem poczty albo banku, na właściwy rachunek gminy. W praktyce jednak opłata ta najczęściej jest pobierana przez wyznaczonych przez radę inkasentów. Są nimi dozorcy, pracownicy administracji osiedla itp. </a:t>
            </a:r>
          </a:p>
          <a:p>
            <a:pPr marL="0" indent="0">
              <a:buNone/>
            </a:pPr>
            <a:endParaRPr lang="en-US" sz="2200" dirty="0">
              <a:latin typeface="Palatino Linotype"/>
              <a:cs typeface="Palatino Linotype"/>
            </a:endParaRPr>
          </a:p>
        </p:txBody>
      </p:sp>
    </p:spTree>
    <p:extLst>
      <p:ext uri="{BB962C8B-B14F-4D97-AF65-F5344CB8AC3E}">
        <p14:creationId xmlns:p14="http://schemas.microsoft.com/office/powerpoint/2010/main" val="184495303"/>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targowa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403</a:t>
            </a:fld>
            <a:endParaRPr lang="pl-PL">
              <a:latin typeface="Palatino Linotype"/>
              <a:cs typeface="Palatino Linotype"/>
            </a:endParaRPr>
          </a:p>
        </p:txBody>
      </p:sp>
      <p:sp>
        <p:nvSpPr>
          <p:cNvPr id="6" name="Prostokąt 4"/>
          <p:cNvSpPr>
            <a:spLocks noChangeArrowheads="1"/>
          </p:cNvSpPr>
          <p:nvPr/>
        </p:nvSpPr>
        <p:spPr bwMode="auto">
          <a:xfrm>
            <a:off x="179512" y="1412776"/>
            <a:ext cx="7704980" cy="96949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defRPr/>
            </a:pPr>
            <a:r>
              <a:rPr lang="pl-PL" sz="1900" dirty="0">
                <a:solidFill>
                  <a:srgbClr val="000000"/>
                </a:solidFill>
                <a:latin typeface="Palatino Linotype"/>
                <a:cs typeface="Palatino Linotype"/>
              </a:rPr>
              <a:t>Opłata targowa jest pobierana od osób fizycznych, osób prawnych i jednostek organizacyjnych niemających osobowości prawnej, dokonujących sprzedaży na targowiskach. </a:t>
            </a:r>
          </a:p>
        </p:txBody>
      </p:sp>
      <p:sp>
        <p:nvSpPr>
          <p:cNvPr id="7" name="Strzałka w prawo 5"/>
          <p:cNvSpPr/>
          <p:nvPr/>
        </p:nvSpPr>
        <p:spPr>
          <a:xfrm>
            <a:off x="179512" y="4077072"/>
            <a:ext cx="792163" cy="288925"/>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8" name="pole tekstowe 6"/>
          <p:cNvSpPr txBox="1">
            <a:spLocks noChangeArrowheads="1"/>
          </p:cNvSpPr>
          <p:nvPr/>
        </p:nvSpPr>
        <p:spPr bwMode="auto">
          <a:xfrm>
            <a:off x="1187624" y="2924944"/>
            <a:ext cx="7273925" cy="270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sz="1700" dirty="0">
                <a:latin typeface="Palatino Linotype"/>
                <a:cs typeface="Palatino Linotype"/>
              </a:rPr>
              <a:t>Opłata ta pomimo nazwy jest typowym podatkiem, na co wskazuje m.in. fakt, że jest ona pobierana niezależnie od należności za korzystanie z urządzeń targowych oraz inne usługi świadczone przez prowadzącego targowisko. Uiszczenie opłaty targowej nie zwalnia również osoby dokonującej sprzedaży od zapłacenia innych świadczeń podatkowych. </a:t>
            </a:r>
          </a:p>
          <a:p>
            <a:pPr eaLnBrk="1" hangingPunct="1"/>
            <a:r>
              <a:rPr lang="pl-PL" sz="1700" dirty="0">
                <a:latin typeface="Palatino Linotype"/>
                <a:cs typeface="Palatino Linotype"/>
              </a:rPr>
              <a:t>Osoba zajmująca się handlem „obnośnym” poza opłatą targową jest zobligowana do płacenia np. karty podatkowej lub też podatku dochodowego na ogólnych zasadach. Sprzedający samochód na giełdzie oprócz opłaty targowej może być  w określonych sytuacjach zobowiązany do zapłaty podatku dochodowego.</a:t>
            </a:r>
          </a:p>
        </p:txBody>
      </p:sp>
    </p:spTree>
    <p:extLst>
      <p:ext uri="{BB962C8B-B14F-4D97-AF65-F5344CB8AC3E}">
        <p14:creationId xmlns:p14="http://schemas.microsoft.com/office/powerpoint/2010/main" val="2976465790"/>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targowa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404</a:t>
            </a:fld>
            <a:endParaRPr lang="pl-PL">
              <a:latin typeface="Palatino Linotype"/>
              <a:cs typeface="Palatino Linotype"/>
            </a:endParaRPr>
          </a:p>
        </p:txBody>
      </p:sp>
      <p:sp>
        <p:nvSpPr>
          <p:cNvPr id="6" name="Rectangle 1"/>
          <p:cNvSpPr>
            <a:spLocks noChangeArrowheads="1"/>
          </p:cNvSpPr>
          <p:nvPr/>
        </p:nvSpPr>
        <p:spPr bwMode="auto">
          <a:xfrm>
            <a:off x="1115616" y="3068960"/>
            <a:ext cx="7273925"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179388" algn="just" eaLnBrk="1" hangingPunct="1">
              <a:tabLst>
                <a:tab pos="144463" algn="l"/>
                <a:tab pos="288925" algn="l"/>
              </a:tabLst>
            </a:pPr>
            <a:r>
              <a:rPr lang="pl-PL" sz="1700" dirty="0">
                <a:solidFill>
                  <a:srgbClr val="000000"/>
                </a:solidFill>
                <a:latin typeface="Palatino Linotype"/>
                <a:cs typeface="Palatino Linotype"/>
              </a:rPr>
              <a:t>Opłata targowa w przypadku dokonywania sprzedaży przez osoby prawne i jednostki organizacyjne powinna być pobierana jedynie jeden raz od osoby, która reprezentuje dany podmiot. Jeżeli zatem sprzedaż prowadzi kilku pracowników osoby prawnej, tylko jeden z nich powinien uiścić opłatę targową. Podatnikiem jest bowiem osoba prawna, a nie jej pracownicy.</a:t>
            </a:r>
            <a:endParaRPr lang="pl-PL" sz="1700" dirty="0">
              <a:latin typeface="Palatino Linotype"/>
              <a:cs typeface="Palatino Linotype"/>
            </a:endParaRPr>
          </a:p>
        </p:txBody>
      </p:sp>
      <p:sp>
        <p:nvSpPr>
          <p:cNvPr id="7" name="Strzałka w prawo 7"/>
          <p:cNvSpPr/>
          <p:nvPr/>
        </p:nvSpPr>
        <p:spPr>
          <a:xfrm>
            <a:off x="179512" y="3645024"/>
            <a:ext cx="792163" cy="287338"/>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8" name="Prostokąt 4"/>
          <p:cNvSpPr>
            <a:spLocks noChangeArrowheads="1"/>
          </p:cNvSpPr>
          <p:nvPr/>
        </p:nvSpPr>
        <p:spPr bwMode="auto">
          <a:xfrm>
            <a:off x="179512" y="1412776"/>
            <a:ext cx="7704980" cy="96949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defRPr/>
            </a:pPr>
            <a:r>
              <a:rPr lang="pl-PL" sz="1900" dirty="0">
                <a:solidFill>
                  <a:srgbClr val="000000"/>
                </a:solidFill>
                <a:latin typeface="Palatino Linotype"/>
                <a:cs typeface="Palatino Linotype"/>
              </a:rPr>
              <a:t>Opłata targowa jest pobierana od osób fizycznych, osób prawnych i jednostek organizacyjnych niemających osobowości prawnej, dokonujących sprzedaży na targowiskach. </a:t>
            </a:r>
          </a:p>
        </p:txBody>
      </p:sp>
    </p:spTree>
    <p:extLst>
      <p:ext uri="{BB962C8B-B14F-4D97-AF65-F5344CB8AC3E}">
        <p14:creationId xmlns:p14="http://schemas.microsoft.com/office/powerpoint/2010/main" val="224102871"/>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targowa</a:t>
            </a:r>
            <a:r>
              <a:rPr lang="en-US" dirty="0">
                <a:latin typeface="Palatino Linotype"/>
                <a:cs typeface="Palatino Linotype"/>
              </a:rPr>
              <a:t> </a:t>
            </a:r>
          </a:p>
        </p:txBody>
      </p:sp>
      <p:sp>
        <p:nvSpPr>
          <p:cNvPr id="3" name="Content Placeholder 2"/>
          <p:cNvSpPr>
            <a:spLocks noGrp="1"/>
          </p:cNvSpPr>
          <p:nvPr>
            <p:ph idx="1"/>
          </p:nvPr>
        </p:nvSpPr>
        <p:spPr>
          <a:xfrm>
            <a:off x="395536" y="3861048"/>
            <a:ext cx="7556313" cy="4144963"/>
          </a:xfrm>
        </p:spPr>
        <p:txBody>
          <a:bodyPr/>
          <a:lstStyle/>
          <a:p>
            <a:pPr algn="just"/>
            <a:r>
              <a:rPr lang="pl-PL" dirty="0">
                <a:solidFill>
                  <a:srgbClr val="000000"/>
                </a:solidFill>
                <a:latin typeface="Palatino Linotype"/>
                <a:cs typeface="Palatino Linotype"/>
              </a:rPr>
              <a:t>Opłata targowa może być pobierana na targowiskach komunalnych, jak i „prywatnych”, tzn. prowadzonych przez osobę fizyczną na jej gruncie. Może być także pobierana w miejscach, które nie są „wyznaczone” i zorganizowane jak typowe targowiska. Sprzedaż gazet na skrzyżowaniu powoduje, że skrzyżowanie staje się targowiskiem w rozumieniu ustawy o podatkach i opłatach lokalnych.</a:t>
            </a: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405</a:t>
            </a:fld>
            <a:endParaRPr lang="pl-PL">
              <a:latin typeface="Palatino Linotype"/>
              <a:cs typeface="Palatino Linotype"/>
            </a:endParaRPr>
          </a:p>
        </p:txBody>
      </p:sp>
      <p:sp>
        <p:nvSpPr>
          <p:cNvPr id="6" name="Rectangle 1"/>
          <p:cNvSpPr>
            <a:spLocks noChangeArrowheads="1"/>
          </p:cNvSpPr>
          <p:nvPr/>
        </p:nvSpPr>
        <p:spPr bwMode="auto">
          <a:xfrm>
            <a:off x="467544" y="1196752"/>
            <a:ext cx="7200800" cy="240065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indent="179388" algn="ctr" eaLnBrk="1" hangingPunct="1">
              <a:tabLst>
                <a:tab pos="144463" algn="l"/>
                <a:tab pos="288925" algn="l"/>
              </a:tabLst>
              <a:defRPr/>
            </a:pPr>
            <a:r>
              <a:rPr lang="pl-PL" sz="2400" b="1" dirty="0">
                <a:solidFill>
                  <a:srgbClr val="000000"/>
                </a:solidFill>
                <a:latin typeface="Palatino Linotype"/>
                <a:cs typeface="Palatino Linotype"/>
              </a:rPr>
              <a:t>Targowiskami</a:t>
            </a:r>
            <a:r>
              <a:rPr lang="pl-PL" sz="2400" dirty="0">
                <a:solidFill>
                  <a:srgbClr val="000000"/>
                </a:solidFill>
                <a:latin typeface="Palatino Linotype"/>
                <a:cs typeface="Palatino Linotype"/>
              </a:rPr>
              <a:t>, </a:t>
            </a:r>
          </a:p>
          <a:p>
            <a:pPr indent="179388" algn="ctr" eaLnBrk="1" hangingPunct="1">
              <a:tabLst>
                <a:tab pos="144463" algn="l"/>
                <a:tab pos="288925" algn="l"/>
              </a:tabLst>
              <a:defRPr/>
            </a:pPr>
            <a:r>
              <a:rPr lang="pl-PL" sz="1800" dirty="0">
                <a:solidFill>
                  <a:srgbClr val="000000"/>
                </a:solidFill>
                <a:latin typeface="Palatino Linotype"/>
                <a:cs typeface="Palatino Linotype"/>
              </a:rPr>
              <a:t>na których sprzedaż obciążona jest opłatą targową, są wszelkie miejsca, w których prowadzony jest handel. To bardzo szerokie rozumienie targowiska umożliwia pobieranie przez gminę opłaty targowej we wszelkich miejscach, w których zwyczajowo prowadzi się handel, np. chodnik, przejście podziemne, plac itp. Dopuszczalny jest pobór opłaty targowej nawet w miejscach, gdzie handel jest zakazany. </a:t>
            </a:r>
            <a:endParaRPr lang="pl-PL" sz="1800" dirty="0">
              <a:latin typeface="Palatino Linotype"/>
              <a:cs typeface="Palatino Linotype"/>
            </a:endParaRPr>
          </a:p>
        </p:txBody>
      </p:sp>
    </p:spTree>
    <p:extLst>
      <p:ext uri="{BB962C8B-B14F-4D97-AF65-F5344CB8AC3E}">
        <p14:creationId xmlns:p14="http://schemas.microsoft.com/office/powerpoint/2010/main" val="3906731034"/>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targowa</a:t>
            </a:r>
            <a:r>
              <a:rPr lang="en-US" dirty="0">
                <a:latin typeface="Palatino Linotype"/>
                <a:cs typeface="Palatino Linotype"/>
              </a:rPr>
              <a:t> </a:t>
            </a:r>
          </a:p>
        </p:txBody>
      </p:sp>
      <p:sp>
        <p:nvSpPr>
          <p:cNvPr id="3" name="Content Placeholder 2"/>
          <p:cNvSpPr>
            <a:spLocks noGrp="1"/>
          </p:cNvSpPr>
          <p:nvPr>
            <p:ph idx="1"/>
          </p:nvPr>
        </p:nvSpPr>
        <p:spPr>
          <a:xfrm>
            <a:off x="251520" y="2746656"/>
            <a:ext cx="7556313" cy="4144963"/>
          </a:xfrm>
        </p:spPr>
        <p:txBody>
          <a:bodyPr/>
          <a:lstStyle/>
          <a:p>
            <a:pPr marL="0" indent="0">
              <a:buNone/>
              <a:defRPr/>
            </a:pPr>
            <a:r>
              <a:rPr lang="pl-PL" b="1" dirty="0">
                <a:solidFill>
                  <a:srgbClr val="000000"/>
                </a:solidFill>
                <a:latin typeface="Palatino Linotype"/>
                <a:ea typeface="ＭＳ Ｐゴシック" charset="0"/>
                <a:cs typeface="Palatino Linotype"/>
              </a:rPr>
              <a:t>STAWKI OPŁATY TARGOWEJ:</a:t>
            </a:r>
          </a:p>
          <a:p>
            <a:pPr algn="just">
              <a:defRPr/>
            </a:pPr>
            <a:r>
              <a:rPr lang="pl-PL" b="1" dirty="0">
                <a:solidFill>
                  <a:srgbClr val="000000"/>
                </a:solidFill>
                <a:latin typeface="Palatino Linotype"/>
                <a:ea typeface="ＭＳ Ｐゴシック" charset="0"/>
                <a:cs typeface="Palatino Linotype"/>
              </a:rPr>
              <a:t>Stawki</a:t>
            </a:r>
            <a:r>
              <a:rPr lang="pl-PL" dirty="0">
                <a:solidFill>
                  <a:srgbClr val="000000"/>
                </a:solidFill>
                <a:latin typeface="Palatino Linotype"/>
                <a:ea typeface="ＭＳ Ｐゴシック" charset="0"/>
                <a:cs typeface="Palatino Linotype"/>
              </a:rPr>
              <a:t> opłaty targowej </a:t>
            </a:r>
            <a:r>
              <a:rPr lang="pl-PL" b="1" dirty="0">
                <a:solidFill>
                  <a:srgbClr val="000000"/>
                </a:solidFill>
                <a:latin typeface="Palatino Linotype"/>
                <a:ea typeface="ＭＳ Ｐゴシック" charset="0"/>
                <a:cs typeface="Palatino Linotype"/>
              </a:rPr>
              <a:t>są ustalane przez radę gminy z uwzględnieniem stawki maksymalnej określonej w ustawie</a:t>
            </a:r>
            <a:r>
              <a:rPr lang="pl-PL" dirty="0">
                <a:solidFill>
                  <a:srgbClr val="000000"/>
                </a:solidFill>
                <a:latin typeface="Palatino Linotype"/>
                <a:ea typeface="ＭＳ Ｐゴシック" charset="0"/>
                <a:cs typeface="Palatino Linotype"/>
              </a:rPr>
              <a:t>. </a:t>
            </a:r>
          </a:p>
          <a:p>
            <a:pPr algn="just">
              <a:defRPr/>
            </a:pPr>
            <a:r>
              <a:rPr lang="pl-PL" dirty="0">
                <a:solidFill>
                  <a:srgbClr val="000000"/>
                </a:solidFill>
                <a:latin typeface="Palatino Linotype"/>
                <a:ea typeface="ＭＳ Ｐゴシック" charset="0"/>
                <a:cs typeface="Palatino Linotype"/>
              </a:rPr>
              <a:t>Stawki ustalone przez radę gminy w stosownej uchwale mają postać stawek </a:t>
            </a:r>
            <a:r>
              <a:rPr lang="pl-PL" b="1" dirty="0">
                <a:solidFill>
                  <a:srgbClr val="000000"/>
                </a:solidFill>
                <a:latin typeface="Palatino Linotype"/>
                <a:ea typeface="ＭＳ Ｐゴシック" charset="0"/>
                <a:cs typeface="Palatino Linotype"/>
              </a:rPr>
              <a:t>kwotowych, dziennych</a:t>
            </a:r>
            <a:r>
              <a:rPr lang="pl-PL" dirty="0">
                <a:solidFill>
                  <a:srgbClr val="000000"/>
                </a:solidFill>
                <a:latin typeface="Palatino Linotype"/>
                <a:ea typeface="ＭＳ Ｐゴシック" charset="0"/>
                <a:cs typeface="Palatino Linotype"/>
              </a:rPr>
              <a:t>. Maksymalna stawka opłaty targowej na </a:t>
            </a:r>
            <a:r>
              <a:rPr lang="pl-PL" dirty="0" smtClean="0">
                <a:solidFill>
                  <a:srgbClr val="000000"/>
                </a:solidFill>
                <a:latin typeface="Palatino Linotype"/>
                <a:ea typeface="ＭＳ Ｐゴシック" charset="0"/>
                <a:cs typeface="Palatino Linotype"/>
              </a:rPr>
              <a:t>2020</a:t>
            </a:r>
            <a:r>
              <a:rPr lang="pl-PL" dirty="0">
                <a:solidFill>
                  <a:srgbClr val="000000"/>
                </a:solidFill>
                <a:latin typeface="Palatino Linotype"/>
                <a:ea typeface="ＭＳ Ｐゴシック" charset="0"/>
                <a:cs typeface="Palatino Linotype"/>
              </a:rPr>
              <a:t> r. wynosi </a:t>
            </a:r>
            <a:r>
              <a:rPr lang="pl-PL" dirty="0" smtClean="0">
                <a:solidFill>
                  <a:srgbClr val="000000"/>
                </a:solidFill>
                <a:latin typeface="Palatino Linotype"/>
                <a:ea typeface="ＭＳ Ｐゴシック" charset="0"/>
                <a:cs typeface="Palatino Linotype"/>
              </a:rPr>
              <a:t>792,21 </a:t>
            </a:r>
            <a:r>
              <a:rPr lang="pl-PL" dirty="0">
                <a:solidFill>
                  <a:srgbClr val="000000"/>
                </a:solidFill>
                <a:latin typeface="Palatino Linotype"/>
                <a:ea typeface="ＭＳ Ｐゴシック" charset="0"/>
                <a:cs typeface="Palatino Linotype"/>
              </a:rPr>
              <a:t>zł. Nie oznacza to, że stawki opłaty sięgające tej kwoty są powszechnie wprowadzane. Z reguły stawka opłaty oscyluje w granicach od 5 do 25 zł za jeden dzień.</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406</a:t>
            </a:fld>
            <a:endParaRPr lang="pl-PL">
              <a:latin typeface="Palatino Linotype"/>
              <a:cs typeface="Palatino Linotype"/>
            </a:endParaRPr>
          </a:p>
        </p:txBody>
      </p:sp>
      <p:sp>
        <p:nvSpPr>
          <p:cNvPr id="6" name="Rectangle 1"/>
          <p:cNvSpPr>
            <a:spLocks noChangeArrowheads="1"/>
          </p:cNvSpPr>
          <p:nvPr/>
        </p:nvSpPr>
        <p:spPr bwMode="auto">
          <a:xfrm>
            <a:off x="179512" y="1196752"/>
            <a:ext cx="7740650" cy="144303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nchor="ctr">
            <a:spAutoFit/>
          </a:bodyPr>
          <a:lstStyle/>
          <a:p>
            <a:pPr indent="179388" algn="ctr" eaLnBrk="1" hangingPunct="1">
              <a:tabLst>
                <a:tab pos="144463" algn="l"/>
                <a:tab pos="288925" algn="l"/>
              </a:tabLst>
              <a:defRPr/>
            </a:pPr>
            <a:r>
              <a:rPr lang="pl-PL" sz="2200" b="1" dirty="0">
                <a:solidFill>
                  <a:srgbClr val="000000"/>
                </a:solidFill>
                <a:latin typeface="Palatino Linotype"/>
                <a:cs typeface="Palatino Linotype"/>
              </a:rPr>
              <a:t>Wyłączona z opłaty targowej jest </a:t>
            </a:r>
          </a:p>
          <a:p>
            <a:pPr indent="179388" algn="ctr" eaLnBrk="1" hangingPunct="1">
              <a:tabLst>
                <a:tab pos="144463" algn="l"/>
                <a:tab pos="288925" algn="l"/>
              </a:tabLst>
              <a:defRPr/>
            </a:pPr>
            <a:r>
              <a:rPr lang="pl-PL" sz="2200" dirty="0">
                <a:solidFill>
                  <a:srgbClr val="000000"/>
                </a:solidFill>
                <a:latin typeface="Palatino Linotype"/>
                <a:cs typeface="Palatino Linotype"/>
              </a:rPr>
              <a:t>sprzedaż dokonywana w budynkach lub częściach budynków. Nie podlegają zatem opłacie osoby dokonujące sprzedaży w sklepach umiejscowionych w budynkach. </a:t>
            </a:r>
            <a:endParaRPr lang="pl-PL" sz="2200" dirty="0">
              <a:latin typeface="Palatino Linotype"/>
              <a:cs typeface="Palatino Linotype"/>
            </a:endParaRPr>
          </a:p>
        </p:txBody>
      </p:sp>
    </p:spTree>
    <p:extLst>
      <p:ext uri="{BB962C8B-B14F-4D97-AF65-F5344CB8AC3E}">
        <p14:creationId xmlns:p14="http://schemas.microsoft.com/office/powerpoint/2010/main" val="935020892"/>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targowa</a:t>
            </a:r>
            <a:r>
              <a:rPr lang="en-US" dirty="0">
                <a:latin typeface="Palatino Linotype"/>
                <a:cs typeface="Palatino Linotype"/>
              </a:rPr>
              <a:t> – </a:t>
            </a:r>
            <a:r>
              <a:rPr lang="en-US" dirty="0" err="1">
                <a:latin typeface="Palatino Linotype"/>
                <a:cs typeface="Palatino Linotype"/>
              </a:rPr>
              <a:t>zwolnienia</a:t>
            </a:r>
            <a:r>
              <a:rPr lang="en-US" dirty="0">
                <a:latin typeface="Palatino Linotype"/>
                <a:cs typeface="Palatino Linotype"/>
              </a:rPr>
              <a:t> </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407</a:t>
            </a:fld>
            <a:endParaRPr lang="pl-PL"/>
          </a:p>
        </p:txBody>
      </p:sp>
      <p:sp>
        <p:nvSpPr>
          <p:cNvPr id="6" name="Rectangle 1"/>
          <p:cNvSpPr>
            <a:spLocks noChangeArrowheads="1"/>
          </p:cNvSpPr>
          <p:nvPr/>
        </p:nvSpPr>
        <p:spPr bwMode="auto">
          <a:xfrm>
            <a:off x="251520" y="1702520"/>
            <a:ext cx="7704856" cy="4154983"/>
          </a:xfrm>
          <a:prstGeom prst="rect">
            <a:avLst/>
          </a:prstGeom>
          <a:ln w="57150" cmpd="sng">
            <a:headEnd/>
            <a:tailEnd/>
          </a:ln>
        </p:spPr>
        <p:style>
          <a:lnRef idx="2">
            <a:schemeClr val="accent5"/>
          </a:lnRef>
          <a:fillRef idx="1">
            <a:schemeClr val="lt1"/>
          </a:fillRef>
          <a:effectRef idx="0">
            <a:schemeClr val="accent5"/>
          </a:effectRef>
          <a:fontRef idx="minor">
            <a:schemeClr val="dk1"/>
          </a:fontRef>
        </p:style>
        <p:txBody>
          <a:bodyPr wrap="square" anchor="ctr">
            <a:spAutoFit/>
          </a:bodyPr>
          <a:lstStyle/>
          <a:p>
            <a:pPr indent="179388" algn="ctr" eaLnBrk="1" hangingPunct="1">
              <a:tabLst>
                <a:tab pos="144463" algn="l"/>
                <a:tab pos="288925" algn="l"/>
              </a:tabLst>
              <a:defRPr/>
            </a:pPr>
            <a:r>
              <a:rPr lang="pl-PL" sz="2400" b="1" dirty="0">
                <a:solidFill>
                  <a:srgbClr val="000000"/>
                </a:solidFill>
                <a:latin typeface="Times New Roman" charset="0"/>
                <a:cs typeface="Times New Roman" charset="0"/>
              </a:rPr>
              <a:t>Zwolnione są od opłaty targowej </a:t>
            </a:r>
          </a:p>
          <a:p>
            <a:pPr indent="179388" algn="ctr" eaLnBrk="1" hangingPunct="1">
              <a:tabLst>
                <a:tab pos="144463" algn="l"/>
                <a:tab pos="288925" algn="l"/>
              </a:tabLst>
              <a:defRPr/>
            </a:pPr>
            <a:r>
              <a:rPr lang="pl-PL" sz="2400" dirty="0">
                <a:solidFill>
                  <a:srgbClr val="000000"/>
                </a:solidFill>
                <a:latin typeface="Times New Roman" charset="0"/>
                <a:cs typeface="Times New Roman" charset="0"/>
              </a:rPr>
              <a:t>podmioty dokonujące sprzedaży na targowisku, o ile są podatnikami podatku od nieruchomości w związku z przedmiotami opodatkowania położonymi na targowisku. Ten przepis jest wykorzystywany przez podatników do ucieczki przed opłatą. Wystarczy bowiem zakupić albo wydzierżawić jakikolwiek obiekt (np. stragan) lub działkę gruntu, aby zostać podatnikiem podatku od nieruchomości położonej na targowisku, a przez to nie płacić opłaty targowej. Roczny podatek od budowli (straganu) wynosi z reguły nie więcej niż kwota dziennej opłaty targowej.</a:t>
            </a:r>
          </a:p>
        </p:txBody>
      </p:sp>
    </p:spTree>
    <p:extLst>
      <p:ext uri="{BB962C8B-B14F-4D97-AF65-F5344CB8AC3E}">
        <p14:creationId xmlns:p14="http://schemas.microsoft.com/office/powerpoint/2010/main" val="718685599"/>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targowa</a:t>
            </a:r>
            <a:r>
              <a:rPr lang="en-US" dirty="0">
                <a:latin typeface="Palatino Linotype"/>
                <a:cs typeface="Palatino Linotype"/>
              </a:rPr>
              <a:t> – </a:t>
            </a:r>
            <a:r>
              <a:rPr lang="en-US" dirty="0" err="1">
                <a:latin typeface="Palatino Linotype"/>
                <a:cs typeface="Palatino Linotype"/>
              </a:rPr>
              <a:t>zwolnienia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408</a:t>
            </a:fld>
            <a:endParaRPr lang="pl-PL">
              <a:latin typeface="Palatino Linotype"/>
              <a:cs typeface="Palatino Linotype"/>
            </a:endParaRPr>
          </a:p>
        </p:txBody>
      </p:sp>
      <p:sp>
        <p:nvSpPr>
          <p:cNvPr id="6" name="Prostokąt 5"/>
          <p:cNvSpPr>
            <a:spLocks noChangeArrowheads="1"/>
          </p:cNvSpPr>
          <p:nvPr/>
        </p:nvSpPr>
        <p:spPr bwMode="auto">
          <a:xfrm>
            <a:off x="467544" y="2204864"/>
            <a:ext cx="7848600" cy="3477875"/>
          </a:xfrm>
          <a:prstGeom prst="rect">
            <a:avLst/>
          </a:prstGeom>
          <a:ln w="57150" cmpd="sng">
            <a:headEnd/>
            <a:tailEnd/>
          </a:ln>
        </p:spPr>
        <p:style>
          <a:lnRef idx="2">
            <a:schemeClr val="accent5"/>
          </a:lnRef>
          <a:fillRef idx="1">
            <a:schemeClr val="lt1"/>
          </a:fillRef>
          <a:effectRef idx="0">
            <a:schemeClr val="accent5"/>
          </a:effectRef>
          <a:fontRef idx="minor">
            <a:schemeClr val="dk1"/>
          </a:fontRef>
        </p:style>
        <p:txBody>
          <a:bodyPr>
            <a:spAutoFit/>
          </a:bodyPr>
          <a:lstStyle/>
          <a:p>
            <a:pPr indent="179388" algn="ctr">
              <a:tabLst>
                <a:tab pos="144463" algn="l"/>
                <a:tab pos="288925" algn="l"/>
              </a:tabLst>
              <a:defRPr/>
            </a:pPr>
            <a:r>
              <a:rPr lang="pl-PL" sz="2000" dirty="0">
                <a:solidFill>
                  <a:srgbClr val="000000"/>
                </a:solidFill>
                <a:latin typeface="Palatino Linotype"/>
                <a:cs typeface="Palatino Linotype"/>
              </a:rPr>
              <a:t>Rada gminy może wprowadzić inne zwolnienia od opłaty targowej. Chcąc to zrobić, musi podjąć stosowną uchwałę, gdzie zawrze zwolnienia przedmiotowe.</a:t>
            </a:r>
          </a:p>
          <a:p>
            <a:pPr indent="179388" algn="ctr">
              <a:tabLst>
                <a:tab pos="144463" algn="l"/>
                <a:tab pos="288925" algn="l"/>
              </a:tabLst>
              <a:defRPr/>
            </a:pPr>
            <a:endParaRPr lang="pl-PL" sz="2000" dirty="0">
              <a:solidFill>
                <a:srgbClr val="000000"/>
              </a:solidFill>
              <a:latin typeface="Palatino Linotype"/>
              <a:cs typeface="Palatino Linotype"/>
            </a:endParaRPr>
          </a:p>
          <a:p>
            <a:pPr indent="179388" algn="ctr">
              <a:tabLst>
                <a:tab pos="144463" algn="l"/>
                <a:tab pos="288925" algn="l"/>
              </a:tabLst>
              <a:defRPr/>
            </a:pPr>
            <a:r>
              <a:rPr lang="pl-PL" sz="2000" dirty="0">
                <a:solidFill>
                  <a:srgbClr val="000000"/>
                </a:solidFill>
                <a:latin typeface="Palatino Linotype"/>
                <a:cs typeface="Palatino Linotype"/>
              </a:rPr>
              <a:t>Opłata targowa z reguły jest pobierana </a:t>
            </a:r>
            <a:r>
              <a:rPr lang="pl-PL" sz="2000" b="1" dirty="0">
                <a:solidFill>
                  <a:srgbClr val="000000"/>
                </a:solidFill>
                <a:latin typeface="Palatino Linotype"/>
                <a:cs typeface="Palatino Linotype"/>
              </a:rPr>
              <a:t>przez inkasentów</a:t>
            </a:r>
            <a:r>
              <a:rPr lang="pl-PL" sz="2000" dirty="0">
                <a:solidFill>
                  <a:srgbClr val="000000"/>
                </a:solidFill>
                <a:latin typeface="Palatino Linotype"/>
                <a:cs typeface="Palatino Linotype"/>
              </a:rPr>
              <a:t>, którymi są najczęściej osoby prowadzące targowisko. Nie wyklucza to innych form zapłacenia opłaty, np. w kasie urzędu. Nie mają podstaw prawnych uchwały rad, gdzie wprowadza się abonamenty jako formę opłacania opłaty targowej z góry. Nie można bowiem pobierać opłaty przed powstaniem obowiązku jej uiszczenia. </a:t>
            </a:r>
          </a:p>
          <a:p>
            <a:pPr indent="179388" algn="ctr">
              <a:tabLst>
                <a:tab pos="144463" algn="l"/>
                <a:tab pos="288925" algn="l"/>
              </a:tabLst>
              <a:defRPr/>
            </a:pPr>
            <a:r>
              <a:rPr lang="pl-PL" sz="2000" dirty="0">
                <a:solidFill>
                  <a:srgbClr val="000000"/>
                </a:solidFill>
                <a:latin typeface="Palatino Linotype"/>
                <a:cs typeface="Palatino Linotype"/>
              </a:rPr>
              <a:t> </a:t>
            </a:r>
            <a:endParaRPr lang="pl-PL" sz="2000" dirty="0">
              <a:latin typeface="Palatino Linotype"/>
              <a:cs typeface="Palatino Linotype"/>
            </a:endParaRPr>
          </a:p>
        </p:txBody>
      </p:sp>
    </p:spTree>
    <p:extLst>
      <p:ext uri="{BB962C8B-B14F-4D97-AF65-F5344CB8AC3E}">
        <p14:creationId xmlns:p14="http://schemas.microsoft.com/office/powerpoint/2010/main" val="2272474345"/>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miejscowa</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uzdrowiskowa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409</a:t>
            </a:fld>
            <a:endParaRPr lang="pl-PL">
              <a:latin typeface="Palatino Linotype"/>
              <a:cs typeface="Palatino Linotype"/>
            </a:endParaRPr>
          </a:p>
        </p:txBody>
      </p:sp>
      <p:sp>
        <p:nvSpPr>
          <p:cNvPr id="6" name="Rectangle 5"/>
          <p:cNvSpPr/>
          <p:nvPr/>
        </p:nvSpPr>
        <p:spPr>
          <a:xfrm>
            <a:off x="395536" y="1340768"/>
            <a:ext cx="7560840" cy="3170099"/>
          </a:xfrm>
          <a:prstGeom prst="rect">
            <a:avLst/>
          </a:prstGeom>
        </p:spPr>
        <p:txBody>
          <a:bodyPr wrap="square">
            <a:spAutoFit/>
          </a:bodyPr>
          <a:lstStyle/>
          <a:p>
            <a:pPr indent="179388" algn="ctr" eaLnBrk="1" hangingPunct="1">
              <a:tabLst>
                <a:tab pos="144463" algn="l"/>
                <a:tab pos="288925" algn="l"/>
              </a:tabLst>
              <a:defRPr/>
            </a:pPr>
            <a:r>
              <a:rPr lang="pl-PL" sz="2000" dirty="0">
                <a:latin typeface="Palatino Linotype"/>
                <a:cs typeface="Palatino Linotype"/>
              </a:rPr>
              <a:t>Opłata miejscowa jest pobierana od osób fizycznych przebywających dłużej niż dobę w celach szkoleniowych, wypoczynkowych lub turystycznych w miejscowościach posiadających korzystne właściwości klimatyczne, walory krajobrazowe oraz warunki umożliwiające pobyt osób w tych celach a także w miejscowościach znajdujących się na obszarach, którym nadano status obszaru ochrony uzdrowiskowej na zasadach określonych w przepisach o lecznictwie uzdrowiskowym, uzdrowiskach i obszarach ochrony uzdrowiskowej oraz o gminach uzdrowiskowych. </a:t>
            </a:r>
          </a:p>
        </p:txBody>
      </p:sp>
      <p:sp>
        <p:nvSpPr>
          <p:cNvPr id="7" name="Prostokąt 5"/>
          <p:cNvSpPr/>
          <p:nvPr/>
        </p:nvSpPr>
        <p:spPr>
          <a:xfrm>
            <a:off x="467544" y="4797152"/>
            <a:ext cx="7705725" cy="1477963"/>
          </a:xfrm>
          <a:prstGeom prst="rect">
            <a:avLst/>
          </a:prstGeom>
          <a:ln w="57150" cmpd="sng"/>
        </p:spPr>
        <p:style>
          <a:lnRef idx="2">
            <a:schemeClr val="accent4"/>
          </a:lnRef>
          <a:fillRef idx="1">
            <a:schemeClr val="lt1"/>
          </a:fillRef>
          <a:effectRef idx="0">
            <a:schemeClr val="accent4"/>
          </a:effectRef>
          <a:fontRef idx="minor">
            <a:schemeClr val="dk1"/>
          </a:fontRef>
        </p:style>
        <p:txBody>
          <a:bodyPr>
            <a:spAutoFit/>
          </a:bodyPr>
          <a:lstStyle/>
          <a:p>
            <a:pPr indent="179388" algn="ctr" eaLnBrk="1" hangingPunct="1">
              <a:tabLst>
                <a:tab pos="144463" algn="l"/>
                <a:tab pos="288925" algn="l"/>
              </a:tabLst>
              <a:defRPr/>
            </a:pPr>
            <a:r>
              <a:rPr lang="pl-PL" sz="1800" dirty="0">
                <a:latin typeface="Palatino Linotype"/>
                <a:cs typeface="Palatino Linotype"/>
              </a:rPr>
              <a:t>Minimalne warunki, jakie powinna spełniać miejscowość, w której można pobierać opłatę miejscową określiła Rada Ministrów w rozporządzeniu z dnia 18 grudnia 2007 r. (</a:t>
            </a:r>
            <a:r>
              <a:rPr lang="pl-PL" sz="1800" dirty="0" err="1">
                <a:latin typeface="Palatino Linotype"/>
                <a:cs typeface="Palatino Linotype"/>
              </a:rPr>
              <a:t>Dz.U</a:t>
            </a:r>
            <a:r>
              <a:rPr lang="pl-PL" sz="1800" dirty="0">
                <a:latin typeface="Palatino Linotype"/>
                <a:cs typeface="Palatino Linotype"/>
              </a:rPr>
              <a:t>. Nr 249, poz. 1851). Listę miejscowości, w których pobiera się opłatę miejscową, odpowiadających warunkom określonym w rozporządzeniu ustala rada gminy.</a:t>
            </a:r>
          </a:p>
        </p:txBody>
      </p:sp>
    </p:spTree>
    <p:extLst>
      <p:ext uri="{BB962C8B-B14F-4D97-AF65-F5344CB8AC3E}">
        <p14:creationId xmlns:p14="http://schemas.microsoft.com/office/powerpoint/2010/main" val="1526081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Wystawienie</a:t>
            </a:r>
            <a:r>
              <a:rPr lang="en-US" dirty="0">
                <a:latin typeface="Palatino Linotype"/>
                <a:cs typeface="Palatino Linotype"/>
              </a:rPr>
              <a:t> </a:t>
            </a:r>
            <a:r>
              <a:rPr lang="en-US" dirty="0" err="1">
                <a:latin typeface="Palatino Linotype"/>
                <a:cs typeface="Palatino Linotype"/>
              </a:rPr>
              <a:t>faktury</a:t>
            </a:r>
            <a:r>
              <a:rPr lang="en-US" dirty="0">
                <a:latin typeface="Palatino Linotype"/>
                <a:cs typeface="Palatino Linotype"/>
              </a:rPr>
              <a:t> a </a:t>
            </a:r>
            <a:r>
              <a:rPr lang="en-US" dirty="0" err="1">
                <a:latin typeface="Palatino Linotype"/>
                <a:cs typeface="Palatino Linotype"/>
              </a:rPr>
              <a:t>obowiązek</a:t>
            </a:r>
            <a:r>
              <a:rPr lang="en-US" dirty="0">
                <a:latin typeface="Palatino Linotype"/>
                <a:cs typeface="Palatino Linotype"/>
              </a:rPr>
              <a:t> </a:t>
            </a:r>
            <a:r>
              <a:rPr lang="en-US" dirty="0" err="1">
                <a:latin typeface="Palatino Linotype"/>
                <a:cs typeface="Palatino Linotype"/>
              </a:rPr>
              <a:t>podatkowy</a:t>
            </a:r>
            <a:endParaRPr lang="en-US" dirty="0">
              <a:latin typeface="Palatino Linotype"/>
              <a:cs typeface="Palatino Linotype"/>
            </a:endParaRPr>
          </a:p>
        </p:txBody>
      </p:sp>
      <p:sp>
        <p:nvSpPr>
          <p:cNvPr id="3" name="Content Placeholder 2"/>
          <p:cNvSpPr>
            <a:spLocks noGrp="1"/>
          </p:cNvSpPr>
          <p:nvPr>
            <p:ph idx="1"/>
          </p:nvPr>
        </p:nvSpPr>
        <p:spPr/>
        <p:txBody>
          <a:bodyPr>
            <a:normAutofit fontScale="92500" lnSpcReduction="20000"/>
          </a:bodyPr>
          <a:lstStyle/>
          <a:p>
            <a:pPr fontAlgn="auto">
              <a:lnSpc>
                <a:spcPct val="90000"/>
              </a:lnSpc>
              <a:spcAft>
                <a:spcPts val="0"/>
              </a:spcAft>
              <a:buFont typeface="Wingdings 2" charset="0"/>
              <a:buNone/>
              <a:defRPr/>
            </a:pPr>
            <a:r>
              <a:rPr lang="pl-PL" dirty="0">
                <a:latin typeface="Palatino Linotype"/>
                <a:cs typeface="Palatino Linotype"/>
              </a:rPr>
              <a:t>Obowiązek podatkowy powstaje z chwilą wystawienia faktury z tytułu:</a:t>
            </a:r>
          </a:p>
          <a:p>
            <a:pPr fontAlgn="auto">
              <a:lnSpc>
                <a:spcPct val="90000"/>
              </a:lnSpc>
              <a:spcAft>
                <a:spcPts val="0"/>
              </a:spcAft>
              <a:buFont typeface="Wingdings 2" charset="0"/>
              <a:buNone/>
              <a:defRPr/>
            </a:pPr>
            <a:r>
              <a:rPr lang="pl-PL" dirty="0">
                <a:latin typeface="Palatino Linotype"/>
                <a:cs typeface="Palatino Linotype"/>
              </a:rPr>
              <a:t>a)	świadczenia usług budowlanych lub budowlano-montażowych,</a:t>
            </a:r>
          </a:p>
          <a:p>
            <a:pPr fontAlgn="auto">
              <a:lnSpc>
                <a:spcPct val="90000"/>
              </a:lnSpc>
              <a:spcAft>
                <a:spcPts val="0"/>
              </a:spcAft>
              <a:buFont typeface="Wingdings 2" charset="0"/>
              <a:buNone/>
              <a:defRPr/>
            </a:pPr>
            <a:r>
              <a:rPr lang="pl-PL" dirty="0">
                <a:latin typeface="Palatino Linotype"/>
                <a:cs typeface="Palatino Linotype"/>
              </a:rPr>
              <a:t>b)	dostawy książek drukowanych </a:t>
            </a:r>
          </a:p>
          <a:p>
            <a:pPr fontAlgn="auto">
              <a:lnSpc>
                <a:spcPct val="90000"/>
              </a:lnSpc>
              <a:spcAft>
                <a:spcPts val="0"/>
              </a:spcAft>
              <a:buFont typeface="Wingdings 2" charset="0"/>
              <a:buNone/>
              <a:defRPr/>
            </a:pPr>
            <a:r>
              <a:rPr lang="pl-PL" dirty="0">
                <a:latin typeface="Palatino Linotype"/>
                <a:cs typeface="Palatino Linotype"/>
              </a:rPr>
              <a:t>c)	  dostaw energii elektrycznej, cieplnej lub chłodniczej oraz gazu przewodowego,</a:t>
            </a:r>
          </a:p>
          <a:p>
            <a:pPr fontAlgn="auto">
              <a:lnSpc>
                <a:spcPct val="90000"/>
              </a:lnSpc>
              <a:spcAft>
                <a:spcPts val="0"/>
              </a:spcAft>
              <a:buFont typeface="Wingdings 2" charset="0"/>
              <a:buNone/>
              <a:defRPr/>
            </a:pPr>
            <a:r>
              <a:rPr lang="pl-PL" dirty="0">
                <a:latin typeface="Palatino Linotype"/>
                <a:cs typeface="Palatino Linotype"/>
              </a:rPr>
              <a:t>d)	świadczenia usług:</a:t>
            </a:r>
          </a:p>
          <a:p>
            <a:pPr fontAlgn="auto">
              <a:lnSpc>
                <a:spcPct val="90000"/>
              </a:lnSpc>
              <a:spcAft>
                <a:spcPts val="0"/>
              </a:spcAft>
              <a:buFont typeface="Wingdings 2" charset="0"/>
              <a:buNone/>
              <a:defRPr/>
            </a:pPr>
            <a:r>
              <a:rPr lang="pl-PL" dirty="0">
                <a:latin typeface="Palatino Linotype"/>
                <a:cs typeface="Palatino Linotype"/>
              </a:rPr>
              <a:t>-	telekomunikacyjnych i radiokomunikacyjnych,</a:t>
            </a:r>
          </a:p>
          <a:p>
            <a:pPr fontAlgn="auto">
              <a:lnSpc>
                <a:spcPct val="90000"/>
              </a:lnSpc>
              <a:spcAft>
                <a:spcPts val="0"/>
              </a:spcAft>
              <a:buFont typeface="Wingdings 2" charset="0"/>
              <a:buNone/>
              <a:defRPr/>
            </a:pPr>
            <a:r>
              <a:rPr lang="pl-PL" dirty="0">
                <a:latin typeface="Palatino Linotype"/>
                <a:cs typeface="Palatino Linotype"/>
              </a:rPr>
              <a:t>-	najmu, dzierżawy, leasingu lub usług o podobnym charakterze, o ile po zakończeniu tych umów nie nastąpi przeniesienie własności przedmiotu umowy </a:t>
            </a:r>
            <a:r>
              <a:rPr lang="pl-PL" b="1" dirty="0">
                <a:latin typeface="Palatino Linotype"/>
                <a:cs typeface="Palatino Linotype"/>
              </a:rPr>
              <a:t>( wówczas to jest dostawa towarów)</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41</a:t>
            </a:fld>
            <a:endParaRPr lang="pl-PL">
              <a:latin typeface="Palatino Linotype"/>
              <a:cs typeface="Palatino Linotype"/>
            </a:endParaRPr>
          </a:p>
        </p:txBody>
      </p:sp>
    </p:spTree>
    <p:extLst>
      <p:ext uri="{BB962C8B-B14F-4D97-AF65-F5344CB8AC3E}">
        <p14:creationId xmlns:p14="http://schemas.microsoft.com/office/powerpoint/2010/main" val="1641562770"/>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 może podatek od słońca albo turystyczny?</a:t>
            </a:r>
            <a:endParaRPr lang="pl-PL" dirty="0"/>
          </a:p>
        </p:txBody>
      </p:sp>
      <p:sp>
        <p:nvSpPr>
          <p:cNvPr id="3" name="Symbol zastępczy zawartości 2"/>
          <p:cNvSpPr>
            <a:spLocks noGrp="1"/>
          </p:cNvSpPr>
          <p:nvPr>
            <p:ph idx="1"/>
          </p:nvPr>
        </p:nvSpPr>
        <p:spPr/>
        <p:txBody>
          <a:bodyPr/>
          <a:lstStyle/>
          <a:p>
            <a:r>
              <a:rPr lang="pl-PL" b="1" dirty="0"/>
              <a:t>Podatek od słońca (Baleary)</a:t>
            </a:r>
            <a:br>
              <a:rPr lang="pl-PL" b="1" dirty="0"/>
            </a:br>
            <a:r>
              <a:rPr lang="pl-PL" dirty="0"/>
              <a:t>Początek XXI wieku przyniósł nowy podatek na należących do Hiszpanii Balearach. Muszą go zapłacić wszyscy turyści odwiedzający Majorkę, Minorkę, Ibizę czy inne wyspy archipelagu. Stawka wynosi 1 euro za dzień. Zebrane w ten sposób pieniądze są przeznaczane na sprzątanie plaż a także na utrzymanie ekologicznej równowagi na wyspach i poprawę infrastruktury turystycznej. </a:t>
            </a:r>
            <a:endParaRPr lang="pl-PL" dirty="0" smtClean="0"/>
          </a:p>
          <a:p>
            <a:r>
              <a:rPr lang="pl-PL" dirty="0" smtClean="0"/>
              <a:t>Opłata miejscowa od brudnego powietrza w Zakopanem i Krakowie</a:t>
            </a: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410</a:t>
            </a:fld>
            <a:endParaRPr lang="pl-PL"/>
          </a:p>
        </p:txBody>
      </p:sp>
    </p:spTree>
    <p:extLst>
      <p:ext uri="{BB962C8B-B14F-4D97-AF65-F5344CB8AC3E}">
        <p14:creationId xmlns:p14="http://schemas.microsoft.com/office/powerpoint/2010/main" val="2281146439"/>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miejscowa</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uzdrowiskowa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411</a:t>
            </a:fld>
            <a:endParaRPr lang="pl-PL">
              <a:latin typeface="Palatino Linotype"/>
              <a:cs typeface="Palatino Linotype"/>
            </a:endParaRPr>
          </a:p>
        </p:txBody>
      </p:sp>
      <p:sp>
        <p:nvSpPr>
          <p:cNvPr id="6" name="Rectangle 5"/>
          <p:cNvSpPr/>
          <p:nvPr/>
        </p:nvSpPr>
        <p:spPr>
          <a:xfrm>
            <a:off x="827584" y="1556792"/>
            <a:ext cx="6768752" cy="1938992"/>
          </a:xfrm>
          <a:prstGeom prst="rect">
            <a:avLst/>
          </a:prstGeom>
        </p:spPr>
        <p:txBody>
          <a:bodyPr wrap="square">
            <a:spAutoFit/>
          </a:bodyPr>
          <a:lstStyle/>
          <a:p>
            <a:pPr indent="179388" algn="ctr" eaLnBrk="1" hangingPunct="1">
              <a:tabLst>
                <a:tab pos="144463" algn="l"/>
                <a:tab pos="288925" algn="l"/>
              </a:tabLst>
              <a:defRPr/>
            </a:pPr>
            <a:r>
              <a:rPr lang="pl-PL" sz="2000" b="1" dirty="0">
                <a:solidFill>
                  <a:srgbClr val="000000"/>
                </a:solidFill>
                <a:latin typeface="Palatino Linotype"/>
                <a:cs typeface="Palatino Linotype"/>
              </a:rPr>
              <a:t>Stawki dzienne opłaty ustala w formie uchwały rada gminy. Stawki te nie mogą przekroczyć stawki maksymalnej</a:t>
            </a:r>
            <a:r>
              <a:rPr lang="pl-PL" sz="2000" dirty="0">
                <a:solidFill>
                  <a:srgbClr val="000000"/>
                </a:solidFill>
                <a:latin typeface="Palatino Linotype"/>
                <a:cs typeface="Palatino Linotype"/>
              </a:rPr>
              <a:t>, która jest określona w ustawie o podatkach i opłatach lokalnych. W </a:t>
            </a:r>
            <a:r>
              <a:rPr lang="pl-PL" sz="2000" dirty="0" smtClean="0">
                <a:solidFill>
                  <a:srgbClr val="000000"/>
                </a:solidFill>
                <a:latin typeface="Palatino Linotype"/>
                <a:cs typeface="Palatino Linotype"/>
              </a:rPr>
              <a:t>2020r</a:t>
            </a:r>
            <a:r>
              <a:rPr lang="pl-PL" sz="2000" dirty="0">
                <a:solidFill>
                  <a:srgbClr val="000000"/>
                </a:solidFill>
                <a:latin typeface="Palatino Linotype"/>
                <a:cs typeface="Palatino Linotype"/>
              </a:rPr>
              <a:t>. wynosi ona </a:t>
            </a:r>
            <a:r>
              <a:rPr lang="pl-PL" sz="2000" dirty="0" smtClean="0">
                <a:solidFill>
                  <a:srgbClr val="000000"/>
                </a:solidFill>
                <a:latin typeface="Palatino Linotype"/>
                <a:cs typeface="Palatino Linotype"/>
              </a:rPr>
              <a:t>2,31 </a:t>
            </a:r>
            <a:r>
              <a:rPr lang="pl-PL" sz="2000" dirty="0">
                <a:solidFill>
                  <a:srgbClr val="000000"/>
                </a:solidFill>
                <a:latin typeface="Palatino Linotype"/>
                <a:cs typeface="Palatino Linotype"/>
              </a:rPr>
              <a:t>zł dziennie, a w miejscowościach posiadających status obszaru ochrony uzdrowiskowej – </a:t>
            </a:r>
            <a:r>
              <a:rPr lang="pl-PL" sz="2000" dirty="0" smtClean="0">
                <a:solidFill>
                  <a:srgbClr val="000000"/>
                </a:solidFill>
                <a:latin typeface="Palatino Linotype"/>
                <a:cs typeface="Palatino Linotype"/>
              </a:rPr>
              <a:t>3,24 </a:t>
            </a:r>
            <a:r>
              <a:rPr lang="pl-PL" sz="2000" dirty="0">
                <a:solidFill>
                  <a:srgbClr val="000000"/>
                </a:solidFill>
                <a:latin typeface="Palatino Linotype"/>
                <a:cs typeface="Palatino Linotype"/>
              </a:rPr>
              <a:t>zł dziennie.</a:t>
            </a:r>
          </a:p>
        </p:txBody>
      </p:sp>
      <p:sp>
        <p:nvSpPr>
          <p:cNvPr id="7" name="Prostokąt 7"/>
          <p:cNvSpPr>
            <a:spLocks noChangeArrowheads="1"/>
          </p:cNvSpPr>
          <p:nvPr/>
        </p:nvSpPr>
        <p:spPr bwMode="auto">
          <a:xfrm>
            <a:off x="323528" y="3933056"/>
            <a:ext cx="7848600" cy="1631216"/>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indent="179388" algn="ctr" eaLnBrk="1" hangingPunct="1">
              <a:tabLst>
                <a:tab pos="144463" algn="l"/>
                <a:tab pos="288925" algn="l"/>
              </a:tabLst>
              <a:defRPr/>
            </a:pPr>
            <a:r>
              <a:rPr lang="pl-PL" sz="2000" dirty="0">
                <a:solidFill>
                  <a:srgbClr val="000000"/>
                </a:solidFill>
                <a:latin typeface="Palatino Linotype"/>
                <a:cs typeface="Palatino Linotype"/>
              </a:rPr>
              <a:t>W miejscowościach uzdrowiskowych (położonych na obszarach którym nadano status uzdrowiska) może być pobierana opłata uzdrowiskowa. O wysokości tej opłaty decyduje rada gminy w formie uchwały. Stawka maksymalna tej opłaty jest wyższa niż opłaty miejscowej i w </a:t>
            </a:r>
            <a:r>
              <a:rPr lang="pl-PL" sz="2000" dirty="0" smtClean="0">
                <a:solidFill>
                  <a:srgbClr val="000000"/>
                </a:solidFill>
                <a:latin typeface="Palatino Linotype"/>
                <a:cs typeface="Palatino Linotype"/>
              </a:rPr>
              <a:t>2020 </a:t>
            </a:r>
            <a:r>
              <a:rPr lang="pl-PL" sz="2000" dirty="0">
                <a:solidFill>
                  <a:srgbClr val="000000"/>
                </a:solidFill>
                <a:latin typeface="Palatino Linotype"/>
                <a:cs typeface="Palatino Linotype"/>
              </a:rPr>
              <a:t>r. wynosi </a:t>
            </a:r>
            <a:r>
              <a:rPr lang="pl-PL" sz="2000" dirty="0" smtClean="0">
                <a:solidFill>
                  <a:srgbClr val="000000"/>
                </a:solidFill>
                <a:latin typeface="Palatino Linotype"/>
                <a:cs typeface="Palatino Linotype"/>
              </a:rPr>
              <a:t>4,48zł</a:t>
            </a:r>
            <a:r>
              <a:rPr lang="pl-PL" sz="2000" dirty="0">
                <a:solidFill>
                  <a:srgbClr val="000000"/>
                </a:solidFill>
                <a:latin typeface="Palatino Linotype"/>
                <a:cs typeface="Palatino Linotype"/>
              </a:rPr>
              <a:t>. </a:t>
            </a:r>
          </a:p>
        </p:txBody>
      </p:sp>
    </p:spTree>
    <p:extLst>
      <p:ext uri="{BB962C8B-B14F-4D97-AF65-F5344CB8AC3E}">
        <p14:creationId xmlns:p14="http://schemas.microsoft.com/office/powerpoint/2010/main" val="2709376795"/>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miejscowa</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uzdrowiskowa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412</a:t>
            </a:fld>
            <a:endParaRPr lang="pl-PL">
              <a:latin typeface="Palatino Linotype"/>
              <a:cs typeface="Palatino Linotype"/>
            </a:endParaRPr>
          </a:p>
        </p:txBody>
      </p:sp>
      <p:sp>
        <p:nvSpPr>
          <p:cNvPr id="6" name="Rectangle 1"/>
          <p:cNvSpPr>
            <a:spLocks noChangeArrowheads="1"/>
          </p:cNvSpPr>
          <p:nvPr/>
        </p:nvSpPr>
        <p:spPr bwMode="auto">
          <a:xfrm>
            <a:off x="467544" y="1876182"/>
            <a:ext cx="7777162" cy="4154984"/>
          </a:xfrm>
          <a:prstGeom prst="rect">
            <a:avLst/>
          </a:prstGeom>
          <a:ln w="57150" cmpd="sng">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indent="179388" algn="just">
              <a:tabLst>
                <a:tab pos="144463" algn="l"/>
                <a:tab pos="288925" algn="l"/>
              </a:tabLst>
              <a:defRPr/>
            </a:pPr>
            <a:r>
              <a:rPr lang="pl-PL" sz="2400" dirty="0">
                <a:solidFill>
                  <a:srgbClr val="000000"/>
                </a:solidFill>
                <a:latin typeface="Palatino Linotype"/>
                <a:cs typeface="Palatino Linotype"/>
              </a:rPr>
              <a:t>Ustawowo od opłaty </a:t>
            </a:r>
            <a:r>
              <a:rPr lang="pl-PL" sz="2400" b="1" dirty="0">
                <a:solidFill>
                  <a:srgbClr val="000000"/>
                </a:solidFill>
                <a:latin typeface="Palatino Linotype"/>
                <a:cs typeface="Palatino Linotype"/>
              </a:rPr>
              <a:t>zwolnione</a:t>
            </a:r>
            <a:r>
              <a:rPr lang="pl-PL" sz="2400" dirty="0">
                <a:solidFill>
                  <a:srgbClr val="000000"/>
                </a:solidFill>
                <a:latin typeface="Palatino Linotype"/>
                <a:cs typeface="Palatino Linotype"/>
              </a:rPr>
              <a:t> są między innymi osoby przebywające w szpitalach, osoby niewidome, zorganizowane grupy dzieci i młodzieży szkolnej oraz podatnicy podatku od nieruchomości z tytułu posiadania domów letniskowych. Rada gminy może wprowadzić inne (przedmiotowe) zwolnienia niż zawarte w ustawie. Opłata miejscowa i uzdrowiskowa jest pobierana </a:t>
            </a:r>
            <a:r>
              <a:rPr lang="pl-PL" sz="2400" b="1" dirty="0">
                <a:solidFill>
                  <a:srgbClr val="000000"/>
                </a:solidFill>
                <a:latin typeface="Palatino Linotype"/>
                <a:cs typeface="Palatino Linotype"/>
              </a:rPr>
              <a:t>przez inkasentów</a:t>
            </a:r>
            <a:r>
              <a:rPr lang="pl-PL" sz="2400" dirty="0">
                <a:solidFill>
                  <a:srgbClr val="000000"/>
                </a:solidFill>
                <a:latin typeface="Palatino Linotype"/>
                <a:cs typeface="Palatino Linotype"/>
              </a:rPr>
              <a:t> wyznaczonych przez radę gminy. Najczęściej inkasentami są osoby prowadzące hotele, pola namiotowe, ośrodki wypoczynkowe itp.</a:t>
            </a:r>
          </a:p>
        </p:txBody>
      </p:sp>
    </p:spTree>
    <p:extLst>
      <p:ext uri="{BB962C8B-B14F-4D97-AF65-F5344CB8AC3E}">
        <p14:creationId xmlns:p14="http://schemas.microsoft.com/office/powerpoint/2010/main" val="338406021"/>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reklamowa</a:t>
            </a:r>
            <a:r>
              <a:rPr lang="en-US" dirty="0">
                <a:latin typeface="Palatino Linotype"/>
                <a:cs typeface="Palatino Linotype"/>
              </a:rPr>
              <a:t> </a:t>
            </a:r>
          </a:p>
        </p:txBody>
      </p:sp>
      <p:sp>
        <p:nvSpPr>
          <p:cNvPr id="3" name="Content Placeholder 2"/>
          <p:cNvSpPr>
            <a:spLocks noGrp="1"/>
          </p:cNvSpPr>
          <p:nvPr>
            <p:ph idx="1"/>
          </p:nvPr>
        </p:nvSpPr>
        <p:spPr/>
        <p:txBody>
          <a:bodyPr>
            <a:normAutofit/>
          </a:bodyPr>
          <a:lstStyle/>
          <a:p>
            <a:pPr algn="just"/>
            <a:r>
              <a:rPr lang="pl-PL" sz="2400" b="1" dirty="0">
                <a:solidFill>
                  <a:srgbClr val="000000"/>
                </a:solidFill>
                <a:latin typeface="Palatino Linotype"/>
                <a:cs typeface="Palatino Linotype"/>
              </a:rPr>
              <a:t>Art. 17a.  1. Rada gminy może wprowadzić opłatę reklamową od umieszczonych tablic reklamowych lub urządzeń reklamowych.</a:t>
            </a:r>
            <a:endParaRPr lang="pl-PL" sz="2400" dirty="0">
              <a:solidFill>
                <a:srgbClr val="000000"/>
              </a:solidFill>
              <a:latin typeface="Palatino Linotype"/>
              <a:cs typeface="Palatino Linotype"/>
            </a:endParaRPr>
          </a:p>
          <a:p>
            <a:pPr algn="just">
              <a:buFont typeface="Wingdings 2" charset="0"/>
              <a:buNone/>
            </a:pPr>
            <a:r>
              <a:rPr lang="pl-PL" sz="2400" b="1" dirty="0">
                <a:solidFill>
                  <a:srgbClr val="000000"/>
                </a:solidFill>
                <a:latin typeface="Palatino Linotype"/>
                <a:cs typeface="Palatino Linotype"/>
              </a:rPr>
              <a:t>   2. Opłata reklamowa może być pobierana jedynie na obszarach, dla których obowiązują zasady i warunki sytuowania obiektów małej architektury, tablic reklamowych i urządzeń reklamowych oraz ogrodzeń.</a:t>
            </a:r>
            <a:endParaRPr lang="pl-PL" sz="2400" dirty="0">
              <a:solidFill>
                <a:srgbClr val="000000"/>
              </a:solidFill>
              <a:latin typeface="Palatino Linotype"/>
              <a:cs typeface="Palatino Linotype"/>
            </a:endParaRPr>
          </a:p>
          <a:p>
            <a:pPr algn="just"/>
            <a:endParaRPr lang="pl-PL" sz="2400"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413</a:t>
            </a:fld>
            <a:endParaRPr lang="pl-PL">
              <a:latin typeface="Palatino Linotype"/>
              <a:cs typeface="Palatino Linotype"/>
            </a:endParaRPr>
          </a:p>
        </p:txBody>
      </p:sp>
    </p:spTree>
    <p:extLst>
      <p:ext uri="{BB962C8B-B14F-4D97-AF65-F5344CB8AC3E}">
        <p14:creationId xmlns:p14="http://schemas.microsoft.com/office/powerpoint/2010/main" val="503997630"/>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556313" cy="1116106"/>
          </a:xfrm>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reklamowa</a:t>
            </a:r>
            <a:r>
              <a:rPr lang="en-US" dirty="0">
                <a:latin typeface="Palatino Linotype"/>
                <a:cs typeface="Palatino Linotype"/>
              </a:rPr>
              <a:t> – </a:t>
            </a:r>
            <a:r>
              <a:rPr lang="en-US" dirty="0" err="1">
                <a:latin typeface="Palatino Linotype"/>
                <a:cs typeface="Palatino Linotype"/>
              </a:rPr>
              <a:t>podmiot</a:t>
            </a:r>
            <a:r>
              <a:rPr lang="en-US" dirty="0">
                <a:latin typeface="Palatino Linotype"/>
                <a:cs typeface="Palatino Linotype"/>
              </a:rPr>
              <a:t>  </a:t>
            </a:r>
          </a:p>
        </p:txBody>
      </p:sp>
      <p:sp>
        <p:nvSpPr>
          <p:cNvPr id="3" name="Content Placeholder 2"/>
          <p:cNvSpPr>
            <a:spLocks noGrp="1"/>
          </p:cNvSpPr>
          <p:nvPr>
            <p:ph idx="1"/>
          </p:nvPr>
        </p:nvSpPr>
        <p:spPr>
          <a:xfrm>
            <a:off x="467544" y="1052736"/>
            <a:ext cx="7556313" cy="4144963"/>
          </a:xfrm>
        </p:spPr>
        <p:txBody>
          <a:bodyPr>
            <a:noAutofit/>
          </a:bodyPr>
          <a:lstStyle/>
          <a:p>
            <a:pPr algn="just"/>
            <a:r>
              <a:rPr lang="pl-PL" sz="1800" b="1" dirty="0">
                <a:solidFill>
                  <a:srgbClr val="000000"/>
                </a:solidFill>
                <a:latin typeface="Palatino Linotype"/>
                <a:cs typeface="Palatino Linotype"/>
              </a:rPr>
              <a:t>Opłatę reklamową </a:t>
            </a:r>
            <a:r>
              <a:rPr lang="pl-PL" sz="1800" b="1" u="sng" dirty="0">
                <a:solidFill>
                  <a:srgbClr val="000000"/>
                </a:solidFill>
                <a:latin typeface="Palatino Linotype"/>
                <a:cs typeface="Palatino Linotype"/>
              </a:rPr>
              <a:t>pobiera się </a:t>
            </a:r>
            <a:r>
              <a:rPr lang="pl-PL" sz="1800" b="1" dirty="0">
                <a:solidFill>
                  <a:srgbClr val="000000"/>
                </a:solidFill>
                <a:latin typeface="Palatino Linotype"/>
                <a:cs typeface="Palatino Linotype"/>
              </a:rPr>
              <a:t>od:</a:t>
            </a:r>
            <a:endParaRPr lang="pl-PL" sz="1800" dirty="0">
              <a:solidFill>
                <a:srgbClr val="000000"/>
              </a:solidFill>
              <a:latin typeface="Palatino Linotype"/>
              <a:cs typeface="Palatino Linotype"/>
            </a:endParaRPr>
          </a:p>
          <a:p>
            <a:pPr marL="0" indent="0" algn="just">
              <a:buNone/>
            </a:pPr>
            <a:r>
              <a:rPr lang="pl-PL" sz="1600" b="1" dirty="0">
                <a:solidFill>
                  <a:srgbClr val="000000"/>
                </a:solidFill>
                <a:latin typeface="Palatino Linotype"/>
                <a:cs typeface="Palatino Linotype"/>
              </a:rPr>
              <a:t>1)	właścicieli nieruchomości lub obiektów budowlanych, z wyłączeniem nieruchomości gruntowych oddanych w użytkowanie wieczyste,</a:t>
            </a:r>
            <a:endParaRPr lang="pl-PL" sz="1600" dirty="0">
              <a:solidFill>
                <a:srgbClr val="000000"/>
              </a:solidFill>
              <a:latin typeface="Palatino Linotype"/>
              <a:cs typeface="Palatino Linotype"/>
            </a:endParaRPr>
          </a:p>
          <a:p>
            <a:pPr marL="0" indent="0" algn="just">
              <a:buNone/>
            </a:pPr>
            <a:r>
              <a:rPr lang="pl-PL" sz="1600" b="1" dirty="0">
                <a:solidFill>
                  <a:srgbClr val="000000"/>
                </a:solidFill>
                <a:latin typeface="Palatino Linotype"/>
                <a:cs typeface="Palatino Linotype"/>
              </a:rPr>
              <a:t>2)	użytkowników wieczystych nieruchomości gruntowych,</a:t>
            </a:r>
            <a:endParaRPr lang="pl-PL" sz="1600" dirty="0">
              <a:solidFill>
                <a:srgbClr val="000000"/>
              </a:solidFill>
              <a:latin typeface="Palatino Linotype"/>
              <a:cs typeface="Palatino Linotype"/>
            </a:endParaRPr>
          </a:p>
          <a:p>
            <a:pPr marL="0" indent="0" algn="just">
              <a:buNone/>
            </a:pPr>
            <a:r>
              <a:rPr lang="pl-PL" sz="1600" b="1" dirty="0">
                <a:solidFill>
                  <a:srgbClr val="000000"/>
                </a:solidFill>
                <a:latin typeface="Palatino Linotype"/>
                <a:cs typeface="Palatino Linotype"/>
              </a:rPr>
              <a:t>3)	posiadaczy samoistnych nieruchomości lub obiektów budowlanych,</a:t>
            </a:r>
            <a:endParaRPr lang="pl-PL" sz="1600" dirty="0">
              <a:solidFill>
                <a:srgbClr val="000000"/>
              </a:solidFill>
              <a:latin typeface="Palatino Linotype"/>
              <a:cs typeface="Palatino Linotype"/>
            </a:endParaRPr>
          </a:p>
          <a:p>
            <a:pPr marL="0" indent="0" algn="just">
              <a:buNone/>
            </a:pPr>
            <a:r>
              <a:rPr lang="pl-PL" sz="1600" b="1" dirty="0">
                <a:solidFill>
                  <a:srgbClr val="000000"/>
                </a:solidFill>
                <a:latin typeface="Palatino Linotype"/>
                <a:cs typeface="Palatino Linotype"/>
              </a:rPr>
              <a:t>4)	posiadaczy nieruchomości lub ich części albo obiektów budowlanych lub ich części, stanowiących własność Skarbu Państwa lub jednostki samorządu terytorialnego, jeżeli posiadanie:</a:t>
            </a:r>
            <a:endParaRPr lang="pl-PL" sz="1600" dirty="0">
              <a:solidFill>
                <a:srgbClr val="000000"/>
              </a:solidFill>
              <a:latin typeface="Palatino Linotype"/>
              <a:cs typeface="Palatino Linotype"/>
            </a:endParaRPr>
          </a:p>
          <a:p>
            <a:pPr marL="0" indent="0" algn="just">
              <a:buNone/>
            </a:pPr>
            <a:r>
              <a:rPr lang="pl-PL" sz="1600" b="1" dirty="0">
                <a:solidFill>
                  <a:srgbClr val="000000"/>
                </a:solidFill>
                <a:latin typeface="Palatino Linotype"/>
                <a:cs typeface="Palatino Linotype"/>
              </a:rPr>
              <a:t>	a)	wynika z umowy zawartej z właścicielem, Krajowym Ośrodkiem Wsparcia Rolnictwa (</a:t>
            </a:r>
            <a:r>
              <a:rPr lang="pl-PL" sz="1600" i="1" dirty="0">
                <a:solidFill>
                  <a:srgbClr val="000000"/>
                </a:solidFill>
                <a:latin typeface="Palatino Linotype"/>
                <a:cs typeface="Palatino Linotype"/>
              </a:rPr>
              <a:t>dawniej - Agencją Nieruchomości Rolnych</a:t>
            </a:r>
            <a:r>
              <a:rPr lang="pl-PL" sz="1600" b="1" dirty="0">
                <a:solidFill>
                  <a:srgbClr val="000000"/>
                </a:solidFill>
                <a:latin typeface="Palatino Linotype"/>
                <a:cs typeface="Palatino Linotype"/>
              </a:rPr>
              <a:t>) lub z innego tytułu prawnego,</a:t>
            </a:r>
            <a:endParaRPr lang="pl-PL" sz="1600" dirty="0">
              <a:solidFill>
                <a:srgbClr val="000000"/>
              </a:solidFill>
              <a:latin typeface="Palatino Linotype"/>
              <a:cs typeface="Palatino Linotype"/>
            </a:endParaRPr>
          </a:p>
          <a:p>
            <a:pPr marL="0" indent="0" algn="just">
              <a:buNone/>
            </a:pPr>
            <a:r>
              <a:rPr lang="pl-PL" sz="1600" b="1" dirty="0">
                <a:solidFill>
                  <a:srgbClr val="000000"/>
                </a:solidFill>
                <a:latin typeface="Palatino Linotype"/>
                <a:cs typeface="Palatino Linotype"/>
              </a:rPr>
              <a:t>	b)	jest bez tytułu prawnego</a:t>
            </a:r>
            <a:endParaRPr lang="pl-PL" sz="1600" dirty="0">
              <a:solidFill>
                <a:srgbClr val="000000"/>
              </a:solidFill>
              <a:latin typeface="Palatino Linotype"/>
              <a:cs typeface="Palatino Linotype"/>
            </a:endParaRPr>
          </a:p>
          <a:p>
            <a:pPr marL="0" indent="0" algn="just">
              <a:buNone/>
            </a:pPr>
            <a:r>
              <a:rPr lang="pl-PL" sz="1600" b="1" dirty="0">
                <a:solidFill>
                  <a:srgbClr val="000000"/>
                </a:solidFill>
                <a:latin typeface="Palatino Linotype"/>
                <a:cs typeface="Palatino Linotype"/>
              </a:rPr>
              <a:t>-	jeżeli na tych nieruchomościach lub obiektach budowlanych znajdują się tablice reklamowe lub urządzenia reklamowe, niezależnie od tego czy na tablicy reklamowej lub urządzeniu reklamowym eksponowana jest reklama.</a:t>
            </a:r>
            <a:endParaRPr lang="pl-PL" sz="1600" dirty="0">
              <a:solidFill>
                <a:srgbClr val="000000"/>
              </a:solidFill>
              <a:latin typeface="Palatino Linotype"/>
              <a:cs typeface="Palatino Linotype"/>
            </a:endParaRPr>
          </a:p>
          <a:p>
            <a:pPr algn="just"/>
            <a:endParaRPr lang="en-US" sz="1400"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414</a:t>
            </a:fld>
            <a:endParaRPr lang="pl-PL">
              <a:latin typeface="Palatino Linotype"/>
              <a:cs typeface="Palatino Linotype"/>
            </a:endParaRPr>
          </a:p>
        </p:txBody>
      </p:sp>
    </p:spTree>
    <p:extLst>
      <p:ext uri="{BB962C8B-B14F-4D97-AF65-F5344CB8AC3E}">
        <p14:creationId xmlns:p14="http://schemas.microsoft.com/office/powerpoint/2010/main" val="2518004076"/>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reklamowa</a:t>
            </a:r>
            <a:endParaRPr lang="en-US" dirty="0">
              <a:latin typeface="Palatino Linotype"/>
              <a:cs typeface="Palatino Linotype"/>
            </a:endParaRPr>
          </a:p>
        </p:txBody>
      </p:sp>
      <p:sp>
        <p:nvSpPr>
          <p:cNvPr id="3" name="Content Placeholder 2"/>
          <p:cNvSpPr>
            <a:spLocks noGrp="1"/>
          </p:cNvSpPr>
          <p:nvPr>
            <p:ph idx="1"/>
          </p:nvPr>
        </p:nvSpPr>
        <p:spPr>
          <a:xfrm>
            <a:off x="467544" y="1340768"/>
            <a:ext cx="7556313" cy="4968552"/>
          </a:xfrm>
        </p:spPr>
        <p:txBody>
          <a:bodyPr>
            <a:normAutofit fontScale="92500" lnSpcReduction="20000"/>
          </a:bodyPr>
          <a:lstStyle/>
          <a:p>
            <a:pPr algn="just"/>
            <a:r>
              <a:rPr lang="pl-PL" b="1" dirty="0">
                <a:solidFill>
                  <a:srgbClr val="000000"/>
                </a:solidFill>
                <a:latin typeface="Palatino Linotype"/>
                <a:cs typeface="Palatino Linotype"/>
              </a:rPr>
              <a:t> Opłaty reklamowej </a:t>
            </a:r>
            <a:r>
              <a:rPr lang="pl-PL" b="1" u="sng" dirty="0">
                <a:solidFill>
                  <a:srgbClr val="000000"/>
                </a:solidFill>
                <a:latin typeface="Palatino Linotype"/>
                <a:cs typeface="Palatino Linotype"/>
              </a:rPr>
              <a:t>nie pobiera się </a:t>
            </a:r>
            <a:r>
              <a:rPr lang="pl-PL" b="1" dirty="0">
                <a:solidFill>
                  <a:srgbClr val="000000"/>
                </a:solidFill>
                <a:latin typeface="Palatino Linotype"/>
                <a:cs typeface="Palatino Linotype"/>
              </a:rPr>
              <a:t>jeżeli tablice reklamowe lub urządzenia reklamowe, o których mowa w ust. 2:</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1)	nie są widoczne z przestrzeni dostępnych publicznie;</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2)	stanowią szyld, o ile jest on zgodny z zasadami i warunkami sytuowania obiektów małej architektury, tablic reklamowych i urządzeń reklamowych oraz ogrodzeń;</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3)	są realizacją obowiązku nałożonego przepisami prawa;</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4)	służą wyłącznie do upowszechniania informacji:</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a)	trwale upamiętniającej osoby, instytucje lub wydarzenia,</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b)	o charakterze religijnym, związanym z działalnością kościołów lub innych związków wyznaniowych, jeżeli tablica reklamowa lub urządzenie reklamowe sytuowane są w granicach terenów użytkowanych jako miejsca kultu i działalności religijnej oraz cmentarzy.</a:t>
            </a:r>
            <a:endParaRPr lang="pl-PL" dirty="0">
              <a:solidFill>
                <a:srgbClr val="000000"/>
              </a:solidFill>
              <a:latin typeface="Palatino Linotype"/>
              <a:cs typeface="Palatino Linotype"/>
            </a:endParaRP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415</a:t>
            </a:fld>
            <a:endParaRPr lang="pl-PL">
              <a:latin typeface="Palatino Linotype"/>
              <a:cs typeface="Palatino Linotype"/>
            </a:endParaRPr>
          </a:p>
        </p:txBody>
      </p:sp>
    </p:spTree>
    <p:extLst>
      <p:ext uri="{BB962C8B-B14F-4D97-AF65-F5344CB8AC3E}">
        <p14:creationId xmlns:p14="http://schemas.microsoft.com/office/powerpoint/2010/main" val="3198238065"/>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reklamowa</a:t>
            </a:r>
            <a:r>
              <a:rPr lang="en-US" dirty="0">
                <a:latin typeface="Palatino Linotype"/>
                <a:cs typeface="Palatino Linotype"/>
              </a:rPr>
              <a:t> </a:t>
            </a:r>
          </a:p>
        </p:txBody>
      </p:sp>
      <p:sp>
        <p:nvSpPr>
          <p:cNvPr id="3" name="Content Placeholder 2"/>
          <p:cNvSpPr>
            <a:spLocks noGrp="1"/>
          </p:cNvSpPr>
          <p:nvPr>
            <p:ph idx="1"/>
          </p:nvPr>
        </p:nvSpPr>
        <p:spPr>
          <a:xfrm>
            <a:off x="467544" y="1340768"/>
            <a:ext cx="7556313" cy="4144963"/>
          </a:xfrm>
        </p:spPr>
        <p:txBody>
          <a:bodyPr>
            <a:noAutofit/>
          </a:bodyPr>
          <a:lstStyle/>
          <a:p>
            <a:pPr algn="just"/>
            <a:r>
              <a:rPr lang="pl-PL" b="1" dirty="0">
                <a:solidFill>
                  <a:srgbClr val="000000"/>
                </a:solidFill>
                <a:latin typeface="Palatino Linotype"/>
                <a:cs typeface="Palatino Linotype"/>
              </a:rPr>
              <a:t>Art. 17b.  1. Opłata reklamowa składa się z części stałej i części zmiennej.</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2. Część stała ma zryczałtowaną wysokość niezależną od pola powierzchni tablicy reklamowej lub urządzenia reklamowego służącego ekspozycji reklamy.</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3. Część zmienna zależy od wielkości pola powierzchni tablicy lub urządzenia reklamowego służących ekspozycji reklamy.</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4. Jeśli kształt urządzenia reklamowego uniemożliwia wyznaczenie pola powierzchni służącej ekspozycji reklamy, o którym mowa w ust. 3, wysokość opłaty zależy od pola powierzchni bocznej prostopadłościanu opisanego na urządzeniu reklamowym.</a:t>
            </a:r>
            <a:endParaRPr lang="pl-PL" dirty="0">
              <a:solidFill>
                <a:srgbClr val="000000"/>
              </a:solidFill>
              <a:latin typeface="Palatino Linotype"/>
              <a:cs typeface="Palatino Linotype"/>
            </a:endParaRPr>
          </a:p>
          <a:p>
            <a:pPr algn="just"/>
            <a:endParaRPr lang="pl-PL" dirty="0">
              <a:solidFill>
                <a:srgbClr val="000000"/>
              </a:solidFill>
              <a:latin typeface="Palatino Linotype"/>
              <a:cs typeface="Palatino Linotype"/>
            </a:endParaRP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416</a:t>
            </a:fld>
            <a:endParaRPr lang="pl-PL">
              <a:latin typeface="Palatino Linotype"/>
              <a:cs typeface="Palatino Linotype"/>
            </a:endParaRPr>
          </a:p>
        </p:txBody>
      </p:sp>
    </p:spTree>
    <p:extLst>
      <p:ext uri="{BB962C8B-B14F-4D97-AF65-F5344CB8AC3E}">
        <p14:creationId xmlns:p14="http://schemas.microsoft.com/office/powerpoint/2010/main" val="105925983"/>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reklamowa</a:t>
            </a:r>
            <a:r>
              <a:rPr lang="en-US" dirty="0">
                <a:latin typeface="Palatino Linotype"/>
                <a:cs typeface="Palatino Linotype"/>
              </a:rPr>
              <a:t> – </a:t>
            </a:r>
            <a:r>
              <a:rPr lang="en-US" dirty="0" err="1">
                <a:latin typeface="Palatino Linotype"/>
                <a:cs typeface="Palatino Linotype"/>
              </a:rPr>
              <a:t>stawki</a:t>
            </a:r>
            <a:r>
              <a:rPr lang="en-US" dirty="0">
                <a:latin typeface="Palatino Linotype"/>
                <a:cs typeface="Palatino Linotype"/>
              </a:rPr>
              <a:t> </a:t>
            </a:r>
          </a:p>
        </p:txBody>
      </p:sp>
      <p:sp>
        <p:nvSpPr>
          <p:cNvPr id="3" name="Content Placeholder 2"/>
          <p:cNvSpPr>
            <a:spLocks noGrp="1"/>
          </p:cNvSpPr>
          <p:nvPr>
            <p:ph idx="1"/>
          </p:nvPr>
        </p:nvSpPr>
        <p:spPr/>
        <p:txBody>
          <a:bodyPr/>
          <a:lstStyle/>
          <a:p>
            <a:pPr algn="just"/>
            <a:r>
              <a:rPr lang="pl-PL" b="1" dirty="0">
                <a:solidFill>
                  <a:srgbClr val="000000"/>
                </a:solidFill>
                <a:latin typeface="Palatino Linotype"/>
                <a:cs typeface="Palatino Linotype"/>
              </a:rPr>
              <a:t> stawka części stałej opłaty reklamowej nie może przekroczyć 2,50 zł dziennie,</a:t>
            </a:r>
            <a:endParaRPr lang="pl-PL" dirty="0">
              <a:solidFill>
                <a:srgbClr val="000000"/>
              </a:solidFill>
              <a:latin typeface="Palatino Linotype"/>
              <a:cs typeface="Palatino Linotype"/>
            </a:endParaRPr>
          </a:p>
          <a:p>
            <a:pPr algn="just"/>
            <a:r>
              <a:rPr lang="pl-PL" b="1" dirty="0">
                <a:solidFill>
                  <a:srgbClr val="000000"/>
                </a:solidFill>
                <a:latin typeface="Palatino Linotype"/>
                <a:cs typeface="Palatino Linotype"/>
              </a:rPr>
              <a:t>stawka części zmiennej opłaty reklamowej nie może </a:t>
            </a:r>
            <a:r>
              <a:rPr lang="pl-PL" b="1">
                <a:solidFill>
                  <a:srgbClr val="000000"/>
                </a:solidFill>
                <a:latin typeface="Palatino Linotype"/>
                <a:cs typeface="Palatino Linotype"/>
              </a:rPr>
              <a:t>przekroczyć 0,21 </a:t>
            </a:r>
            <a:r>
              <a:rPr lang="pl-PL" b="1" dirty="0">
                <a:solidFill>
                  <a:srgbClr val="000000"/>
                </a:solidFill>
                <a:latin typeface="Palatino Linotype"/>
                <a:cs typeface="Palatino Linotype"/>
              </a:rPr>
              <a:t>zł od 1 m</a:t>
            </a:r>
            <a:r>
              <a:rPr lang="pl-PL" b="1" baseline="30000" dirty="0">
                <a:solidFill>
                  <a:srgbClr val="000000"/>
                </a:solidFill>
                <a:latin typeface="Palatino Linotype"/>
                <a:cs typeface="Palatino Linotype"/>
              </a:rPr>
              <a:t>2</a:t>
            </a:r>
            <a:r>
              <a:rPr lang="pl-PL" b="1" dirty="0">
                <a:solidFill>
                  <a:srgbClr val="000000"/>
                </a:solidFill>
                <a:latin typeface="Palatino Linotype"/>
                <a:cs typeface="Palatino Linotype"/>
              </a:rPr>
              <a:t> pola powierzchni tablicy reklamowej lub urządzenia reklamowego służących ekspozycji reklamy dziennie;</a:t>
            </a:r>
          </a:p>
          <a:p>
            <a:pPr marL="0" indent="0" algn="ctr">
              <a:buNone/>
            </a:pPr>
            <a:r>
              <a:rPr lang="pl-PL" b="1" dirty="0">
                <a:solidFill>
                  <a:srgbClr val="000000"/>
                </a:solidFill>
                <a:latin typeface="Palatino Linotype"/>
                <a:cs typeface="Palatino Linotype"/>
              </a:rPr>
              <a:t>Kwotę zapłaconego podatku od nieruchomości od tablicy reklamowej lub urządzenia reklamowego, zalicza się na poczet opłaty reklamowej należnej od tej tablicy reklamowej lub urządzenia reklamowego.</a:t>
            </a:r>
            <a:endParaRPr lang="pl-PL" dirty="0">
              <a:solidFill>
                <a:srgbClr val="000000"/>
              </a:solidFill>
              <a:latin typeface="Palatino Linotype"/>
              <a:cs typeface="Palatino Linotype"/>
            </a:endParaRPr>
          </a:p>
          <a:p>
            <a:pPr algn="just">
              <a:buFont typeface="Wingdings 2" charset="0"/>
              <a:buNone/>
            </a:pPr>
            <a:endParaRPr lang="pl-PL" dirty="0">
              <a:solidFill>
                <a:srgbClr val="000000"/>
              </a:solidFill>
              <a:latin typeface="Palatino Linotype"/>
              <a:cs typeface="Palatino Linotype"/>
            </a:endParaRPr>
          </a:p>
          <a:p>
            <a:pPr algn="just"/>
            <a:endParaRPr lang="pl-PL" dirty="0">
              <a:solidFill>
                <a:srgbClr val="000000"/>
              </a:solidFill>
              <a:latin typeface="Palatino Linotype"/>
              <a:cs typeface="Palatino Linotype"/>
            </a:endParaRPr>
          </a:p>
          <a:p>
            <a:pPr algn="just"/>
            <a:endParaRPr lang="pl-PL" dirty="0">
              <a:solidFill>
                <a:srgbClr val="000000"/>
              </a:solidFill>
              <a:latin typeface="Palatino Linotype"/>
              <a:cs typeface="Palatino Linotype"/>
            </a:endParaRP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417</a:t>
            </a:fld>
            <a:endParaRPr lang="pl-PL">
              <a:latin typeface="Palatino Linotype"/>
              <a:cs typeface="Palatino Linotype"/>
            </a:endParaRPr>
          </a:p>
        </p:txBody>
      </p:sp>
    </p:spTree>
    <p:extLst>
      <p:ext uri="{BB962C8B-B14F-4D97-AF65-F5344CB8AC3E}">
        <p14:creationId xmlns:p14="http://schemas.microsoft.com/office/powerpoint/2010/main" val="738506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Obowiązek</a:t>
            </a:r>
            <a:r>
              <a:rPr lang="en-US" dirty="0">
                <a:latin typeface="Palatino Linotype"/>
                <a:cs typeface="Palatino Linotype"/>
              </a:rPr>
              <a:t> </a:t>
            </a:r>
            <a:r>
              <a:rPr lang="en-US" dirty="0" err="1">
                <a:latin typeface="Palatino Linotype"/>
                <a:cs typeface="Palatino Linotype"/>
              </a:rPr>
              <a:t>podatkowy</a:t>
            </a:r>
            <a:r>
              <a:rPr lang="en-US" dirty="0">
                <a:latin typeface="Palatino Linotype"/>
                <a:cs typeface="Palatino Linotype"/>
              </a:rPr>
              <a:t> (VAT</a:t>
            </a:r>
            <a:r>
              <a:rPr lang="en-US" dirty="0" smtClean="0">
                <a:latin typeface="Palatino Linotype"/>
                <a:cs typeface="Palatino Linotype"/>
              </a:rPr>
              <a:t>)</a:t>
            </a:r>
            <a:r>
              <a:rPr lang="pl-PL" dirty="0" smtClean="0">
                <a:latin typeface="Palatino Linotype"/>
                <a:cs typeface="Palatino Linotype"/>
              </a:rPr>
              <a:t/>
            </a:r>
            <a:br>
              <a:rPr lang="pl-PL" dirty="0" smtClean="0">
                <a:latin typeface="Palatino Linotype"/>
                <a:cs typeface="Palatino Linotype"/>
              </a:rPr>
            </a:br>
            <a:r>
              <a:rPr lang="pl-PL" dirty="0">
                <a:latin typeface="Palatino Linotype"/>
                <a:cs typeface="Palatino Linotype"/>
              </a:rPr>
              <a:t/>
            </a:r>
            <a:br>
              <a:rPr lang="pl-PL" dirty="0">
                <a:latin typeface="Palatino Linotype"/>
                <a:cs typeface="Palatino Linotype"/>
              </a:rPr>
            </a:br>
            <a:r>
              <a:rPr lang="pl-PL" sz="2400" dirty="0" smtClean="0">
                <a:latin typeface="Palatino Linotype"/>
                <a:cs typeface="Palatino Linotype"/>
              </a:rPr>
              <a:t> </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42</a:t>
            </a:fld>
            <a:endParaRPr lang="pl-PL">
              <a:latin typeface="Palatino Linotype"/>
              <a:cs typeface="Palatino Linotype"/>
            </a:endParaRPr>
          </a:p>
        </p:txBody>
      </p:sp>
      <p:sp>
        <p:nvSpPr>
          <p:cNvPr id="6" name="Pięciokąt 6"/>
          <p:cNvSpPr/>
          <p:nvPr/>
        </p:nvSpPr>
        <p:spPr>
          <a:xfrm>
            <a:off x="539552" y="2204864"/>
            <a:ext cx="8101013" cy="1008112"/>
          </a:xfrm>
          <a:prstGeom prst="homePlate">
            <a:avLst>
              <a:gd name="adj" fmla="val 17277"/>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1800" dirty="0">
                <a:solidFill>
                  <a:srgbClr val="000000"/>
                </a:solidFill>
                <a:latin typeface="Palatino Linotype"/>
                <a:ea typeface="ＭＳ Ｐゴシック" charset="0"/>
                <a:cs typeface="Palatino Linotype"/>
              </a:rPr>
              <a:t>W </a:t>
            </a:r>
            <a:r>
              <a:rPr lang="pl-PL" sz="1800" b="1" dirty="0">
                <a:solidFill>
                  <a:srgbClr val="000000"/>
                </a:solidFill>
                <a:latin typeface="Palatino Linotype"/>
                <a:ea typeface="ＭＳ Ｐゴシック" charset="0"/>
                <a:cs typeface="Palatino Linotype"/>
              </a:rPr>
              <a:t>imporcie</a:t>
            </a:r>
            <a:r>
              <a:rPr lang="pl-PL" sz="1800" dirty="0">
                <a:solidFill>
                  <a:srgbClr val="000000"/>
                </a:solidFill>
                <a:latin typeface="Palatino Linotype"/>
                <a:ea typeface="ＭＳ Ｐゴシック" charset="0"/>
                <a:cs typeface="Palatino Linotype"/>
              </a:rPr>
              <a:t> towarów obowiązek podatkowy powstaje, co do zasady, z chwilą powstania długu celnego. </a:t>
            </a:r>
          </a:p>
          <a:p>
            <a:pPr eaLnBrk="1" hangingPunct="1">
              <a:defRPr/>
            </a:pPr>
            <a:endParaRPr lang="pl-PL" dirty="0">
              <a:solidFill>
                <a:srgbClr val="000000"/>
              </a:solidFill>
              <a:latin typeface="Palatino Linotype"/>
              <a:ea typeface="ＭＳ Ｐゴシック" charset="0"/>
              <a:cs typeface="Palatino Linotype"/>
            </a:endParaRPr>
          </a:p>
          <a:p>
            <a:pPr eaLnBrk="1" hangingPunct="1">
              <a:defRPr/>
            </a:pPr>
            <a:endParaRPr lang="pl-PL" sz="1800" dirty="0">
              <a:solidFill>
                <a:srgbClr val="000000"/>
              </a:solidFill>
              <a:latin typeface="Palatino Linotype"/>
              <a:ea typeface="ＭＳ Ｐゴシック" charset="0"/>
              <a:cs typeface="Palatino Linotype"/>
            </a:endParaRPr>
          </a:p>
        </p:txBody>
      </p:sp>
      <p:sp>
        <p:nvSpPr>
          <p:cNvPr id="7" name="Pięciokąt 4"/>
          <p:cNvSpPr/>
          <p:nvPr/>
        </p:nvSpPr>
        <p:spPr>
          <a:xfrm>
            <a:off x="179512" y="3573016"/>
            <a:ext cx="8964488" cy="2376488"/>
          </a:xfrm>
          <a:prstGeom prst="homePlate">
            <a:avLst>
              <a:gd name="adj" fmla="val 15991"/>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b="1" dirty="0">
                <a:solidFill>
                  <a:schemeClr val="tx1"/>
                </a:solidFill>
                <a:latin typeface="Palatino Linotype"/>
                <a:ea typeface="ＭＳ Ｐゴシック" charset="0"/>
                <a:cs typeface="Palatino Linotype"/>
              </a:rPr>
              <a:t>W wewnątrzwspólnotowej dostawie</a:t>
            </a:r>
            <a:r>
              <a:rPr lang="pl-PL" dirty="0">
                <a:solidFill>
                  <a:schemeClr val="tx1"/>
                </a:solidFill>
                <a:latin typeface="Palatino Linotype"/>
                <a:ea typeface="ＭＳ Ｐゴシック" charset="0"/>
                <a:cs typeface="Palatino Linotype"/>
              </a:rPr>
              <a:t> towarów obowiązek podatkowy powstaje z chwilą wystawienia faktury przez podatnika, nie później jednak niż 15. dnia miesiąca następującego po miesiącu, w którym dokonano tej dostawy</a:t>
            </a:r>
          </a:p>
          <a:p>
            <a:pPr algn="ctr" eaLnBrk="1" hangingPunct="1">
              <a:defRPr/>
            </a:pPr>
            <a:endParaRPr lang="pl-PL" dirty="0">
              <a:solidFill>
                <a:schemeClr val="tx1"/>
              </a:solidFill>
              <a:latin typeface="Palatino Linotype"/>
              <a:ea typeface="ＭＳ Ｐゴシック" charset="0"/>
              <a:cs typeface="Palatino Linotype"/>
            </a:endParaRPr>
          </a:p>
          <a:p>
            <a:pPr algn="ctr" eaLnBrk="1" hangingPunct="1">
              <a:defRPr/>
            </a:pPr>
            <a:r>
              <a:rPr lang="pl-PL" b="1" dirty="0">
                <a:solidFill>
                  <a:schemeClr val="tx1"/>
                </a:solidFill>
                <a:latin typeface="Palatino Linotype"/>
                <a:ea typeface="ＭＳ Ｐゴシック" charset="0"/>
                <a:cs typeface="Palatino Linotype"/>
              </a:rPr>
              <a:t>W wewnątrzwspólnotowym nabyciu</a:t>
            </a:r>
            <a:r>
              <a:rPr lang="pl-PL" dirty="0">
                <a:solidFill>
                  <a:schemeClr val="tx1"/>
                </a:solidFill>
                <a:latin typeface="Palatino Linotype"/>
                <a:ea typeface="ＭＳ Ｐゴシック" charset="0"/>
                <a:cs typeface="Palatino Linotype"/>
              </a:rPr>
              <a:t> towarów obowiązek podatkowy powstaje z chwilą wystawienia faktury przez podatnika podatku od wartości dodanej, nie później jednak niż 15. dnia miesiąca następującego po miesiącu, w którym dokonano dostawy towaru będącego przedmiotem wewnątrzwspólnotowego nabycia.</a:t>
            </a:r>
          </a:p>
          <a:p>
            <a:pPr eaLnBrk="1" hangingPunct="1">
              <a:defRPr/>
            </a:pPr>
            <a:endParaRPr lang="pl-PL" dirty="0">
              <a:solidFill>
                <a:schemeClr val="tx1"/>
              </a:solidFill>
              <a:latin typeface="Palatino Linotype"/>
              <a:ea typeface="ＭＳ Ｐゴシック" charset="0"/>
              <a:cs typeface="Palatino Linotype"/>
            </a:endParaRPr>
          </a:p>
        </p:txBody>
      </p:sp>
    </p:spTree>
    <p:extLst>
      <p:ext uri="{BB962C8B-B14F-4D97-AF65-F5344CB8AC3E}">
        <p14:creationId xmlns:p14="http://schemas.microsoft.com/office/powerpoint/2010/main" val="491123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latin typeface="Palatino Linotype"/>
                <a:cs typeface="Palatino Linotype"/>
              </a:rPr>
              <a:t>Obowiązek podatkowy (VAT)</a:t>
            </a:r>
          </a:p>
        </p:txBody>
      </p:sp>
      <p:sp>
        <p:nvSpPr>
          <p:cNvPr id="3" name="Content Placeholder 2"/>
          <p:cNvSpPr>
            <a:spLocks noGrp="1"/>
          </p:cNvSpPr>
          <p:nvPr>
            <p:ph idx="1"/>
          </p:nvPr>
        </p:nvSpPr>
        <p:spPr>
          <a:xfrm>
            <a:off x="201706" y="1700808"/>
            <a:ext cx="8258726" cy="5087902"/>
          </a:xfrm>
        </p:spPr>
        <p:txBody>
          <a:bodyPr>
            <a:normAutofit/>
          </a:bodyPr>
          <a:lstStyle/>
          <a:p>
            <a:r>
              <a:rPr lang="pl-PL" b="1" dirty="0" smtClean="0">
                <a:latin typeface="Palatino Linotype"/>
                <a:cs typeface="Palatino Linotype"/>
              </a:rPr>
              <a:t>A co wówczas, gdy wydano towar i wystawiono fakturę, a podatnik nie otrzymał zapłaty? </a:t>
            </a:r>
            <a:r>
              <a:rPr lang="pl-PL" dirty="0" smtClean="0">
                <a:latin typeface="Palatino Linotype"/>
                <a:cs typeface="Palatino Linotype"/>
              </a:rPr>
              <a:t>Regułą jest , że podatnik musi zapłacić podatek, ale:</a:t>
            </a:r>
            <a:endParaRPr lang="pl-PL" dirty="0">
              <a:latin typeface="Palatino Linotype"/>
              <a:cs typeface="Palatino Linotype"/>
            </a:endParaRPr>
          </a:p>
          <a:p>
            <a:pPr algn="just"/>
            <a:r>
              <a:rPr lang="pl-PL" sz="1900" dirty="0">
                <a:latin typeface="Palatino Linotype"/>
                <a:cs typeface="Palatino Linotype"/>
              </a:rPr>
              <a:t>Obowiązek podatkowy w odniesieniu do małych podatników powstaje nie z chwilą wydania towaru, wykonania usługi czy też wystawienia faktury, lecz z dniem uregulowania przez jego kontrahenta całości lub części należności (metoda kasowa) </a:t>
            </a:r>
          </a:p>
          <a:p>
            <a:pPr algn="just"/>
            <a:r>
              <a:rPr lang="pl-PL" sz="1900" dirty="0">
                <a:latin typeface="Palatino Linotype"/>
                <a:cs typeface="Palatino Linotype"/>
              </a:rPr>
              <a:t>Mały podatnik jest zobowiązany do rozliczenia podatku dopiero w momencie, gdy kontrahent ureguluje należność za towar lub usługę – jeżeli jest on czynnym podatnikiem VAT; jeśli zaś kontrahent nie jest podatnikiem VAT obowiązek podatkowy powstanie nie później niż 180 dni od dnia wydania towaru lub wykonania usługi.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43</a:t>
            </a:fld>
            <a:endParaRPr lang="pl-PL">
              <a:latin typeface="Palatino Linotype"/>
              <a:cs typeface="Palatino Linotype"/>
            </a:endParaRPr>
          </a:p>
        </p:txBody>
      </p:sp>
    </p:spTree>
    <p:extLst>
      <p:ext uri="{BB962C8B-B14F-4D97-AF65-F5344CB8AC3E}">
        <p14:creationId xmlns:p14="http://schemas.microsoft.com/office/powerpoint/2010/main" val="18529961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(VAT)</a:t>
            </a:r>
          </a:p>
        </p:txBody>
      </p:sp>
      <p:sp>
        <p:nvSpPr>
          <p:cNvPr id="3" name="Content Placeholder 2"/>
          <p:cNvSpPr>
            <a:spLocks noGrp="1"/>
          </p:cNvSpPr>
          <p:nvPr>
            <p:ph idx="1"/>
          </p:nvPr>
        </p:nvSpPr>
        <p:spPr/>
        <p:txBody>
          <a:bodyPr>
            <a:normAutofit/>
          </a:bodyPr>
          <a:lstStyle/>
          <a:p>
            <a:pPr algn="just"/>
            <a:r>
              <a:rPr lang="pl-PL" b="1" dirty="0">
                <a:latin typeface="Palatino Linotype"/>
                <a:cs typeface="Palatino Linotype"/>
              </a:rPr>
              <a:t>Art. 29a.</a:t>
            </a:r>
            <a:r>
              <a:rPr lang="pl-PL" dirty="0">
                <a:latin typeface="Palatino Linotype"/>
                <a:cs typeface="Palatino Linotype"/>
              </a:rPr>
              <a:t>  1. Podstawą opodatkowania,  jest </a:t>
            </a:r>
            <a:r>
              <a:rPr lang="pl-PL" b="1" dirty="0">
                <a:latin typeface="Palatino Linotype"/>
                <a:cs typeface="Palatino Linotype"/>
              </a:rPr>
              <a:t>wszystko, co stanowi zapłatę</a:t>
            </a:r>
            <a:r>
              <a:rPr lang="pl-PL" dirty="0">
                <a:latin typeface="Palatino Linotype"/>
                <a:cs typeface="Palatino Linotype"/>
              </a:rPr>
              <a:t>, którą dokonujący dostawy towarów lub usługodawca otrzymał lub ma otrzymać </a:t>
            </a:r>
            <a:r>
              <a:rPr lang="pl-PL" b="1" dirty="0">
                <a:latin typeface="Palatino Linotype"/>
                <a:cs typeface="Palatino Linotype"/>
              </a:rPr>
              <a:t>z tytułu sprzedaży </a:t>
            </a:r>
            <a:r>
              <a:rPr lang="pl-PL" dirty="0">
                <a:latin typeface="Palatino Linotype"/>
                <a:cs typeface="Palatino Linotype"/>
              </a:rPr>
              <a:t>od nabywcy, usługobiorcy lub osoby trzeciej, włącznie z otrzymanymi dotacjami, subwencjami i innymi dopłatami o podobnym charakterze mającymi bezpośredni wpływ na cenę towarów dostarczanych lub usług świadczonych przez podatnika.</a:t>
            </a:r>
            <a:endParaRPr lang="pl-PL" b="1" dirty="0">
              <a:latin typeface="Palatino Linotype"/>
              <a:cs typeface="Palatino Linotype"/>
            </a:endParaRPr>
          </a:p>
          <a:p>
            <a:pPr algn="just"/>
            <a:r>
              <a:rPr lang="pl-PL" b="1" dirty="0" smtClean="0">
                <a:latin typeface="Palatino Linotype"/>
                <a:cs typeface="Palatino Linotype"/>
              </a:rPr>
              <a:t>Wszystko</a:t>
            </a:r>
            <a:r>
              <a:rPr lang="pl-PL" b="1" dirty="0">
                <a:latin typeface="Palatino Linotype"/>
                <a:cs typeface="Palatino Linotype"/>
              </a:rPr>
              <a:t>, co stanowi zapłatę -  </a:t>
            </a:r>
            <a:r>
              <a:rPr lang="pl-PL" dirty="0">
                <a:latin typeface="Palatino Linotype"/>
                <a:cs typeface="Palatino Linotype"/>
              </a:rPr>
              <a:t>obejmuje całość świadczenia należnego, niekoniecznie otrzymanego od nabywcy lub usługobiorcy </a:t>
            </a: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44</a:t>
            </a:fld>
            <a:endParaRPr lang="pl-PL">
              <a:latin typeface="Palatino Linotype"/>
              <a:cs typeface="Palatino Linotype"/>
            </a:endParaRPr>
          </a:p>
        </p:txBody>
      </p:sp>
    </p:spTree>
    <p:extLst>
      <p:ext uri="{BB962C8B-B14F-4D97-AF65-F5344CB8AC3E}">
        <p14:creationId xmlns:p14="http://schemas.microsoft.com/office/powerpoint/2010/main" val="2594759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(VAT)</a:t>
            </a:r>
            <a:endParaRPr lang="en-US" dirty="0"/>
          </a:p>
        </p:txBody>
      </p:sp>
      <p:sp>
        <p:nvSpPr>
          <p:cNvPr id="3" name="Content Placeholder 2"/>
          <p:cNvSpPr>
            <a:spLocks noGrp="1"/>
          </p:cNvSpPr>
          <p:nvPr>
            <p:ph idx="1"/>
          </p:nvPr>
        </p:nvSpPr>
        <p:spPr>
          <a:xfrm>
            <a:off x="467544" y="1340768"/>
            <a:ext cx="7704856" cy="4680520"/>
          </a:xfrm>
        </p:spPr>
        <p:txBody>
          <a:bodyPr>
            <a:normAutofit fontScale="85000" lnSpcReduction="20000"/>
          </a:bodyPr>
          <a:lstStyle/>
          <a:p>
            <a:pPr marL="0" indent="0" algn="ctr">
              <a:buNone/>
            </a:pPr>
            <a:r>
              <a:rPr lang="pl-PL" sz="2400" dirty="0"/>
              <a:t>PODSTAWA OPODATKOWANIA PRZY:</a:t>
            </a:r>
          </a:p>
          <a:p>
            <a:endParaRPr lang="pl-PL" b="1" dirty="0"/>
          </a:p>
          <a:p>
            <a:r>
              <a:rPr lang="pl-PL" b="1" dirty="0">
                <a:solidFill>
                  <a:srgbClr val="A3A101"/>
                </a:solidFill>
              </a:rPr>
              <a:t>Przekazania oraz darowizna  towaru (usługi) </a:t>
            </a:r>
            <a:r>
              <a:rPr lang="pl-PL" dirty="0">
                <a:solidFill>
                  <a:srgbClr val="A3A101"/>
                </a:solidFill>
              </a:rPr>
              <a:t>- cena nabycia towarów lub koszt wytworzenia (bez podatku)</a:t>
            </a:r>
          </a:p>
          <a:p>
            <a:endParaRPr lang="pl-PL" dirty="0">
              <a:solidFill>
                <a:srgbClr val="A3A101"/>
              </a:solidFill>
            </a:endParaRPr>
          </a:p>
          <a:p>
            <a:r>
              <a:rPr lang="pl-PL" b="1" dirty="0">
                <a:solidFill>
                  <a:srgbClr val="A3A101"/>
                </a:solidFill>
              </a:rPr>
              <a:t>Import towaru- </a:t>
            </a:r>
            <a:r>
              <a:rPr lang="pl-PL" dirty="0">
                <a:solidFill>
                  <a:srgbClr val="A3A101"/>
                </a:solidFill>
              </a:rPr>
              <a:t>wartość celna powiększona o należne cło.</a:t>
            </a:r>
          </a:p>
          <a:p>
            <a:endParaRPr lang="pl-PL" dirty="0">
              <a:solidFill>
                <a:srgbClr val="A3A101"/>
              </a:solidFill>
            </a:endParaRPr>
          </a:p>
          <a:p>
            <a:r>
              <a:rPr lang="pl-PL" b="1" dirty="0">
                <a:solidFill>
                  <a:srgbClr val="A3A101"/>
                </a:solidFill>
              </a:rPr>
              <a:t>Sprzedaż towaru podlegającego podatkowi akcyzowemu</a:t>
            </a:r>
            <a:r>
              <a:rPr lang="pl-PL" dirty="0">
                <a:solidFill>
                  <a:srgbClr val="A3A101"/>
                </a:solidFill>
              </a:rPr>
              <a:t> – kwota należna, zwiększona o kwotę podatku akcyzowego</a:t>
            </a:r>
          </a:p>
          <a:p>
            <a:endParaRPr lang="pl-PL" dirty="0">
              <a:solidFill>
                <a:srgbClr val="A3A101"/>
              </a:solidFill>
            </a:endParaRPr>
          </a:p>
          <a:p>
            <a:r>
              <a:rPr lang="pl-PL" b="1" dirty="0">
                <a:solidFill>
                  <a:srgbClr val="A3A101"/>
                </a:solidFill>
              </a:rPr>
              <a:t>Wewnątrzwspólnotowe nabycie towarów</a:t>
            </a:r>
            <a:r>
              <a:rPr lang="pl-PL" dirty="0">
                <a:solidFill>
                  <a:srgbClr val="A3A101"/>
                </a:solidFill>
              </a:rPr>
              <a:t>  - kwota, jaką nabywający jest obowiązany zapłacić</a:t>
            </a:r>
          </a:p>
          <a:p>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45</a:t>
            </a:fld>
            <a:endParaRPr lang="pl-PL"/>
          </a:p>
        </p:txBody>
      </p:sp>
    </p:spTree>
    <p:extLst>
      <p:ext uri="{BB962C8B-B14F-4D97-AF65-F5344CB8AC3E}">
        <p14:creationId xmlns:p14="http://schemas.microsoft.com/office/powerpoint/2010/main" val="3210521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46</a:t>
            </a:fld>
            <a:endParaRPr lang="pl-PL">
              <a:latin typeface="Palatino Linotype"/>
              <a:cs typeface="Palatino Linotype"/>
            </a:endParaRPr>
          </a:p>
        </p:txBody>
      </p:sp>
      <p:graphicFrame>
        <p:nvGraphicFramePr>
          <p:cNvPr id="6" name="Symbol zastępczy zawartości 4"/>
          <p:cNvGraphicFramePr>
            <a:graphicFrameLocks noGrp="1"/>
          </p:cNvGraphicFramePr>
          <p:nvPr>
            <p:ph idx="1"/>
            <p:extLst>
              <p:ext uri="{D42A27DB-BD31-4B8C-83A1-F6EECF244321}">
                <p14:modId xmlns:p14="http://schemas.microsoft.com/office/powerpoint/2010/main" val="3739701838"/>
              </p:ext>
            </p:extLst>
          </p:nvPr>
        </p:nvGraphicFramePr>
        <p:xfrm>
          <a:off x="179512" y="1700808"/>
          <a:ext cx="7832378" cy="4299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32947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47</a:t>
            </a:fld>
            <a:endParaRPr lang="pl-PL">
              <a:latin typeface="Palatino Linotype"/>
              <a:cs typeface="Palatino Linotype"/>
            </a:endParaRPr>
          </a:p>
        </p:txBody>
      </p:sp>
      <p:graphicFrame>
        <p:nvGraphicFramePr>
          <p:cNvPr id="6" name="Diagram 5"/>
          <p:cNvGraphicFramePr/>
          <p:nvPr>
            <p:extLst>
              <p:ext uri="{D42A27DB-BD31-4B8C-83A1-F6EECF244321}">
                <p14:modId xmlns:p14="http://schemas.microsoft.com/office/powerpoint/2010/main" val="3546868557"/>
              </p:ext>
            </p:extLst>
          </p:nvPr>
        </p:nvGraphicFramePr>
        <p:xfrm>
          <a:off x="251520" y="1196752"/>
          <a:ext cx="7651305" cy="5001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0889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97" y="657861"/>
            <a:ext cx="9117134" cy="5939491"/>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48</a:t>
            </a:fld>
            <a:endParaRPr lang="pl-PL"/>
          </a:p>
        </p:txBody>
      </p:sp>
    </p:spTree>
    <p:extLst>
      <p:ext uri="{BB962C8B-B14F-4D97-AF65-F5344CB8AC3E}">
        <p14:creationId xmlns:p14="http://schemas.microsoft.com/office/powerpoint/2010/main" val="22563700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VAT a </a:t>
            </a:r>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a:t>
            </a:r>
            <a:r>
              <a:rPr lang="en-US" dirty="0" err="1">
                <a:latin typeface="Palatino Linotype"/>
                <a:cs typeface="Palatino Linotype"/>
              </a:rPr>
              <a:t>brutto</a:t>
            </a:r>
            <a:endParaRPr lang="en-US" dirty="0">
              <a:latin typeface="Palatino Linotype"/>
              <a:cs typeface="Palatino Linotype"/>
            </a:endParaRPr>
          </a:p>
        </p:txBody>
      </p:sp>
      <p:sp>
        <p:nvSpPr>
          <p:cNvPr id="3" name="Content Placeholder 2"/>
          <p:cNvSpPr>
            <a:spLocks noGrp="1"/>
          </p:cNvSpPr>
          <p:nvPr>
            <p:ph idx="1"/>
          </p:nvPr>
        </p:nvSpPr>
        <p:spPr/>
        <p:txBody>
          <a:bodyPr>
            <a:normAutofit/>
          </a:bodyPr>
          <a:lstStyle/>
          <a:p>
            <a:pPr algn="just">
              <a:lnSpc>
                <a:spcPct val="90000"/>
              </a:lnSpc>
            </a:pPr>
            <a:r>
              <a:rPr lang="pl-PL" dirty="0">
                <a:latin typeface="Palatino Linotype"/>
                <a:cs typeface="Palatino Linotype"/>
              </a:rPr>
              <a:t>Swego rodzaju „odmianą” stawki wynoszącej 23%, 8% i 5% jest stosowana przy sprzedaży usług, a zwłaszcza w handlu i gastronomii, stawka w wysokości </a:t>
            </a:r>
            <a:r>
              <a:rPr lang="pl-PL" b="1" dirty="0">
                <a:latin typeface="Palatino Linotype"/>
                <a:cs typeface="Palatino Linotype"/>
              </a:rPr>
              <a:t>18,70%, 7,41% i 4,76% </a:t>
            </a:r>
          </a:p>
          <a:p>
            <a:pPr algn="just">
              <a:lnSpc>
                <a:spcPct val="90000"/>
              </a:lnSpc>
            </a:pPr>
            <a:r>
              <a:rPr lang="pl-PL" dirty="0">
                <a:latin typeface="Palatino Linotype"/>
                <a:cs typeface="Palatino Linotype"/>
              </a:rPr>
              <a:t>Stawki te zostały wprowadzone w celu ułatwienia opodatkowania obrotów uzyskiwanych wszędzie tam, gdzie nie ma konieczności wystawiania faktur, a cena sprzedawanego towaru lub usługi obejmuje podatek. Ma to najczęściej miejsce w handlu detalicznym i gastronomii. W tych branżach stawki te odnoszone są do obrotów brutto (łącznie z podatkiem), co zdecydowanie upraszcza procedurę ustalenia wysokości podatku przypadającą od tego rodzaju sprzedaży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49</a:t>
            </a:fld>
            <a:endParaRPr lang="pl-PL">
              <a:latin typeface="Palatino Linotype"/>
              <a:cs typeface="Palatino Linotype"/>
            </a:endParaRPr>
          </a:p>
        </p:txBody>
      </p:sp>
    </p:spTree>
    <p:extLst>
      <p:ext uri="{BB962C8B-B14F-4D97-AF65-F5344CB8AC3E}">
        <p14:creationId xmlns:p14="http://schemas.microsoft.com/office/powerpoint/2010/main" val="853663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lstStyle/>
          <a:p>
            <a:r>
              <a:rPr lang="pl-PL" sz="2400" dirty="0"/>
              <a:t>Polski </a:t>
            </a:r>
            <a:r>
              <a:rPr lang="pl-PL" sz="2400"/>
              <a:t>system </a:t>
            </a:r>
            <a:r>
              <a:rPr lang="pl-PL" sz="2400" smtClean="0"/>
              <a:t>podatkowy w 2021 roku </a:t>
            </a:r>
            <a:r>
              <a:rPr lang="pl-PL" sz="2400" dirty="0"/>
              <a:t>znalazł się w ognie państw </a:t>
            </a:r>
            <a:r>
              <a:rPr lang="pl-PL" sz="2400" dirty="0">
                <a:hlinkClick r:id="rId2"/>
              </a:rPr>
              <a:t>Organizacji Współpracy Gospodarczej i Rozwoju</a:t>
            </a:r>
            <a:r>
              <a:rPr lang="pl-PL" sz="2400" dirty="0"/>
              <a:t>. </a:t>
            </a:r>
            <a:r>
              <a:rPr lang="pl-PL" sz="2400" dirty="0" err="1">
                <a:hlinkClick r:id="rId3"/>
              </a:rPr>
              <a:t>Tax</a:t>
            </a:r>
            <a:r>
              <a:rPr lang="pl-PL" sz="2400" dirty="0">
                <a:hlinkClick r:id="rId3"/>
              </a:rPr>
              <a:t> Foundation </a:t>
            </a:r>
            <a:r>
              <a:rPr lang="pl-PL" sz="2400" dirty="0"/>
              <a:t>sklasyfikowała nas na przedostatniej 36. pozycji </a:t>
            </a:r>
            <a:r>
              <a:rPr lang="pl-PL" sz="2400" dirty="0">
                <a:hlinkClick r:id="rId4"/>
              </a:rPr>
              <a:t>rankingu "International </a:t>
            </a:r>
            <a:r>
              <a:rPr lang="pl-PL" sz="2400" dirty="0" err="1">
                <a:hlinkClick r:id="rId4"/>
              </a:rPr>
              <a:t>Tax</a:t>
            </a:r>
            <a:r>
              <a:rPr lang="pl-PL" sz="2400" dirty="0">
                <a:hlinkClick r:id="rId4"/>
              </a:rPr>
              <a:t> </a:t>
            </a:r>
            <a:r>
              <a:rPr lang="pl-PL" sz="2400" dirty="0" err="1">
                <a:hlinkClick r:id="rId4"/>
              </a:rPr>
              <a:t>Competitiveness</a:t>
            </a:r>
            <a:r>
              <a:rPr lang="pl-PL" sz="2400" dirty="0">
                <a:hlinkClick r:id="rId4"/>
              </a:rPr>
              <a:t> Index"</a:t>
            </a:r>
            <a:r>
              <a:rPr lang="pl-PL" sz="2400" dirty="0"/>
              <a:t>. Gorzej wypadły już tylko Włochy. Pierwszą pozycję - po raz ósmy z rzędu - zajęła Estonia</a:t>
            </a:r>
            <a:r>
              <a:rPr lang="pl-PL" sz="2400" dirty="0" smtClean="0"/>
              <a:t>.</a:t>
            </a:r>
          </a:p>
          <a:p>
            <a:pPr marL="0" indent="0">
              <a:buNone/>
            </a:pPr>
            <a:r>
              <a:rPr lang="pl-PL" dirty="0" smtClean="0"/>
              <a:t>       https</a:t>
            </a:r>
            <a:r>
              <a:rPr lang="pl-PL" dirty="0"/>
              <a:t>://www.money.pl/podatki/polski-system-podatkowy-w-ognie-oecd-tylko-jeden-kraj-wypadl-gorzej-6695482423339936a.html</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2022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5</a:t>
            </a:fld>
            <a:endParaRPr lang="pl-PL"/>
          </a:p>
        </p:txBody>
      </p:sp>
    </p:spTree>
    <p:extLst>
      <p:ext uri="{BB962C8B-B14F-4D97-AF65-F5344CB8AC3E}">
        <p14:creationId xmlns:p14="http://schemas.microsoft.com/office/powerpoint/2010/main" val="7512232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62,48 zł x 18,70% = 11,68 zł VAT</a:t>
            </a:r>
            <a:endParaRPr lang="pl-PL" dirty="0"/>
          </a:p>
        </p:txBody>
      </p:sp>
      <p:pic>
        <p:nvPicPr>
          <p:cNvPr id="6" name="Symbol zastępczy zawartości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403648" y="1052736"/>
            <a:ext cx="6192688" cy="5553411"/>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50</a:t>
            </a:fld>
            <a:endParaRPr lang="pl-PL"/>
          </a:p>
        </p:txBody>
      </p:sp>
    </p:spTree>
    <p:extLst>
      <p:ext uri="{BB962C8B-B14F-4D97-AF65-F5344CB8AC3E}">
        <p14:creationId xmlns:p14="http://schemas.microsoft.com/office/powerpoint/2010/main" val="29585362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Jaką stawkę należy stosować do hot dogów?</a:t>
            </a:r>
            <a:endParaRPr lang="pl-PL" dirty="0"/>
          </a:p>
        </p:txBody>
      </p:sp>
      <p:sp>
        <p:nvSpPr>
          <p:cNvPr id="3" name="Symbol zastępczy zawartości 2"/>
          <p:cNvSpPr>
            <a:spLocks noGrp="1"/>
          </p:cNvSpPr>
          <p:nvPr>
            <p:ph idx="1"/>
          </p:nvPr>
        </p:nvSpPr>
        <p:spPr>
          <a:xfrm>
            <a:off x="0" y="1844824"/>
            <a:ext cx="9036496" cy="4943886"/>
          </a:xfrm>
        </p:spPr>
        <p:txBody>
          <a:bodyPr/>
          <a:lstStyle/>
          <a:p>
            <a:r>
              <a:rPr lang="pl-PL" dirty="0"/>
              <a:t>Sprzedaż żywności „na wynos” należy uznać za dostawę z 5-proc. stawką podatku. Jeśli jednak klient usiądzie i zje posiłek przy stoliku, mamy do czynienia z usługą restauracyjną z </a:t>
            </a:r>
            <a:r>
              <a:rPr lang="pl-PL" dirty="0" smtClean="0"/>
              <a:t>8-proc. podatkiem – wynik z opinii rzecznika TSUE. </a:t>
            </a:r>
          </a:p>
          <a:p>
            <a:r>
              <a:rPr lang="pl-PL" dirty="0"/>
              <a:t>TSUE w wyroku z 22 </a:t>
            </a:r>
            <a:r>
              <a:rPr lang="pl-PL" dirty="0" smtClean="0"/>
              <a:t>kwietnia 2021 r. </a:t>
            </a:r>
            <a:r>
              <a:rPr lang="pl-PL" dirty="0"/>
              <a:t>potwierdził prawo stosowania niższej, 5% stawki podatku VAT w przypadku dokonywania sprzedaży posiłków na wynos.</a:t>
            </a:r>
            <a:endParaRPr lang="pl-PL" dirty="0" smtClean="0"/>
          </a:p>
          <a:p>
            <a:r>
              <a:rPr lang="pl-PL" dirty="0"/>
              <a:t>Pytanie prejudycjalne w tej sprawie zadał w czerwcu 2019 r. Naczelny Sąd Administracyjny (sygn. akt I FSK 1290/18</a:t>
            </a:r>
            <a:r>
              <a:rPr lang="pl-PL" dirty="0" smtClean="0"/>
              <a:t>).</a:t>
            </a:r>
          </a:p>
          <a:p>
            <a:r>
              <a:rPr lang="pl-PL" dirty="0" smtClean="0"/>
              <a:t>Żeby zminimalizować problemy z tym związane wprowadzono Wiążącą Informację Stawkową (WIS)</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2020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51</a:t>
            </a:fld>
            <a:endParaRPr lang="pl-PL"/>
          </a:p>
        </p:txBody>
      </p:sp>
    </p:spTree>
    <p:extLst>
      <p:ext uri="{BB962C8B-B14F-4D97-AF65-F5344CB8AC3E}">
        <p14:creationId xmlns:p14="http://schemas.microsoft.com/office/powerpoint/2010/main" val="27857371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Wiążąca Informacja Stawkowa (WIS)</a:t>
            </a:r>
            <a:endParaRPr lang="pl-PL" sz="3200" dirty="0"/>
          </a:p>
        </p:txBody>
      </p:sp>
      <p:sp>
        <p:nvSpPr>
          <p:cNvPr id="3" name="Symbol zastępczy zawartości 2"/>
          <p:cNvSpPr>
            <a:spLocks noGrp="1"/>
          </p:cNvSpPr>
          <p:nvPr>
            <p:ph idx="1"/>
          </p:nvPr>
        </p:nvSpPr>
        <p:spPr>
          <a:xfrm>
            <a:off x="0" y="1412776"/>
            <a:ext cx="8054787" cy="5445224"/>
          </a:xfrm>
        </p:spPr>
        <p:txBody>
          <a:bodyPr>
            <a:normAutofit/>
          </a:bodyPr>
          <a:lstStyle/>
          <a:p>
            <a:r>
              <a:rPr lang="pl-PL" dirty="0" smtClean="0"/>
              <a:t>Od 1 listopada 2019 r. weszły w </a:t>
            </a:r>
            <a:r>
              <a:rPr lang="pl-PL" dirty="0"/>
              <a:t>życie przepisy umożliwią występowanie o wiążącą informację stawkową. </a:t>
            </a:r>
            <a:endParaRPr lang="pl-PL" dirty="0" smtClean="0"/>
          </a:p>
          <a:p>
            <a:r>
              <a:rPr lang="pl-PL" dirty="0" smtClean="0"/>
              <a:t>W nowej matrycy VAT ( od 1 lipca 2020 r.) stawki </a:t>
            </a:r>
            <a:r>
              <a:rPr lang="pl-PL" dirty="0"/>
              <a:t>dla poszczególnych towarów </a:t>
            </a:r>
            <a:r>
              <a:rPr lang="pl-PL" dirty="0" smtClean="0"/>
              <a:t>są </a:t>
            </a:r>
            <a:r>
              <a:rPr lang="pl-PL" dirty="0"/>
              <a:t>określane według kodów Nomenklatury </a:t>
            </a:r>
            <a:r>
              <a:rPr lang="pl-PL" dirty="0" smtClean="0"/>
              <a:t>Scalonej </a:t>
            </a:r>
            <a:r>
              <a:rPr lang="pl-PL" dirty="0"/>
              <a:t>(CN). </a:t>
            </a:r>
            <a:r>
              <a:rPr lang="pl-PL" dirty="0" smtClean="0"/>
              <a:t>Według </a:t>
            </a:r>
            <a:r>
              <a:rPr lang="pl-PL" dirty="0"/>
              <a:t>Polskiej Klasyfikacji Wyrobów i Usług </a:t>
            </a:r>
            <a:r>
              <a:rPr lang="pl-PL" dirty="0" smtClean="0"/>
              <a:t>( </a:t>
            </a:r>
            <a:r>
              <a:rPr lang="pl-PL" dirty="0"/>
              <a:t>PKWiU) już tylko dla usług. </a:t>
            </a:r>
            <a:endParaRPr lang="pl-PL" dirty="0" smtClean="0"/>
          </a:p>
          <a:p>
            <a:r>
              <a:rPr lang="pl-PL" dirty="0" smtClean="0"/>
              <a:t>WIS wydaje w formie decyzji  </a:t>
            </a:r>
            <a:r>
              <a:rPr lang="pl-PL" dirty="0"/>
              <a:t>w ciągu trzech miesięcy dyrektor Krajowej Informacji </a:t>
            </a:r>
            <a:r>
              <a:rPr lang="pl-PL" dirty="0" smtClean="0"/>
              <a:t>Skarbowej. Opłata – 40 zł.  </a:t>
            </a:r>
          </a:p>
          <a:p>
            <a:r>
              <a:rPr lang="pl-PL" dirty="0" smtClean="0"/>
              <a:t>WIS </a:t>
            </a:r>
            <a:r>
              <a:rPr lang="pl-PL" dirty="0"/>
              <a:t>będą wiązać organy </a:t>
            </a:r>
            <a:r>
              <a:rPr lang="pl-PL" dirty="0" smtClean="0"/>
              <a:t>podatkowe. Wydane </a:t>
            </a:r>
            <a:r>
              <a:rPr lang="pl-PL" dirty="0"/>
              <a:t>WIS będą publikowane w Biuletynie Informacji Publicznej na stronie dyrektora KIS. Tak więc inni podatnicy też będą </a:t>
            </a:r>
            <a:r>
              <a:rPr lang="pl-PL" dirty="0" smtClean="0"/>
              <a:t>objęci ochroną.</a:t>
            </a:r>
          </a:p>
          <a:p>
            <a:pPr marL="0" indent="0">
              <a:buNone/>
            </a:pPr>
            <a:endParaRPr lang="pl-PL" dirty="0" smtClean="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52</a:t>
            </a:fld>
            <a:endParaRPr lang="pl-PL"/>
          </a:p>
        </p:txBody>
      </p:sp>
    </p:spTree>
    <p:extLst>
      <p:ext uri="{BB962C8B-B14F-4D97-AF65-F5344CB8AC3E}">
        <p14:creationId xmlns:p14="http://schemas.microsoft.com/office/powerpoint/2010/main" val="22120953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alatino Linotype"/>
                <a:cs typeface="Palatino Linotype"/>
              </a:rPr>
              <a:t>Podat</a:t>
            </a:r>
            <a:r>
              <a:rPr lang="pl-PL" smtClean="0">
                <a:latin typeface="Palatino Linotype"/>
                <a:cs typeface="Palatino Linotype"/>
              </a:rPr>
              <a:t>e</a:t>
            </a:r>
            <a:r>
              <a:rPr lang="en-US" smtClean="0">
                <a:latin typeface="Palatino Linotype"/>
                <a:cs typeface="Palatino Linotype"/>
              </a:rPr>
              <a:t>k </a:t>
            </a:r>
            <a:r>
              <a:rPr lang="en-US" dirty="0" err="1">
                <a:latin typeface="Palatino Linotype"/>
                <a:cs typeface="Palatino Linotype"/>
              </a:rPr>
              <a:t>należny</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naliczony</a:t>
            </a:r>
            <a:r>
              <a:rPr lang="en-US" dirty="0">
                <a:latin typeface="Palatino Linotype"/>
                <a:cs typeface="Palatino Linotype"/>
              </a:rPr>
              <a:t> (VAT)</a:t>
            </a:r>
          </a:p>
        </p:txBody>
      </p:sp>
      <p:sp>
        <p:nvSpPr>
          <p:cNvPr id="3" name="Content Placeholder 2"/>
          <p:cNvSpPr>
            <a:spLocks noGrp="1"/>
          </p:cNvSpPr>
          <p:nvPr>
            <p:ph idx="1"/>
          </p:nvPr>
        </p:nvSpPr>
        <p:spPr>
          <a:xfrm>
            <a:off x="467544" y="1628800"/>
            <a:ext cx="7587243" cy="4497363"/>
          </a:xfrm>
        </p:spPr>
        <p:txBody>
          <a:bodyPr>
            <a:normAutofit lnSpcReduction="10000"/>
          </a:bodyPr>
          <a:lstStyle/>
          <a:p>
            <a:pPr algn="ctr">
              <a:spcBef>
                <a:spcPts val="600"/>
              </a:spcBef>
              <a:buClr>
                <a:schemeClr val="tx2"/>
              </a:buClr>
              <a:buSzPct val="73000"/>
              <a:buFont typeface="Wingdings 3" charset="0"/>
              <a:buNone/>
            </a:pPr>
            <a:r>
              <a:rPr lang="pl-PL" sz="2400" b="1" dirty="0">
                <a:solidFill>
                  <a:srgbClr val="A3A101"/>
                </a:solidFill>
                <a:latin typeface="Palatino Linotype"/>
                <a:cs typeface="Palatino Linotype"/>
              </a:rPr>
              <a:t> O x S= P należny – P naliczony = Podatek do zapłaty</a:t>
            </a:r>
          </a:p>
          <a:p>
            <a:pPr algn="just">
              <a:spcBef>
                <a:spcPts val="600"/>
              </a:spcBef>
              <a:buClr>
                <a:schemeClr val="tx2"/>
              </a:buClr>
              <a:buSzPct val="73000"/>
              <a:buFont typeface="Wingdings 3" charset="0"/>
              <a:buNone/>
            </a:pPr>
            <a:endParaRPr lang="pl-PL" b="1" u="sng" dirty="0">
              <a:latin typeface="Palatino Linotype"/>
              <a:cs typeface="Palatino Linotype"/>
            </a:endParaRPr>
          </a:p>
          <a:p>
            <a:pPr algn="just">
              <a:spcBef>
                <a:spcPts val="600"/>
              </a:spcBef>
              <a:buClr>
                <a:schemeClr val="tx2"/>
              </a:buClr>
              <a:buSzPct val="73000"/>
              <a:buFont typeface="Wingdings 3" charset="0"/>
              <a:buNone/>
            </a:pPr>
            <a:r>
              <a:rPr lang="pl-PL" b="1" dirty="0" smtClean="0">
                <a:latin typeface="Palatino Linotype"/>
                <a:cs typeface="Palatino Linotype"/>
              </a:rPr>
              <a:t>1000zł </a:t>
            </a:r>
            <a:r>
              <a:rPr lang="pl-PL" b="1" dirty="0">
                <a:latin typeface="Palatino Linotype"/>
                <a:cs typeface="Palatino Linotype"/>
              </a:rPr>
              <a:t>(kwota sprzedaży, obrót, czyli podstawa opodatkowania) x 23% = 230 </a:t>
            </a:r>
            <a:r>
              <a:rPr lang="pl-PL" b="1" dirty="0" smtClean="0">
                <a:latin typeface="Palatino Linotype"/>
                <a:cs typeface="Palatino Linotype"/>
              </a:rPr>
              <a:t>zł to jest p</a:t>
            </a:r>
            <a:r>
              <a:rPr lang="pl-PL" b="1" u="sng" dirty="0" smtClean="0">
                <a:latin typeface="Palatino Linotype"/>
                <a:cs typeface="Palatino Linotype"/>
              </a:rPr>
              <a:t>odatek należny</a:t>
            </a:r>
            <a:r>
              <a:rPr lang="pl-PL" b="1" dirty="0" smtClean="0">
                <a:latin typeface="Palatino Linotype"/>
                <a:cs typeface="Palatino Linotype"/>
              </a:rPr>
              <a:t> </a:t>
            </a:r>
            <a:endParaRPr lang="pl-PL" b="1" dirty="0">
              <a:latin typeface="Palatino Linotype"/>
              <a:cs typeface="Palatino Linotype"/>
            </a:endParaRPr>
          </a:p>
          <a:p>
            <a:pPr algn="just">
              <a:spcBef>
                <a:spcPts val="600"/>
              </a:spcBef>
              <a:buClr>
                <a:schemeClr val="tx2"/>
              </a:buClr>
              <a:buSzPct val="73000"/>
              <a:buFont typeface="Wingdings 3" charset="0"/>
              <a:buNone/>
            </a:pPr>
            <a:r>
              <a:rPr lang="pl-PL" b="1" u="sng" dirty="0">
                <a:latin typeface="Palatino Linotype"/>
                <a:cs typeface="Palatino Linotype"/>
              </a:rPr>
              <a:t>Podatek naliczony </a:t>
            </a:r>
            <a:r>
              <a:rPr lang="pl-PL" b="1" dirty="0">
                <a:latin typeface="Palatino Linotype"/>
                <a:cs typeface="Palatino Linotype"/>
              </a:rPr>
              <a:t>– suma podatku z faktur otrzymanych przez podatnika dokumentujących jego zakupy w danym miesiącu – np. 100 zł </a:t>
            </a:r>
          </a:p>
          <a:p>
            <a:pPr algn="ctr">
              <a:spcBef>
                <a:spcPts val="600"/>
              </a:spcBef>
              <a:buClr>
                <a:schemeClr val="tx2"/>
              </a:buClr>
              <a:buSzPct val="73000"/>
              <a:buFont typeface="Wingdings 3" charset="0"/>
              <a:buNone/>
            </a:pPr>
            <a:endParaRPr lang="pl-PL" sz="1600" b="1" dirty="0">
              <a:latin typeface="Palatino Linotype"/>
              <a:cs typeface="Palatino Linotype"/>
            </a:endParaRPr>
          </a:p>
          <a:p>
            <a:pPr algn="ctr">
              <a:spcBef>
                <a:spcPts val="600"/>
              </a:spcBef>
              <a:buClr>
                <a:schemeClr val="tx2"/>
              </a:buClr>
              <a:buSzPct val="73000"/>
              <a:buFont typeface="Wingdings 3" charset="0"/>
              <a:buNone/>
            </a:pPr>
            <a:r>
              <a:rPr lang="pl-PL" b="1" dirty="0">
                <a:solidFill>
                  <a:srgbClr val="A3A101"/>
                </a:solidFill>
                <a:latin typeface="Palatino Linotype"/>
                <a:cs typeface="Palatino Linotype"/>
              </a:rPr>
              <a:t>PODATEK DO ZAPŁATY (130 zł) = PODATEK NALEŻNY (230zł) - PODATEK NALICZONY ( 100 zł)</a:t>
            </a:r>
          </a:p>
          <a:p>
            <a:pPr algn="just">
              <a:spcBef>
                <a:spcPts val="600"/>
              </a:spcBef>
              <a:buClr>
                <a:schemeClr val="tx2"/>
              </a:buClr>
              <a:buSzPct val="73000"/>
              <a:buFont typeface="Wingdings 3" charset="0"/>
              <a:buNone/>
            </a:pPr>
            <a:endParaRPr lang="pl-PL" sz="1600" b="1" dirty="0">
              <a:latin typeface="Palatino Linotype"/>
              <a:cs typeface="Palatino Linotype"/>
            </a:endParaRPr>
          </a:p>
          <a:p>
            <a:pPr algn="just">
              <a:spcBef>
                <a:spcPts val="600"/>
              </a:spcBef>
              <a:buClr>
                <a:schemeClr val="tx2"/>
              </a:buClr>
              <a:buSzPct val="73000"/>
              <a:buFont typeface="Wingdings 3" charset="0"/>
              <a:buNone/>
            </a:pPr>
            <a:r>
              <a:rPr lang="pl-PL" sz="1600" b="1" dirty="0">
                <a:latin typeface="Palatino Linotype"/>
                <a:cs typeface="Palatino Linotype"/>
              </a:rPr>
              <a:t>	</a:t>
            </a:r>
            <a:r>
              <a:rPr lang="pl-PL" b="1" dirty="0">
                <a:latin typeface="Palatino Linotype"/>
                <a:cs typeface="Palatino Linotype"/>
              </a:rPr>
              <a:t>Jeżeli jest nadwyżka należnego nad naliczonym, to podlega ona wpłacie na rachunek organu podatkowego. </a:t>
            </a: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53</a:t>
            </a:fld>
            <a:endParaRPr lang="pl-PL">
              <a:latin typeface="Palatino Linotype"/>
              <a:cs typeface="Palatino Linotype"/>
            </a:endParaRPr>
          </a:p>
        </p:txBody>
      </p:sp>
    </p:spTree>
    <p:extLst>
      <p:ext uri="{BB962C8B-B14F-4D97-AF65-F5344CB8AC3E}">
        <p14:creationId xmlns:p14="http://schemas.microsoft.com/office/powerpoint/2010/main" val="2859331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Zwrot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3" name="Content Placeholder 2"/>
          <p:cNvSpPr>
            <a:spLocks noGrp="1"/>
          </p:cNvSpPr>
          <p:nvPr>
            <p:ph idx="1"/>
          </p:nvPr>
        </p:nvSpPr>
        <p:spPr/>
        <p:txBody>
          <a:bodyPr/>
          <a:lstStyle/>
          <a:p>
            <a:endParaRPr lang="pl-PL" b="1" dirty="0">
              <a:latin typeface="Palatino Linotype"/>
              <a:cs typeface="Palatino Linotype"/>
            </a:endParaRPr>
          </a:p>
          <a:p>
            <a:pPr algn="ctr"/>
            <a:r>
              <a:rPr lang="pl-PL" b="1" dirty="0">
                <a:latin typeface="Palatino Linotype"/>
                <a:cs typeface="Palatino Linotype"/>
              </a:rPr>
              <a:t>Podatek należny (200 zł) – Podatek naliczony (250 zł) = Zwrot podatku (50 zł)</a:t>
            </a:r>
          </a:p>
          <a:p>
            <a:pPr algn="ctr"/>
            <a:r>
              <a:rPr lang="pl-PL" b="1" dirty="0">
                <a:latin typeface="Palatino Linotype"/>
                <a:cs typeface="Palatino Linotype"/>
              </a:rPr>
              <a:t>Jeżeli podatek naliczony w danym miesiącu  jest wyższy od podatku należnego to musi być zwrócony podatnikowi (zwrot podatku) albo bezpośrednio albo poprzez zaliczenie na poczet podatku za następne okresy rozliczeniowe</a:t>
            </a:r>
            <a:endParaRPr lang="pl-PL"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54</a:t>
            </a:fld>
            <a:endParaRPr lang="pl-PL">
              <a:latin typeface="Palatino Linotype"/>
              <a:cs typeface="Palatino Linotype"/>
            </a:endParaRPr>
          </a:p>
        </p:txBody>
      </p:sp>
    </p:spTree>
    <p:extLst>
      <p:ext uri="{BB962C8B-B14F-4D97-AF65-F5344CB8AC3E}">
        <p14:creationId xmlns:p14="http://schemas.microsoft.com/office/powerpoint/2010/main" val="22871230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Zwrot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3" name="Content Placeholder 2"/>
          <p:cNvSpPr>
            <a:spLocks noGrp="1"/>
          </p:cNvSpPr>
          <p:nvPr>
            <p:ph idx="1"/>
          </p:nvPr>
        </p:nvSpPr>
        <p:spPr>
          <a:xfrm>
            <a:off x="0" y="1484784"/>
            <a:ext cx="9036496" cy="5373216"/>
          </a:xfrm>
        </p:spPr>
        <p:txBody>
          <a:bodyPr>
            <a:normAutofit fontScale="62500" lnSpcReduction="20000"/>
          </a:bodyPr>
          <a:lstStyle/>
          <a:p>
            <a:pPr algn="just"/>
            <a:r>
              <a:rPr lang="pl-PL" sz="3200" b="1" dirty="0">
                <a:solidFill>
                  <a:schemeClr val="accent5"/>
                </a:solidFill>
                <a:latin typeface="Palatino Linotype"/>
                <a:cs typeface="Palatino Linotype"/>
              </a:rPr>
              <a:t>Zwrot bezpośredni – na rachunek podatnika</a:t>
            </a:r>
          </a:p>
          <a:p>
            <a:pPr algn="just"/>
            <a:r>
              <a:rPr lang="pl-PL" sz="3200" b="1" dirty="0">
                <a:solidFill>
                  <a:schemeClr val="accent5"/>
                </a:solidFill>
                <a:latin typeface="Palatino Linotype"/>
                <a:cs typeface="Palatino Linotype"/>
              </a:rPr>
              <a:t>Zwrot pośredni - zaliczenie na poczet podatku za następne miesiące</a:t>
            </a:r>
          </a:p>
          <a:p>
            <a:pPr algn="ctr">
              <a:buFont typeface="Wingdings 3" charset="0"/>
              <a:buNone/>
            </a:pPr>
            <a:r>
              <a:rPr lang="pl-PL" sz="3200" dirty="0">
                <a:latin typeface="Palatino Linotype"/>
                <a:cs typeface="Palatino Linotype"/>
              </a:rPr>
              <a:t>	    Jeżeli jest nadwyżka naliczonego nad należnym, to albo zaliczana jest na poczet podatku za miesiąc następny albo zwracana, co do zasady, w terminie 60 dni. Istnieje możliwość skrócenia do 25 dni, jeżeli faktury zostały opłacone przez nabywcę towaru lub usługi</a:t>
            </a:r>
            <a:r>
              <a:rPr lang="pl-PL" sz="3200" dirty="0" smtClean="0">
                <a:latin typeface="Palatino Linotype"/>
                <a:cs typeface="Palatino Linotype"/>
              </a:rPr>
              <a:t>.</a:t>
            </a:r>
          </a:p>
          <a:p>
            <a:pPr algn="ctr">
              <a:buFont typeface="Wingdings 3" charset="0"/>
              <a:buNone/>
            </a:pPr>
            <a:r>
              <a:rPr lang="pl-PL" sz="3200" dirty="0">
                <a:latin typeface="Palatino Linotype"/>
                <a:cs typeface="Palatino Linotype"/>
              </a:rPr>
              <a:t>Termin przedłużony – 180 dni od dnia </a:t>
            </a:r>
            <a:r>
              <a:rPr lang="pl-PL" sz="3200" dirty="0" smtClean="0">
                <a:latin typeface="Palatino Linotype"/>
                <a:cs typeface="Palatino Linotype"/>
              </a:rPr>
              <a:t>złożenia deklaracji. </a:t>
            </a:r>
            <a:r>
              <a:rPr lang="pl-PL" sz="3200" dirty="0">
                <a:latin typeface="Palatino Linotype"/>
                <a:cs typeface="Palatino Linotype"/>
              </a:rPr>
              <a:t>Jeśli podatnik za dany okres rozliczeniowy nie wykaże żadnej sprzedaży (nawet nieopodatkowanej), a jedynie zakupy (czyli nie wystąpi podatek należny, a jedynie naliczony), to urząd skarbowy ma prawo przedłużyć termin zwrotu podatku VAT do </a:t>
            </a:r>
            <a:r>
              <a:rPr lang="pl-PL" sz="3200" dirty="0" smtClean="0">
                <a:latin typeface="Palatino Linotype"/>
                <a:cs typeface="Palatino Linotype"/>
              </a:rPr>
              <a:t>180 dni </a:t>
            </a:r>
          </a:p>
          <a:p>
            <a:pPr algn="ctr">
              <a:buFont typeface="Wingdings 3" charset="0"/>
              <a:buNone/>
            </a:pPr>
            <a:r>
              <a:rPr lang="pl-PL" sz="3200" b="1" dirty="0" smtClean="0">
                <a:latin typeface="Palatino Linotype"/>
                <a:cs typeface="Palatino Linotype"/>
              </a:rPr>
              <a:t>O </a:t>
            </a:r>
            <a:r>
              <a:rPr lang="pl-PL" sz="3200" b="1" dirty="0">
                <a:latin typeface="Palatino Linotype"/>
                <a:cs typeface="Palatino Linotype"/>
              </a:rPr>
              <a:t>rodzaju zwrotu decyduje podatnik w deklaracji – albo wskazuję kwotę podatku do zwrotu na rachunek albo pomniejsza kwotę podatku do zapłacenia w danym miesiącu o nadwyżkę podatku naliczonego nad należnym z poprzednich miesięcy   </a:t>
            </a:r>
          </a:p>
          <a:p>
            <a:pPr algn="ctr">
              <a:buFont typeface="Wingdings 3" charset="0"/>
              <a:buNone/>
            </a:pPr>
            <a:r>
              <a:rPr lang="pl-PL" sz="3200" dirty="0">
                <a:latin typeface="Palatino Linotype"/>
                <a:cs typeface="Palatino Linotype"/>
              </a:rPr>
              <a:t>       </a:t>
            </a:r>
          </a:p>
          <a:p>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2021r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55</a:t>
            </a:fld>
            <a:endParaRPr lang="pl-PL">
              <a:latin typeface="Palatino Linotype"/>
              <a:cs typeface="Palatino Linotype"/>
            </a:endParaRPr>
          </a:p>
        </p:txBody>
      </p:sp>
    </p:spTree>
    <p:extLst>
      <p:ext uri="{BB962C8B-B14F-4D97-AF65-F5344CB8AC3E}">
        <p14:creationId xmlns:p14="http://schemas.microsoft.com/office/powerpoint/2010/main" val="41010820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Szybki zwrot VAT – od 2022 roku</a:t>
            </a:r>
            <a:endParaRPr lang="pl-PL" dirty="0"/>
          </a:p>
        </p:txBody>
      </p:sp>
      <p:sp>
        <p:nvSpPr>
          <p:cNvPr id="3" name="Symbol zastępczy zawartości 2"/>
          <p:cNvSpPr>
            <a:spLocks noGrp="1"/>
          </p:cNvSpPr>
          <p:nvPr>
            <p:ph idx="1"/>
          </p:nvPr>
        </p:nvSpPr>
        <p:spPr>
          <a:xfrm>
            <a:off x="0" y="1600200"/>
            <a:ext cx="9144000" cy="5257800"/>
          </a:xfrm>
        </p:spPr>
        <p:txBody>
          <a:bodyPr>
            <a:normAutofit/>
          </a:bodyPr>
          <a:lstStyle/>
          <a:p>
            <a:r>
              <a:rPr lang="pl-PL" dirty="0"/>
              <a:t>„</a:t>
            </a:r>
            <a:r>
              <a:rPr lang="pl-PL" dirty="0" smtClean="0"/>
              <a:t>szybki zwrot </a:t>
            </a:r>
            <a:r>
              <a:rPr lang="pl-PL" dirty="0"/>
              <a:t>VAT</a:t>
            </a:r>
            <a:r>
              <a:rPr lang="pl-PL" dirty="0" smtClean="0"/>
              <a:t>” – 15 dni  - jest dokonywany </a:t>
            </a:r>
            <a:r>
              <a:rPr lang="pl-PL" dirty="0"/>
              <a:t>pod warunkiem łącznego spełnienia </a:t>
            </a:r>
            <a:r>
              <a:rPr lang="pl-PL" dirty="0" smtClean="0"/>
              <a:t>warunków: </a:t>
            </a:r>
            <a:endParaRPr lang="pl-PL" dirty="0"/>
          </a:p>
          <a:p>
            <a:pPr lvl="0"/>
            <a:r>
              <a:rPr lang="pl-PL" dirty="0" smtClean="0"/>
              <a:t>wysokiego </a:t>
            </a:r>
            <a:r>
              <a:rPr lang="pl-PL" dirty="0"/>
              <a:t>udziału łącznej sprzedaży wraz z podatkiem zaewidencjonowanej przy zastosowaniu kas </a:t>
            </a:r>
            <a:r>
              <a:rPr lang="pl-PL" dirty="0" smtClean="0"/>
              <a:t>rejestrujących,(online</a:t>
            </a:r>
            <a:r>
              <a:rPr lang="pl-PL" dirty="0"/>
              <a:t>, wirtualnych) </a:t>
            </a:r>
            <a:r>
              <a:rPr lang="pl-PL" dirty="0" smtClean="0"/>
              <a:t>(</a:t>
            </a:r>
            <a:r>
              <a:rPr lang="pl-PL" dirty="0"/>
              <a:t>udział minimum 80%),</a:t>
            </a:r>
          </a:p>
          <a:p>
            <a:pPr lvl="0"/>
            <a:r>
              <a:rPr lang="pl-PL" dirty="0"/>
              <a:t>wysokiego udziału otrzymanych płatności zrealizowanych z wykorzystaniem instrumentów </a:t>
            </a:r>
            <a:r>
              <a:rPr lang="pl-PL" dirty="0" smtClean="0"/>
              <a:t>płatniczych (</a:t>
            </a:r>
            <a:r>
              <a:rPr lang="pl-PL" dirty="0"/>
              <a:t>udział minimum 80</a:t>
            </a:r>
            <a:r>
              <a:rPr lang="pl-PL" dirty="0" smtClean="0"/>
              <a:t>%).</a:t>
            </a:r>
          </a:p>
          <a:p>
            <a:pPr lvl="0"/>
            <a:r>
              <a:rPr lang="pl-PL" u="sng" dirty="0" smtClean="0"/>
              <a:t>kwota </a:t>
            </a:r>
            <a:r>
              <a:rPr lang="pl-PL" u="sng" dirty="0"/>
              <a:t>nadwyżki podatku naliczonego nad należnym do przeniesienia na następny okres rozliczeniowy nie przekracza 3000 zł</a:t>
            </a:r>
            <a:endParaRPr lang="pl-PL" dirty="0"/>
          </a:p>
          <a:p>
            <a:r>
              <a:rPr lang="pl-PL" dirty="0"/>
              <a:t>Tożsamy wymóg funkcjonuje również w przypadku zwrotu VAT w terminie 25-dniowym. </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56</a:t>
            </a:fld>
            <a:endParaRPr lang="pl-PL"/>
          </a:p>
        </p:txBody>
      </p:sp>
    </p:spTree>
    <p:extLst>
      <p:ext uri="{BB962C8B-B14F-4D97-AF65-F5344CB8AC3E}">
        <p14:creationId xmlns:p14="http://schemas.microsoft.com/office/powerpoint/2010/main" val="23665500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Ulga</a:t>
            </a:r>
            <a:r>
              <a:rPr lang="en-US" dirty="0">
                <a:latin typeface="Palatino Linotype"/>
                <a:cs typeface="Palatino Linotype"/>
              </a:rPr>
              <a:t> </a:t>
            </a:r>
            <a:r>
              <a:rPr lang="en-US" dirty="0" err="1">
                <a:latin typeface="Palatino Linotype"/>
                <a:cs typeface="Palatino Linotype"/>
              </a:rPr>
              <a:t>na</a:t>
            </a:r>
            <a:r>
              <a:rPr lang="en-US" dirty="0">
                <a:latin typeface="Palatino Linotype"/>
                <a:cs typeface="Palatino Linotype"/>
              </a:rPr>
              <a:t> </a:t>
            </a:r>
            <a:r>
              <a:rPr lang="en-US" dirty="0" err="1">
                <a:latin typeface="Palatino Linotype"/>
                <a:cs typeface="Palatino Linotype"/>
              </a:rPr>
              <a:t>złe</a:t>
            </a:r>
            <a:r>
              <a:rPr lang="en-US" dirty="0">
                <a:latin typeface="Palatino Linotype"/>
                <a:cs typeface="Palatino Linotype"/>
              </a:rPr>
              <a:t> </a:t>
            </a:r>
            <a:r>
              <a:rPr lang="en-US" dirty="0" err="1">
                <a:latin typeface="Palatino Linotype"/>
                <a:cs typeface="Palatino Linotype"/>
              </a:rPr>
              <a:t>długi</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57</a:t>
            </a:fld>
            <a:endParaRPr lang="pl-PL">
              <a:latin typeface="Palatino Linotype"/>
              <a:cs typeface="Palatino Linotype"/>
            </a:endParaRPr>
          </a:p>
        </p:txBody>
      </p:sp>
      <p:sp>
        <p:nvSpPr>
          <p:cNvPr id="6" name="Prostokąt z rogami zaokrąglonymi po przekątnej 7"/>
          <p:cNvSpPr/>
          <p:nvPr/>
        </p:nvSpPr>
        <p:spPr>
          <a:xfrm>
            <a:off x="467544" y="3140968"/>
            <a:ext cx="2447925" cy="914400"/>
          </a:xfrm>
          <a:prstGeom prst="round2DiagRect">
            <a:avLst>
              <a:gd name="adj1" fmla="val 50000"/>
              <a:gd name="adj2" fmla="val 0"/>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1800" b="1" dirty="0">
                <a:solidFill>
                  <a:schemeClr val="tx1"/>
                </a:solidFill>
                <a:latin typeface="Palatino Linotype"/>
                <a:ea typeface="ＭＳ Ｐゴシック" charset="0"/>
                <a:cs typeface="Palatino Linotype"/>
              </a:rPr>
              <a:t>Ulgi na złe długi</a:t>
            </a:r>
            <a:endParaRPr lang="pl-PL" sz="1800" dirty="0">
              <a:solidFill>
                <a:schemeClr val="tx1"/>
              </a:solidFill>
              <a:latin typeface="Palatino Linotype"/>
              <a:ea typeface="ＭＳ Ｐゴシック" charset="0"/>
              <a:cs typeface="Palatino Linotype"/>
            </a:endParaRPr>
          </a:p>
        </p:txBody>
      </p:sp>
      <p:sp>
        <p:nvSpPr>
          <p:cNvPr id="7" name="Rectangle 6"/>
          <p:cNvSpPr/>
          <p:nvPr/>
        </p:nvSpPr>
        <p:spPr>
          <a:xfrm>
            <a:off x="2987824" y="1916832"/>
            <a:ext cx="5112568" cy="4524315"/>
          </a:xfrm>
          <a:prstGeom prst="rect">
            <a:avLst/>
          </a:prstGeom>
        </p:spPr>
        <p:txBody>
          <a:bodyPr wrap="square">
            <a:spAutoFit/>
          </a:bodyPr>
          <a:lstStyle/>
          <a:p>
            <a:pPr algn="just" eaLnBrk="1" hangingPunct="1"/>
            <a:r>
              <a:rPr lang="pl-PL" dirty="0">
                <a:latin typeface="Palatino Linotype"/>
                <a:cs typeface="Palatino Linotype"/>
              </a:rPr>
              <a:t>Instytucja ta uregulowana w art. 89a i 89b ustawy o VAT. Dotyczy ona sytuacji, w której podatnik sprzedał towar lub usługę, ale nie otrzymał za nie zapłaty, co nie zwalnia go od uiszczenia podatku należnego z tytułu tej sprzedaży. Nabywca towaru lub usługi, nie płacąc za nie, może odliczyć podatek naliczony wynikający z faktury podatnika. Ustawodawca, chroniąc podatnika, umożliwił mu korektę podatku i jego zwrot w części dotyczącej towarów i usług, za które nie otrzymał zapłaty. Jednocześnie nabywca, który odliczył podatek naliczony wynikający z nieopłaconych faktur, zobowiązany jest do jego zwrotu.</a:t>
            </a:r>
          </a:p>
          <a:p>
            <a:pPr algn="just" eaLnBrk="1" hangingPunct="1"/>
            <a:r>
              <a:rPr lang="pl-PL" b="1" dirty="0"/>
              <a:t>Ulga ta dotyczy wierzytelności, których nieściągalność została uprawdopodobniona - czyli gdy nie została ona </a:t>
            </a:r>
            <a:r>
              <a:rPr lang="pl-PL" b="1" dirty="0" smtClean="0"/>
              <a:t>uregulowana </a:t>
            </a:r>
            <a:r>
              <a:rPr lang="pl-PL" b="1" dirty="0"/>
              <a:t>w ciągu </a:t>
            </a:r>
            <a:r>
              <a:rPr lang="pl-PL" b="1" dirty="0" smtClean="0"/>
              <a:t>90 dni  </a:t>
            </a:r>
            <a:r>
              <a:rPr lang="pl-PL" b="1" dirty="0"/>
              <a:t>od dnia upływu terminu jej płatności określonego w umowie lub na fakturze.</a:t>
            </a:r>
            <a:r>
              <a:rPr lang="pl-PL" dirty="0">
                <a:latin typeface="Palatino Linotype"/>
                <a:cs typeface="Palatino Linotype"/>
              </a:rPr>
              <a:t> </a:t>
            </a:r>
          </a:p>
        </p:txBody>
      </p:sp>
    </p:spTree>
    <p:extLst>
      <p:ext uri="{BB962C8B-B14F-4D97-AF65-F5344CB8AC3E}">
        <p14:creationId xmlns:p14="http://schemas.microsoft.com/office/powerpoint/2010/main" val="23037579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Zryczałtowany</a:t>
            </a:r>
            <a:r>
              <a:rPr lang="en-US" dirty="0">
                <a:latin typeface="Palatino Linotype"/>
                <a:cs typeface="Palatino Linotype"/>
              </a:rPr>
              <a:t> </a:t>
            </a:r>
            <a:r>
              <a:rPr lang="en-US" dirty="0" err="1">
                <a:latin typeface="Palatino Linotype"/>
                <a:cs typeface="Palatino Linotype"/>
              </a:rPr>
              <a:t>zwrot</a:t>
            </a:r>
            <a:r>
              <a:rPr lang="en-US" dirty="0">
                <a:latin typeface="Palatino Linotype"/>
                <a:cs typeface="Palatino Linotype"/>
              </a:rPr>
              <a:t> VAT </a:t>
            </a:r>
            <a:r>
              <a:rPr lang="en-US" dirty="0" err="1">
                <a:latin typeface="Palatino Linotype"/>
                <a:cs typeface="Palatino Linotype"/>
              </a:rPr>
              <a:t>rolnikom</a:t>
            </a:r>
            <a:r>
              <a:rPr lang="en-US" dirty="0">
                <a:latin typeface="Palatino Linotype"/>
                <a:cs typeface="Palatino Linotype"/>
              </a:rPr>
              <a:t> </a:t>
            </a:r>
          </a:p>
        </p:txBody>
      </p:sp>
      <p:sp>
        <p:nvSpPr>
          <p:cNvPr id="3" name="Content Placeholder 2"/>
          <p:cNvSpPr>
            <a:spLocks noGrp="1"/>
          </p:cNvSpPr>
          <p:nvPr>
            <p:ph idx="1"/>
          </p:nvPr>
        </p:nvSpPr>
        <p:spPr>
          <a:xfrm>
            <a:off x="251520" y="1556792"/>
            <a:ext cx="7587243" cy="4569371"/>
          </a:xfrm>
        </p:spPr>
        <p:txBody>
          <a:bodyPr>
            <a:normAutofit fontScale="92500" lnSpcReduction="10000"/>
          </a:bodyPr>
          <a:lstStyle/>
          <a:p>
            <a:pPr algn="just">
              <a:spcBef>
                <a:spcPct val="0"/>
              </a:spcBef>
              <a:buClrTx/>
              <a:buSzTx/>
              <a:buFont typeface="Wingdings 2" charset="0"/>
              <a:buNone/>
            </a:pPr>
            <a:r>
              <a:rPr lang="pl-PL" b="1" dirty="0">
                <a:solidFill>
                  <a:srgbClr val="000000"/>
                </a:solidFill>
                <a:latin typeface="Palatino Linotype"/>
                <a:cs typeface="Palatino Linotype"/>
              </a:rPr>
              <a:t> </a:t>
            </a:r>
            <a:r>
              <a:rPr lang="pl-PL" b="1" dirty="0">
                <a:solidFill>
                  <a:schemeClr val="accent6"/>
                </a:solidFill>
                <a:latin typeface="Palatino Linotype"/>
                <a:cs typeface="Palatino Linotype"/>
              </a:rPr>
              <a:t>Rolnicy ryczałtowi są zwolnieni z podatku VAT ale mają zryczałtowany  zwrot podatku naliczonego</a:t>
            </a:r>
          </a:p>
          <a:p>
            <a:pPr algn="just">
              <a:spcBef>
                <a:spcPct val="0"/>
              </a:spcBef>
              <a:buClrTx/>
              <a:buSzTx/>
              <a:buFontTx/>
              <a:buNone/>
            </a:pPr>
            <a:r>
              <a:rPr lang="pl-PL" dirty="0">
                <a:solidFill>
                  <a:srgbClr val="000000"/>
                </a:solidFill>
                <a:latin typeface="Palatino Linotype"/>
                <a:cs typeface="Palatino Linotype"/>
              </a:rPr>
              <a:t> </a:t>
            </a:r>
          </a:p>
          <a:p>
            <a:pPr algn="just">
              <a:spcBef>
                <a:spcPct val="0"/>
              </a:spcBef>
              <a:buClrTx/>
              <a:buSzTx/>
              <a:buFontTx/>
              <a:buNone/>
            </a:pPr>
            <a:r>
              <a:rPr lang="pl-PL" dirty="0">
                <a:solidFill>
                  <a:srgbClr val="000000"/>
                </a:solidFill>
                <a:latin typeface="Palatino Linotype"/>
                <a:cs typeface="Palatino Linotype"/>
              </a:rPr>
              <a:t>       Zryczałtowany zwrot podatku przysługuje rolnikom ryczałtowym, dokonującym dostawy produktów rolnych, z tytułu nabywania niektórych środków produkcji dla rolnictwa, opodatkowanych VAT-em  (art. 115 ustawy o VAT). </a:t>
            </a:r>
          </a:p>
          <a:p>
            <a:pPr algn="just">
              <a:spcBef>
                <a:spcPct val="0"/>
              </a:spcBef>
              <a:buClrTx/>
              <a:buSzTx/>
              <a:buFontTx/>
              <a:buNone/>
            </a:pPr>
            <a:r>
              <a:rPr lang="pl-PL" dirty="0">
                <a:solidFill>
                  <a:srgbClr val="000000"/>
                </a:solidFill>
                <a:latin typeface="Palatino Linotype"/>
                <a:cs typeface="Palatino Linotype"/>
              </a:rPr>
              <a:t>        Wynosi on aktualnie </a:t>
            </a:r>
            <a:r>
              <a:rPr lang="pl-PL" b="1" dirty="0">
                <a:solidFill>
                  <a:srgbClr val="000000"/>
                </a:solidFill>
                <a:latin typeface="Palatino Linotype"/>
                <a:cs typeface="Palatino Linotype"/>
              </a:rPr>
              <a:t>7% kwoty należnej z tytułu dostawy produktów </a:t>
            </a:r>
            <a:r>
              <a:rPr lang="pl-PL" b="1" dirty="0" smtClean="0">
                <a:solidFill>
                  <a:srgbClr val="000000"/>
                </a:solidFill>
                <a:latin typeface="Palatino Linotype"/>
                <a:cs typeface="Palatino Linotype"/>
              </a:rPr>
              <a:t>rolnych</a:t>
            </a:r>
            <a:r>
              <a:rPr lang="pl-PL" dirty="0" smtClean="0">
                <a:solidFill>
                  <a:srgbClr val="000000"/>
                </a:solidFill>
                <a:latin typeface="Palatino Linotype"/>
                <a:cs typeface="Palatino Linotype"/>
              </a:rPr>
              <a:t>. </a:t>
            </a:r>
            <a:r>
              <a:rPr lang="pl-PL" dirty="0">
                <a:solidFill>
                  <a:srgbClr val="000000"/>
                </a:solidFill>
                <a:latin typeface="Palatino Linotype"/>
                <a:cs typeface="Palatino Linotype"/>
              </a:rPr>
              <a:t>Kwota zwrotu wykazana w fakturze VAT RR jest wypłacana rolnikowi przez nabywców produktów rolnych. Na nich też ciąży obowiązek wystawienia wspomnianej faktury, która musi zawierać m.in. oświadczenie rolnika, że jest uprawniony do zryczałtowanego zwrotu. </a:t>
            </a:r>
          </a:p>
          <a:p>
            <a:pPr algn="just">
              <a:spcBef>
                <a:spcPct val="0"/>
              </a:spcBef>
              <a:buClrTx/>
              <a:buSzTx/>
              <a:buFontTx/>
              <a:buNone/>
            </a:pPr>
            <a:r>
              <a:rPr lang="pl-PL" dirty="0">
                <a:solidFill>
                  <a:srgbClr val="000000"/>
                </a:solidFill>
                <a:latin typeface="Palatino Linotype"/>
                <a:cs typeface="Palatino Linotype"/>
              </a:rPr>
              <a:t>    </a:t>
            </a:r>
          </a:p>
          <a:p>
            <a:pPr algn="just">
              <a:spcBef>
                <a:spcPct val="0"/>
              </a:spcBef>
              <a:buClrTx/>
              <a:buSzTx/>
              <a:buFontTx/>
              <a:buNone/>
            </a:pPr>
            <a:r>
              <a:rPr lang="pl-PL" b="1" dirty="0">
                <a:solidFill>
                  <a:srgbClr val="A3A101"/>
                </a:solidFill>
                <a:latin typeface="Palatino Linotype"/>
                <a:cs typeface="Palatino Linotype"/>
              </a:rPr>
              <a:t>Rolnicy mogę zrezygnować ze zwolnienia i płacić na ogólnych zasadach (stawka VAT od produktów rolnych – 5%) </a:t>
            </a: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58</a:t>
            </a:fld>
            <a:endParaRPr lang="pl-PL">
              <a:latin typeface="Palatino Linotype"/>
              <a:cs typeface="Palatino Linotype"/>
            </a:endParaRPr>
          </a:p>
        </p:txBody>
      </p:sp>
    </p:spTree>
    <p:extLst>
      <p:ext uri="{BB962C8B-B14F-4D97-AF65-F5344CB8AC3E}">
        <p14:creationId xmlns:p14="http://schemas.microsoft.com/office/powerpoint/2010/main" val="13509267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Zwrot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 </a:t>
            </a:r>
            <a:r>
              <a:rPr lang="en-US" dirty="0" err="1">
                <a:latin typeface="Palatino Linotype"/>
                <a:cs typeface="Palatino Linotype"/>
              </a:rPr>
              <a:t>podróżnym</a:t>
            </a:r>
            <a:r>
              <a:rPr lang="en-US" dirty="0">
                <a:latin typeface="Palatino Linotype"/>
                <a:cs typeface="Palatino Linotype"/>
              </a:rPr>
              <a:t> </a:t>
            </a:r>
          </a:p>
        </p:txBody>
      </p:sp>
      <p:sp>
        <p:nvSpPr>
          <p:cNvPr id="3" name="Content Placeholder 2"/>
          <p:cNvSpPr>
            <a:spLocks noGrp="1"/>
          </p:cNvSpPr>
          <p:nvPr>
            <p:ph idx="1"/>
          </p:nvPr>
        </p:nvSpPr>
        <p:spPr>
          <a:xfrm>
            <a:off x="467544" y="1628800"/>
            <a:ext cx="7515235" cy="4641379"/>
          </a:xfrm>
        </p:spPr>
        <p:txBody>
          <a:bodyPr/>
          <a:lstStyle/>
          <a:p>
            <a:pPr algn="just">
              <a:lnSpc>
                <a:spcPct val="80000"/>
              </a:lnSpc>
            </a:pPr>
            <a:r>
              <a:rPr lang="pl-PL" b="1" dirty="0">
                <a:latin typeface="Palatino Linotype"/>
                <a:cs typeface="Palatino Linotype"/>
              </a:rPr>
              <a:t>O zwrot zapłaconego w Polsce podatku przy nabyciu towarów</a:t>
            </a:r>
            <a:r>
              <a:rPr lang="pl-PL" dirty="0">
                <a:latin typeface="Palatino Linotype"/>
                <a:cs typeface="Palatino Linotype"/>
              </a:rPr>
              <a:t>, które w stanie nienaruszonym zostały wywiezione poza granicę Wspólnoty Europejskiej, </a:t>
            </a:r>
            <a:r>
              <a:rPr lang="pl-PL" b="1" dirty="0">
                <a:latin typeface="Palatino Linotype"/>
                <a:cs typeface="Palatino Linotype"/>
              </a:rPr>
              <a:t>mogą się ubiegać osoby fizyczne niemające zamieszkania na terenie Wspólnoty </a:t>
            </a:r>
            <a:r>
              <a:rPr lang="pl-PL" dirty="0">
                <a:latin typeface="Palatino Linotype"/>
                <a:cs typeface="Palatino Linotype"/>
              </a:rPr>
              <a:t>(podróżni).</a:t>
            </a:r>
          </a:p>
          <a:p>
            <a:pPr algn="just">
              <a:lnSpc>
                <a:spcPct val="80000"/>
              </a:lnSpc>
            </a:pPr>
            <a:r>
              <a:rPr lang="pl-PL" dirty="0">
                <a:latin typeface="Palatino Linotype"/>
                <a:cs typeface="Palatino Linotype"/>
              </a:rPr>
              <a:t>Zwrot przysługuje jedynie w przypadku nabycia towaru u podatników – sprzedawców oznaczonych specjalnym znakiem informującym o możliwości zwrotu. Zwrot podatku jest dokonywany podróżnym w złotych przez sprzedawcę lub w punktach zwrotu VAT przez podmioty, które prowadzą tego typu działalność. </a:t>
            </a:r>
          </a:p>
          <a:p>
            <a:pPr algn="just">
              <a:lnSpc>
                <a:spcPct val="80000"/>
              </a:lnSpc>
            </a:pPr>
            <a:r>
              <a:rPr lang="pl-PL" dirty="0">
                <a:latin typeface="Palatino Linotype"/>
                <a:cs typeface="Palatino Linotype"/>
              </a:rPr>
              <a:t>Zwrot może być dokonany najpóźniej w ciągu 3 miesięcy, licząc od końca miesiąca, w którym podróżny dokonał zakupu.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59</a:t>
            </a:fld>
            <a:endParaRPr lang="pl-PL">
              <a:latin typeface="Palatino Linotype"/>
              <a:cs typeface="Palatino Linotype"/>
            </a:endParaRPr>
          </a:p>
        </p:txBody>
      </p:sp>
      <p:pic>
        <p:nvPicPr>
          <p:cNvPr id="6" name="Obraz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90682" y="5301208"/>
            <a:ext cx="2762636" cy="1728192"/>
          </a:xfrm>
          <a:prstGeom prst="rect">
            <a:avLst/>
          </a:prstGeom>
        </p:spPr>
      </p:pic>
    </p:spTree>
    <p:extLst>
      <p:ext uri="{BB962C8B-B14F-4D97-AF65-F5344CB8AC3E}">
        <p14:creationId xmlns:p14="http://schemas.microsoft.com/office/powerpoint/2010/main" val="1216717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899904652"/>
              </p:ext>
            </p:extLst>
          </p:nvPr>
        </p:nvGraphicFramePr>
        <p:xfrm>
          <a:off x="465487" y="1205912"/>
          <a:ext cx="7490889" cy="503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6</a:t>
            </a:fld>
            <a:endParaRPr lang="pl-PL"/>
          </a:p>
        </p:txBody>
      </p:sp>
    </p:spTree>
    <p:extLst>
      <p:ext uri="{BB962C8B-B14F-4D97-AF65-F5344CB8AC3E}">
        <p14:creationId xmlns:p14="http://schemas.microsoft.com/office/powerpoint/2010/main" val="32392847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Zwolnienia</a:t>
            </a:r>
            <a:r>
              <a:rPr lang="en-US" dirty="0">
                <a:latin typeface="Palatino Linotype"/>
                <a:cs typeface="Palatino Linotype"/>
              </a:rPr>
              <a:t> w </a:t>
            </a:r>
            <a:r>
              <a:rPr lang="en-US" dirty="0" err="1">
                <a:latin typeface="Palatino Linotype"/>
                <a:cs typeface="Palatino Linotype"/>
              </a:rPr>
              <a:t>podatku</a:t>
            </a:r>
            <a:r>
              <a:rPr lang="en-US" dirty="0">
                <a:latin typeface="Palatino Linotype"/>
                <a:cs typeface="Palatino Linotype"/>
              </a:rPr>
              <a:t> VAT  </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60</a:t>
            </a:fld>
            <a:endParaRPr lang="pl-PL"/>
          </a:p>
        </p:txBody>
      </p:sp>
      <p:graphicFrame>
        <p:nvGraphicFramePr>
          <p:cNvPr id="6" name="Symbol zastępczy zawartości 4"/>
          <p:cNvGraphicFramePr>
            <a:graphicFrameLocks/>
          </p:cNvGraphicFramePr>
          <p:nvPr>
            <p:extLst>
              <p:ext uri="{D42A27DB-BD31-4B8C-83A1-F6EECF244321}">
                <p14:modId xmlns:p14="http://schemas.microsoft.com/office/powerpoint/2010/main" val="3611202034"/>
              </p:ext>
            </p:extLst>
          </p:nvPr>
        </p:nvGraphicFramePr>
        <p:xfrm>
          <a:off x="245489" y="1429272"/>
          <a:ext cx="7848600" cy="3963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94267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Zwolnienie</a:t>
            </a:r>
            <a:r>
              <a:rPr lang="en-US" dirty="0">
                <a:latin typeface="Palatino Linotype"/>
                <a:cs typeface="Palatino Linotype"/>
              </a:rPr>
              <a:t> w </a:t>
            </a:r>
            <a:r>
              <a:rPr lang="en-US" dirty="0" err="1">
                <a:latin typeface="Palatino Linotype"/>
                <a:cs typeface="Palatino Linotype"/>
              </a:rPr>
              <a:t>podatku</a:t>
            </a:r>
            <a:r>
              <a:rPr lang="en-US" dirty="0">
                <a:latin typeface="Palatino Linotype"/>
                <a:cs typeface="Palatino Linotype"/>
              </a:rPr>
              <a:t> VAT </a:t>
            </a:r>
          </a:p>
        </p:txBody>
      </p:sp>
      <p:sp>
        <p:nvSpPr>
          <p:cNvPr id="3" name="Content Placeholder 2"/>
          <p:cNvSpPr>
            <a:spLocks noGrp="1"/>
          </p:cNvSpPr>
          <p:nvPr>
            <p:ph idx="1"/>
          </p:nvPr>
        </p:nvSpPr>
        <p:spPr>
          <a:xfrm>
            <a:off x="467545" y="1196752"/>
            <a:ext cx="7488832" cy="4968552"/>
          </a:xfrm>
        </p:spPr>
        <p:txBody>
          <a:bodyPr>
            <a:normAutofit fontScale="92500" lnSpcReduction="20000"/>
          </a:bodyPr>
          <a:lstStyle/>
          <a:p>
            <a:r>
              <a:rPr lang="en-US" u="sng" dirty="0">
                <a:latin typeface="Palatino Linotype"/>
                <a:cs typeface="Palatino Linotype"/>
              </a:rPr>
              <a:t>ZWOLNIENIE PODMIOTOWE</a:t>
            </a:r>
          </a:p>
          <a:p>
            <a:pPr marL="0" indent="0" algn="ctr">
              <a:buNone/>
            </a:pPr>
            <a:r>
              <a:rPr lang="en-US" b="1" dirty="0">
                <a:solidFill>
                  <a:srgbClr val="A3A101"/>
                </a:solidFill>
                <a:latin typeface="Palatino Linotype"/>
                <a:cs typeface="Palatino Linotype"/>
              </a:rPr>
              <a:t>DROBNI PRZEDSIĘBIORCY </a:t>
            </a:r>
          </a:p>
          <a:p>
            <a:pPr marL="0" indent="0" algn="just">
              <a:buNone/>
            </a:pPr>
            <a:r>
              <a:rPr lang="pl-PL" dirty="0">
                <a:latin typeface="Palatino Linotype"/>
                <a:cs typeface="Palatino Linotype"/>
              </a:rPr>
              <a:t>Art. 113 ustawy o VAT, </a:t>
            </a:r>
            <a:r>
              <a:rPr lang="pl-PL" b="1" dirty="0">
                <a:latin typeface="Palatino Linotype"/>
                <a:cs typeface="Palatino Linotype"/>
              </a:rPr>
              <a:t>zwolnieni są podatnicy, u których wartość sprzedaży opodatkowanej nie przekroczyła w poprzednim roku  200 tys. zł</a:t>
            </a:r>
            <a:r>
              <a:rPr lang="pl-PL" dirty="0">
                <a:latin typeface="Palatino Linotype"/>
                <a:cs typeface="Palatino Linotype"/>
              </a:rPr>
              <a:t>. Do wartości sprzedaży nie wlicza się kwoty podatku, a także odpłatnej dostawy towarów oraz odpłatnego świadczenia usług zwolnionych od podatku, jak również towarów, które na podstawie przepisów o podatku dochodowym są zaliczane przez podatnika do środków trwałych oraz wartości niematerialnych i prawnych podlegających amortyzacji. </a:t>
            </a:r>
            <a:endParaRPr lang="pl-PL" dirty="0" smtClean="0">
              <a:latin typeface="Palatino Linotype"/>
              <a:cs typeface="Palatino Linotype"/>
            </a:endParaRPr>
          </a:p>
          <a:p>
            <a:pPr marL="0" indent="0" algn="just">
              <a:buNone/>
            </a:pPr>
            <a:r>
              <a:rPr lang="pl-PL" dirty="0" smtClean="0">
                <a:latin typeface="Palatino Linotype"/>
                <a:cs typeface="Palatino Linotype"/>
              </a:rPr>
              <a:t>Podatnicy </a:t>
            </a:r>
            <a:r>
              <a:rPr lang="pl-PL" dirty="0">
                <a:latin typeface="Palatino Linotype"/>
                <a:cs typeface="Palatino Linotype"/>
              </a:rPr>
              <a:t>rozpoczynający działalność w ciągu roku podatkowego będą objęci zwolnieniem, jeżeli przewidywana przez nich wartość sprzedaży, określona w złożonym oświadczeniu, nie przekroczy podanej wyżej kwoty w proporcji do okresu prowadzonej działalności gospodarczej w roku podatkowym. Zwolnienie traci moc w momencie przekroczenia przez podatnika tej kwoty, a nadwyżka podlega opodatkowaniu  </a:t>
            </a: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61</a:t>
            </a:fld>
            <a:endParaRPr lang="pl-PL">
              <a:latin typeface="Palatino Linotype"/>
              <a:cs typeface="Palatino Linotype"/>
            </a:endParaRPr>
          </a:p>
        </p:txBody>
      </p:sp>
    </p:spTree>
    <p:extLst>
      <p:ext uri="{BB962C8B-B14F-4D97-AF65-F5344CB8AC3E}">
        <p14:creationId xmlns:p14="http://schemas.microsoft.com/office/powerpoint/2010/main" val="28511690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Zwolnienie</a:t>
            </a:r>
            <a:r>
              <a:rPr lang="en-US" dirty="0">
                <a:latin typeface="Palatino Linotype"/>
                <a:cs typeface="Palatino Linotype"/>
              </a:rPr>
              <a:t> w </a:t>
            </a:r>
            <a:r>
              <a:rPr lang="en-US" dirty="0" err="1">
                <a:latin typeface="Palatino Linotype"/>
                <a:cs typeface="Palatino Linotype"/>
              </a:rPr>
              <a:t>podatku</a:t>
            </a:r>
            <a:r>
              <a:rPr lang="en-US" dirty="0">
                <a:latin typeface="Palatino Linotype"/>
                <a:cs typeface="Palatino Linotype"/>
              </a:rPr>
              <a:t> VAT </a:t>
            </a:r>
            <a:endParaRPr lang="en-US" dirty="0"/>
          </a:p>
        </p:txBody>
      </p:sp>
      <p:sp>
        <p:nvSpPr>
          <p:cNvPr id="3" name="Content Placeholder 2"/>
          <p:cNvSpPr>
            <a:spLocks noGrp="1"/>
          </p:cNvSpPr>
          <p:nvPr>
            <p:ph idx="1"/>
          </p:nvPr>
        </p:nvSpPr>
        <p:spPr>
          <a:xfrm>
            <a:off x="498474" y="1340768"/>
            <a:ext cx="7556313" cy="4785395"/>
          </a:xfrm>
        </p:spPr>
        <p:txBody>
          <a:bodyPr>
            <a:normAutofit/>
          </a:bodyPr>
          <a:lstStyle/>
          <a:p>
            <a:r>
              <a:rPr lang="en-US" u="sng" dirty="0">
                <a:latin typeface="Palatino Linotype"/>
                <a:cs typeface="Palatino Linotype"/>
              </a:rPr>
              <a:t>ZWOLNIENIE PODMIOTOWE</a:t>
            </a:r>
          </a:p>
          <a:p>
            <a:pPr marL="0" indent="0" algn="ctr">
              <a:buNone/>
            </a:pPr>
            <a:r>
              <a:rPr lang="en-US" b="1" dirty="0">
                <a:solidFill>
                  <a:srgbClr val="A3A101"/>
                </a:solidFill>
                <a:latin typeface="Palatino Linotype"/>
                <a:cs typeface="Palatino Linotype"/>
              </a:rPr>
              <a:t>DROBNI PRZEDSIĘBIORCY </a:t>
            </a:r>
          </a:p>
          <a:p>
            <a:pPr marL="0" indent="0">
              <a:buNone/>
            </a:pPr>
            <a:endParaRPr lang="en-US" dirty="0">
              <a:latin typeface="Palatino Linotype"/>
              <a:cs typeface="Palatino Linotype"/>
            </a:endParaRPr>
          </a:p>
          <a:p>
            <a:pPr marL="0" indent="0" algn="ctr">
              <a:buNone/>
            </a:pPr>
            <a:r>
              <a:rPr lang="pl-PL" b="1" dirty="0">
                <a:solidFill>
                  <a:srgbClr val="800000"/>
                </a:solidFill>
              </a:rPr>
              <a:t>Zwolnienie to nie ma zastosowania do</a:t>
            </a:r>
            <a:r>
              <a:rPr lang="pl-PL" dirty="0">
                <a:solidFill>
                  <a:srgbClr val="800000"/>
                </a:solidFill>
              </a:rPr>
              <a:t> importu towarów i usług, </a:t>
            </a:r>
            <a:r>
              <a:rPr lang="pl-PL" dirty="0" err="1">
                <a:solidFill>
                  <a:srgbClr val="800000"/>
                </a:solidFill>
              </a:rPr>
              <a:t>wewnątrzwspólnotowgo</a:t>
            </a:r>
            <a:r>
              <a:rPr lang="pl-PL" dirty="0">
                <a:solidFill>
                  <a:srgbClr val="800000"/>
                </a:solidFill>
              </a:rPr>
              <a:t> nabycia </a:t>
            </a:r>
            <a:r>
              <a:rPr lang="pl-PL" dirty="0" smtClean="0">
                <a:solidFill>
                  <a:srgbClr val="800000"/>
                </a:solidFill>
              </a:rPr>
              <a:t>towarów. </a:t>
            </a:r>
            <a:r>
              <a:rPr lang="pl-PL" dirty="0">
                <a:solidFill>
                  <a:srgbClr val="800000"/>
                </a:solidFill>
              </a:rPr>
              <a:t>Poza tym nie mogą korzystać z tego uprawnienia m.in. dokonujący dostaw towarów opodatkowanych podatkiem akcyzowym (z wyjątkiem energii elektrycznej i wyrobów tytoniowych), dokonujący obrotu nowymi środkami transportu, terenami budowlanymi, świadczący usługi prawnicze oraz usługi w zakresie doradztwa, nieposiadających siedziby działalności gospodarczej na terytorium kraju. </a:t>
            </a:r>
          </a:p>
          <a:p>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62</a:t>
            </a:fld>
            <a:endParaRPr lang="pl-PL"/>
          </a:p>
        </p:txBody>
      </p:sp>
    </p:spTree>
    <p:extLst>
      <p:ext uri="{BB962C8B-B14F-4D97-AF65-F5344CB8AC3E}">
        <p14:creationId xmlns:p14="http://schemas.microsoft.com/office/powerpoint/2010/main" val="7086194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Zwolnienie</a:t>
            </a:r>
            <a:r>
              <a:rPr lang="en-US" dirty="0">
                <a:latin typeface="Palatino Linotype"/>
                <a:cs typeface="Palatino Linotype"/>
              </a:rPr>
              <a:t> w </a:t>
            </a:r>
            <a:r>
              <a:rPr lang="en-US" dirty="0" err="1">
                <a:latin typeface="Palatino Linotype"/>
                <a:cs typeface="Palatino Linotype"/>
              </a:rPr>
              <a:t>podatku</a:t>
            </a:r>
            <a:r>
              <a:rPr lang="en-US" dirty="0">
                <a:latin typeface="Palatino Linotype"/>
                <a:cs typeface="Palatino Linotype"/>
              </a:rPr>
              <a:t> VAT </a:t>
            </a:r>
          </a:p>
        </p:txBody>
      </p:sp>
      <p:sp>
        <p:nvSpPr>
          <p:cNvPr id="3" name="Content Placeholder 2"/>
          <p:cNvSpPr>
            <a:spLocks noGrp="1"/>
          </p:cNvSpPr>
          <p:nvPr>
            <p:ph idx="1"/>
          </p:nvPr>
        </p:nvSpPr>
        <p:spPr>
          <a:xfrm>
            <a:off x="323528" y="1340768"/>
            <a:ext cx="7731259" cy="4785395"/>
          </a:xfrm>
        </p:spPr>
        <p:txBody>
          <a:bodyPr/>
          <a:lstStyle/>
          <a:p>
            <a:r>
              <a:rPr lang="en-US" u="sng" dirty="0">
                <a:latin typeface="Palatino Linotype"/>
                <a:cs typeface="Palatino Linotype"/>
              </a:rPr>
              <a:t>ZWOLNIENIE PRZEDMIOTOWE, MIESZANE</a:t>
            </a:r>
            <a:r>
              <a:rPr lang="pl-PL" u="sng" dirty="0">
                <a:latin typeface="Palatino Linotype"/>
                <a:cs typeface="Palatino Linotype"/>
              </a:rPr>
              <a:t> </a:t>
            </a:r>
            <a:r>
              <a:rPr lang="en-US" u="sng" dirty="0" smtClean="0">
                <a:latin typeface="Palatino Linotype"/>
                <a:cs typeface="Palatino Linotype"/>
              </a:rPr>
              <a:t> </a:t>
            </a:r>
            <a:endParaRPr lang="en-US" u="sng" dirty="0">
              <a:latin typeface="Palatino Linotype"/>
              <a:cs typeface="Palatino Linotype"/>
            </a:endParaRPr>
          </a:p>
          <a:p>
            <a:r>
              <a:rPr lang="pl-PL" sz="1800" dirty="0">
                <a:latin typeface="Palatino Linotype"/>
                <a:cs typeface="Palatino Linotype"/>
              </a:rPr>
              <a:t>Zwolnienia określone w rozdziale 2 i 3, Działu VIII ustawy o VAT</a:t>
            </a:r>
          </a:p>
          <a:p>
            <a:endParaRPr lang="en-US" u="sng" dirty="0">
              <a:latin typeface="Palatino Linotype"/>
              <a:cs typeface="Palatino Linotype"/>
            </a:endParaRP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63</a:t>
            </a:fld>
            <a:endParaRPr lang="pl-PL">
              <a:latin typeface="Palatino Linotype"/>
              <a:cs typeface="Palatino Linotype"/>
            </a:endParaRPr>
          </a:p>
        </p:txBody>
      </p:sp>
      <p:sp>
        <p:nvSpPr>
          <p:cNvPr id="6" name="Symbol zastępczy zawartości 1"/>
          <p:cNvSpPr txBox="1">
            <a:spLocks/>
          </p:cNvSpPr>
          <p:nvPr/>
        </p:nvSpPr>
        <p:spPr>
          <a:xfrm>
            <a:off x="683570" y="2492292"/>
            <a:ext cx="7242416" cy="3457089"/>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endParaRPr lang="pl-PL">
              <a:latin typeface="Palatino Linotype"/>
              <a:cs typeface="Palatino Linotype"/>
            </a:endParaRPr>
          </a:p>
          <a:p>
            <a:endParaRPr lang="pl-PL">
              <a:latin typeface="Palatino Linotype"/>
              <a:cs typeface="Palatino Linotype"/>
            </a:endParaRPr>
          </a:p>
          <a:p>
            <a:endParaRPr lang="pl-PL">
              <a:latin typeface="Palatino Linotype"/>
              <a:cs typeface="Palatino Linotype"/>
            </a:endParaRPr>
          </a:p>
          <a:p>
            <a:endParaRPr lang="pl-PL">
              <a:latin typeface="Palatino Linotype"/>
              <a:cs typeface="Palatino Linotype"/>
            </a:endParaRPr>
          </a:p>
          <a:p>
            <a:pPr algn="just">
              <a:buFont typeface="Wingdings 3" charset="0"/>
              <a:buNone/>
            </a:pPr>
            <a:endParaRPr lang="pl-PL" sz="800">
              <a:latin typeface="Palatino Linotype"/>
              <a:cs typeface="Palatino Linotype"/>
            </a:endParaRPr>
          </a:p>
          <a:p>
            <a:pPr algn="just">
              <a:buFont typeface="Wingdings 3" charset="0"/>
              <a:buNone/>
            </a:pPr>
            <a:endParaRPr lang="pl-PL" sz="800">
              <a:latin typeface="Palatino Linotype"/>
              <a:cs typeface="Palatino Linotype"/>
            </a:endParaRPr>
          </a:p>
        </p:txBody>
      </p:sp>
      <p:sp>
        <p:nvSpPr>
          <p:cNvPr id="8" name="pole tekstowe 7"/>
          <p:cNvSpPr txBox="1">
            <a:spLocks noChangeArrowheads="1"/>
          </p:cNvSpPr>
          <p:nvPr/>
        </p:nvSpPr>
        <p:spPr bwMode="auto">
          <a:xfrm>
            <a:off x="827584" y="2636912"/>
            <a:ext cx="7002111" cy="461665"/>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2400" b="1" dirty="0">
                <a:latin typeface="Palatino Linotype"/>
                <a:cs typeface="Palatino Linotype"/>
              </a:rPr>
              <a:t>Zwolnienia przedmiotowe (art. 43 + 45) np. :</a:t>
            </a:r>
            <a:endParaRPr lang="pl-PL" sz="2400" dirty="0">
              <a:latin typeface="Palatino Linotype"/>
              <a:cs typeface="Palatino Linotype"/>
            </a:endParaRPr>
          </a:p>
        </p:txBody>
      </p:sp>
      <p:sp>
        <p:nvSpPr>
          <p:cNvPr id="18" name="pole tekstowe 21"/>
          <p:cNvSpPr txBox="1">
            <a:spLocks noChangeArrowheads="1"/>
          </p:cNvSpPr>
          <p:nvPr/>
        </p:nvSpPr>
        <p:spPr bwMode="auto">
          <a:xfrm>
            <a:off x="-14636" y="3933056"/>
            <a:ext cx="83534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buFont typeface="Wingdings 3" charset="0"/>
              <a:buNone/>
            </a:pPr>
            <a:r>
              <a:rPr lang="pl-PL" sz="1400" dirty="0">
                <a:latin typeface="Palatino Linotype"/>
                <a:cs typeface="Palatino Linotype"/>
              </a:rPr>
              <a:t>usługi zakwaterowania 	         usługi w zakresie opieki medycznej                       dostawa       usługi finansowe, usługi komunalne                               produktów </a:t>
            </a:r>
          </a:p>
          <a:p>
            <a:pPr algn="ctr" eaLnBrk="1" hangingPunct="1">
              <a:buFont typeface="Wingdings 3" charset="0"/>
              <a:buNone/>
            </a:pPr>
            <a:r>
              <a:rPr lang="pl-PL" sz="1400" dirty="0">
                <a:latin typeface="Palatino Linotype"/>
                <a:cs typeface="Palatino Linotype"/>
              </a:rPr>
              <a:t>w internatach i domach                 usługi ubezpieczeniowe                             rolnych z własnej </a:t>
            </a:r>
          </a:p>
          <a:p>
            <a:pPr algn="ctr" eaLnBrk="1" hangingPunct="1">
              <a:buFont typeface="Wingdings 3" charset="0"/>
              <a:buNone/>
            </a:pPr>
            <a:r>
              <a:rPr lang="pl-PL" sz="1400" dirty="0">
                <a:latin typeface="Palatino Linotype"/>
                <a:cs typeface="Palatino Linotype"/>
              </a:rPr>
              <a:t>studenckich, usługi poczty                       usługi publicznego radia i telewizji                               produkcji     polskiej, usługi edukacyjne                                                                           rolnika ryczałtowego</a:t>
            </a:r>
          </a:p>
          <a:p>
            <a:pPr algn="ctr" eaLnBrk="1" hangingPunct="1">
              <a:buFont typeface="Wingdings 3" charset="0"/>
              <a:buNone/>
            </a:pPr>
            <a:endParaRPr lang="pl-PL" sz="1400" dirty="0">
              <a:latin typeface="Palatino Linotype"/>
              <a:cs typeface="Palatino Linotype"/>
            </a:endParaRPr>
          </a:p>
          <a:p>
            <a:pPr algn="ctr" eaLnBrk="1" hangingPunct="1">
              <a:buFont typeface="Wingdings 3" charset="0"/>
              <a:buNone/>
            </a:pPr>
            <a:endParaRPr lang="pl-PL" sz="1400" dirty="0">
              <a:latin typeface="Palatino Linotype"/>
              <a:cs typeface="Palatino Linotype"/>
            </a:endParaRPr>
          </a:p>
          <a:p>
            <a:pPr algn="ctr" eaLnBrk="1" hangingPunct="1">
              <a:buFont typeface="Wingdings 3" charset="0"/>
              <a:buNone/>
            </a:pPr>
            <a:endParaRPr lang="pl-PL" sz="1400" dirty="0">
              <a:latin typeface="Palatino Linotype"/>
              <a:cs typeface="Palatino Linotype"/>
            </a:endParaRPr>
          </a:p>
          <a:p>
            <a:pPr algn="ctr" eaLnBrk="1" hangingPunct="1">
              <a:buFont typeface="Wingdings 3" charset="0"/>
              <a:buNone/>
            </a:pPr>
            <a:endParaRPr lang="pl-PL" sz="1400" dirty="0">
              <a:latin typeface="Palatino Linotype"/>
              <a:cs typeface="Palatino Linotype"/>
            </a:endParaRPr>
          </a:p>
          <a:p>
            <a:pPr algn="ctr" eaLnBrk="1" hangingPunct="1">
              <a:buFont typeface="Wingdings 3" charset="0"/>
              <a:buNone/>
            </a:pPr>
            <a:endParaRPr lang="pl-PL" sz="1400" dirty="0">
              <a:latin typeface="Palatino Linotype"/>
              <a:cs typeface="Palatino Linotype"/>
            </a:endParaRPr>
          </a:p>
          <a:p>
            <a:pPr eaLnBrk="1" hangingPunct="1">
              <a:buFont typeface="Wingdings 3" charset="0"/>
              <a:buNone/>
            </a:pPr>
            <a:r>
              <a:rPr lang="pl-PL" sz="1400" dirty="0">
                <a:latin typeface="Palatino Linotype"/>
                <a:cs typeface="Palatino Linotype"/>
              </a:rPr>
              <a:t>                   zwolnienia z tytułu importu towarów (rozdz.3)</a:t>
            </a:r>
          </a:p>
          <a:p>
            <a:pPr algn="ctr" eaLnBrk="1" hangingPunct="1"/>
            <a:endParaRPr lang="pl-PL" sz="1400" dirty="0">
              <a:latin typeface="Palatino Linotype"/>
              <a:cs typeface="Palatino Linotype"/>
            </a:endParaRPr>
          </a:p>
        </p:txBody>
      </p:sp>
      <p:cxnSp>
        <p:nvCxnSpPr>
          <p:cNvPr id="20" name="Straight Arrow Connector 19"/>
          <p:cNvCxnSpPr/>
          <p:nvPr/>
        </p:nvCxnSpPr>
        <p:spPr>
          <a:xfrm>
            <a:off x="4355976" y="3356992"/>
            <a:ext cx="0" cy="57606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1" name="Straight Arrow Connector 20"/>
          <p:cNvCxnSpPr/>
          <p:nvPr/>
        </p:nvCxnSpPr>
        <p:spPr>
          <a:xfrm>
            <a:off x="2915816" y="3429000"/>
            <a:ext cx="0" cy="2304256"/>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3" name="Straight Arrow Connector 22"/>
          <p:cNvCxnSpPr/>
          <p:nvPr/>
        </p:nvCxnSpPr>
        <p:spPr>
          <a:xfrm flipH="1">
            <a:off x="1403648" y="3284984"/>
            <a:ext cx="648072" cy="64807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5" name="Straight Arrow Connector 24"/>
          <p:cNvCxnSpPr/>
          <p:nvPr/>
        </p:nvCxnSpPr>
        <p:spPr>
          <a:xfrm>
            <a:off x="6228184" y="3284984"/>
            <a:ext cx="720080" cy="64807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7140475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Zwolnienie</a:t>
            </a:r>
            <a:r>
              <a:rPr lang="en-US" dirty="0">
                <a:latin typeface="Palatino Linotype"/>
                <a:cs typeface="Palatino Linotype"/>
              </a:rPr>
              <a:t> w </a:t>
            </a:r>
            <a:r>
              <a:rPr lang="en-US" dirty="0" err="1">
                <a:latin typeface="Palatino Linotype"/>
                <a:cs typeface="Palatino Linotype"/>
              </a:rPr>
              <a:t>podatku</a:t>
            </a:r>
            <a:r>
              <a:rPr lang="en-US" dirty="0">
                <a:latin typeface="Palatino Linotype"/>
                <a:cs typeface="Palatino Linotype"/>
              </a:rPr>
              <a:t> VAT </a:t>
            </a:r>
          </a:p>
        </p:txBody>
      </p:sp>
      <p:sp>
        <p:nvSpPr>
          <p:cNvPr id="3" name="Content Placeholder 2"/>
          <p:cNvSpPr>
            <a:spLocks noGrp="1"/>
          </p:cNvSpPr>
          <p:nvPr>
            <p:ph idx="1"/>
          </p:nvPr>
        </p:nvSpPr>
        <p:spPr>
          <a:xfrm>
            <a:off x="498474" y="1412776"/>
            <a:ext cx="7556313" cy="4713387"/>
          </a:xfrm>
        </p:spPr>
        <p:txBody>
          <a:bodyPr>
            <a:normAutofit/>
          </a:bodyPr>
          <a:lstStyle/>
          <a:p>
            <a:r>
              <a:rPr lang="en-US" u="sng" dirty="0">
                <a:solidFill>
                  <a:schemeClr val="tx1"/>
                </a:solidFill>
                <a:latin typeface="Palatino Linotype"/>
                <a:cs typeface="Palatino Linotype"/>
              </a:rPr>
              <a:t>ZWOLNIENIE PRZEDMIOTOWE</a:t>
            </a:r>
          </a:p>
          <a:p>
            <a:pPr marL="0" indent="0">
              <a:buFont typeface="Wingdings 2" charset="0"/>
              <a:buNone/>
            </a:pPr>
            <a:r>
              <a:rPr lang="pl-PL" dirty="0">
                <a:solidFill>
                  <a:schemeClr val="tx1"/>
                </a:solidFill>
                <a:latin typeface="Palatino Linotype"/>
                <a:cs typeface="Palatino Linotype"/>
              </a:rPr>
              <a:t>Art. 43  </a:t>
            </a:r>
            <a:r>
              <a:rPr lang="pl-PL" b="1" dirty="0">
                <a:solidFill>
                  <a:schemeClr val="tx1"/>
                </a:solidFill>
                <a:latin typeface="Palatino Linotype"/>
                <a:cs typeface="Palatino Linotype"/>
              </a:rPr>
              <a:t>Zwalnia się od podatku</a:t>
            </a:r>
            <a:r>
              <a:rPr lang="pl-PL" dirty="0">
                <a:solidFill>
                  <a:schemeClr val="tx1"/>
                </a:solidFill>
                <a:latin typeface="Palatino Linotype"/>
                <a:cs typeface="Palatino Linotype"/>
              </a:rPr>
              <a:t>:</a:t>
            </a:r>
          </a:p>
          <a:p>
            <a:pPr marL="0" indent="0">
              <a:buFont typeface="Wingdings 2" charset="0"/>
              <a:buNone/>
            </a:pPr>
            <a:r>
              <a:rPr lang="pl-PL" dirty="0">
                <a:solidFill>
                  <a:schemeClr val="tx1"/>
                </a:solidFill>
                <a:latin typeface="Palatino Linotype"/>
                <a:cs typeface="Palatino Linotype"/>
              </a:rPr>
              <a:t>9) dostawę terenów niezabudowanych innych niż tereny budowlane;</a:t>
            </a:r>
          </a:p>
          <a:p>
            <a:pPr marL="0" indent="0">
              <a:buFont typeface="Wingdings 2" charset="0"/>
              <a:buNone/>
            </a:pPr>
            <a:r>
              <a:rPr lang="pl-PL" dirty="0">
                <a:solidFill>
                  <a:schemeClr val="tx1"/>
                </a:solidFill>
                <a:latin typeface="Palatino Linotype"/>
                <a:cs typeface="Palatino Linotype"/>
              </a:rPr>
              <a:t>10)dostawę budynków, budowli lub ich części, z wyjątkiem gdy:</a:t>
            </a:r>
          </a:p>
          <a:p>
            <a:pPr marL="0" indent="0">
              <a:buFont typeface="Wingdings 2" charset="0"/>
              <a:buNone/>
            </a:pPr>
            <a:r>
              <a:rPr lang="pl-PL" dirty="0">
                <a:solidFill>
                  <a:schemeClr val="tx1"/>
                </a:solidFill>
                <a:latin typeface="Palatino Linotype"/>
                <a:cs typeface="Palatino Linotype"/>
              </a:rPr>
              <a:t>   a)dostawa jest dokonywana w ramach pierwszego zasiedlenia lub przed nim,</a:t>
            </a:r>
          </a:p>
          <a:p>
            <a:pPr marL="0" indent="0">
              <a:buFont typeface="Wingdings 2" charset="0"/>
              <a:buNone/>
            </a:pPr>
            <a:r>
              <a:rPr lang="pl-PL" dirty="0">
                <a:solidFill>
                  <a:schemeClr val="tx1"/>
                </a:solidFill>
                <a:latin typeface="Palatino Linotype"/>
                <a:cs typeface="Palatino Linotype"/>
              </a:rPr>
              <a:t>   b)pomiędzy pierwszym zasiedleniem a dostawą budynku, budowli lub ich części upłynął okres krótszy niż 2 lata;</a:t>
            </a:r>
          </a:p>
          <a:p>
            <a:pPr marL="0" indent="0">
              <a:buFont typeface="Wingdings 2" charset="0"/>
              <a:buNone/>
            </a:pPr>
            <a:endParaRPr lang="pl-PL" dirty="0">
              <a:solidFill>
                <a:schemeClr val="tx1"/>
              </a:solidFill>
              <a:latin typeface="Palatino Linotype"/>
              <a:cs typeface="Palatino Linotype"/>
            </a:endParaRPr>
          </a:p>
          <a:p>
            <a:pPr marL="0" indent="0">
              <a:buNone/>
            </a:pPr>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64</a:t>
            </a:fld>
            <a:endParaRPr lang="pl-PL">
              <a:latin typeface="Palatino Linotype"/>
              <a:cs typeface="Palatino Linotype"/>
            </a:endParaRPr>
          </a:p>
        </p:txBody>
      </p:sp>
    </p:spTree>
    <p:extLst>
      <p:ext uri="{BB962C8B-B14F-4D97-AF65-F5344CB8AC3E}">
        <p14:creationId xmlns:p14="http://schemas.microsoft.com/office/powerpoint/2010/main" val="27619241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Zwolnienie</a:t>
            </a:r>
            <a:r>
              <a:rPr lang="en-US" dirty="0">
                <a:latin typeface="Palatino Linotype"/>
                <a:cs typeface="Palatino Linotype"/>
              </a:rPr>
              <a:t> w </a:t>
            </a:r>
            <a:r>
              <a:rPr lang="en-US" dirty="0" err="1">
                <a:latin typeface="Palatino Linotype"/>
                <a:cs typeface="Palatino Linotype"/>
              </a:rPr>
              <a:t>podatku</a:t>
            </a:r>
            <a:r>
              <a:rPr lang="en-US" dirty="0">
                <a:latin typeface="Palatino Linotype"/>
                <a:cs typeface="Palatino Linotype"/>
              </a:rPr>
              <a:t> VAT </a:t>
            </a:r>
          </a:p>
        </p:txBody>
      </p:sp>
      <p:sp>
        <p:nvSpPr>
          <p:cNvPr id="3" name="Content Placeholder 2"/>
          <p:cNvSpPr>
            <a:spLocks noGrp="1"/>
          </p:cNvSpPr>
          <p:nvPr>
            <p:ph idx="1"/>
          </p:nvPr>
        </p:nvSpPr>
        <p:spPr>
          <a:xfrm>
            <a:off x="498474" y="1124744"/>
            <a:ext cx="7601918" cy="5328592"/>
          </a:xfrm>
        </p:spPr>
        <p:txBody>
          <a:bodyPr>
            <a:normAutofit fontScale="77500" lnSpcReduction="20000"/>
          </a:bodyPr>
          <a:lstStyle/>
          <a:p>
            <a:r>
              <a:rPr lang="en-US" u="sng" dirty="0">
                <a:solidFill>
                  <a:schemeClr val="tx1"/>
                </a:solidFill>
                <a:latin typeface="Palatino Linotype"/>
                <a:cs typeface="Palatino Linotype"/>
              </a:rPr>
              <a:t>ZWOLNIENIE PRZEDMIOTOWE</a:t>
            </a:r>
          </a:p>
          <a:p>
            <a:pPr marL="0" indent="0" algn="just">
              <a:lnSpc>
                <a:spcPct val="80000"/>
              </a:lnSpc>
              <a:buNone/>
            </a:pPr>
            <a:r>
              <a:rPr lang="pl-PL" sz="2300" b="1" dirty="0">
                <a:solidFill>
                  <a:schemeClr val="tx1"/>
                </a:solidFill>
                <a:latin typeface="Palatino Linotype"/>
                <a:cs typeface="Palatino Linotype"/>
              </a:rPr>
              <a:t>Art. 56. </a:t>
            </a:r>
            <a:r>
              <a:rPr lang="pl-PL" sz="2300" dirty="0">
                <a:solidFill>
                  <a:schemeClr val="tx1"/>
                </a:solidFill>
                <a:latin typeface="Palatino Linotype"/>
                <a:cs typeface="Palatino Linotype"/>
              </a:rPr>
              <a:t>1. Zwalnia się od podatku import towarów przywożonych w bagażu osobistym podróżnego przybywającego z terytorium państwa trzeciego na terytorium kraju, jeżeli ilość i rodzaj tych towarów wskazuje na przywóz o charakterze niehandlowym, a wartość tych towarów nie przekracza kwoty wyrażonej w złotych odpowiadającej równowartości 300 euro.</a:t>
            </a:r>
          </a:p>
          <a:p>
            <a:pPr marL="0" indent="0" algn="just">
              <a:lnSpc>
                <a:spcPct val="80000"/>
              </a:lnSpc>
              <a:buNone/>
            </a:pPr>
            <a:r>
              <a:rPr lang="pl-PL" sz="2300" dirty="0">
                <a:solidFill>
                  <a:schemeClr val="tx1"/>
                </a:solidFill>
                <a:latin typeface="Palatino Linotype"/>
                <a:cs typeface="Palatino Linotype"/>
              </a:rPr>
              <a:t>2. W przypadku podróżnych w transporcie lotniczym i morskim zwolnienie, o którym mowa w ust. 1, stosuje się do importu towarów, których wartość nie przekracza kwoty wyrażonej w złotych odpowiadającej równowartości 430 euro.</a:t>
            </a:r>
          </a:p>
          <a:p>
            <a:pPr algn="just">
              <a:lnSpc>
                <a:spcPct val="80000"/>
              </a:lnSpc>
              <a:buFont typeface="Wingdings 2" charset="0"/>
              <a:buNone/>
            </a:pPr>
            <a:endParaRPr lang="pl-PL" sz="2300" b="1" dirty="0">
              <a:solidFill>
                <a:schemeClr val="tx1"/>
              </a:solidFill>
              <a:latin typeface="Palatino Linotype"/>
              <a:cs typeface="Palatino Linotype"/>
            </a:endParaRPr>
          </a:p>
          <a:p>
            <a:pPr marL="0" indent="0" algn="just">
              <a:lnSpc>
                <a:spcPct val="80000"/>
              </a:lnSpc>
              <a:buNone/>
            </a:pPr>
            <a:r>
              <a:rPr lang="pl-PL" sz="2300" b="1" dirty="0">
                <a:solidFill>
                  <a:schemeClr val="tx1"/>
                </a:solidFill>
                <a:latin typeface="Palatino Linotype"/>
                <a:cs typeface="Palatino Linotype"/>
              </a:rPr>
              <a:t>Art. 79.</a:t>
            </a:r>
            <a:r>
              <a:rPr lang="pl-PL" sz="2300" dirty="0">
                <a:solidFill>
                  <a:schemeClr val="tx1"/>
                </a:solidFill>
                <a:latin typeface="Palatino Linotype"/>
                <a:cs typeface="Palatino Linotype"/>
              </a:rPr>
              <a:t> Zwalnia się od podatku import:</a:t>
            </a:r>
          </a:p>
          <a:p>
            <a:pPr algn="just">
              <a:lnSpc>
                <a:spcPct val="80000"/>
              </a:lnSpc>
              <a:buFont typeface="Wingdings 2" charset="0"/>
              <a:buNone/>
            </a:pPr>
            <a:r>
              <a:rPr lang="pl-PL" sz="2300" dirty="0">
                <a:solidFill>
                  <a:schemeClr val="tx1"/>
                </a:solidFill>
                <a:latin typeface="Palatino Linotype"/>
                <a:cs typeface="Palatino Linotype"/>
              </a:rPr>
              <a:t>  1)	trumien zawierających zwłoki i urn z prochami zmarłych, jak również kwiatów, wieńców i innych przedmiotów ozdobnych zwykle im towarzyszących;</a:t>
            </a:r>
          </a:p>
          <a:p>
            <a:pPr algn="just">
              <a:lnSpc>
                <a:spcPct val="80000"/>
              </a:lnSpc>
              <a:buFont typeface="Wingdings 2" charset="0"/>
              <a:buNone/>
            </a:pPr>
            <a:r>
              <a:rPr lang="pl-PL" sz="2300" dirty="0">
                <a:solidFill>
                  <a:schemeClr val="tx1"/>
                </a:solidFill>
                <a:latin typeface="Palatino Linotype"/>
                <a:cs typeface="Palatino Linotype"/>
              </a:rPr>
              <a:t>       </a:t>
            </a:r>
            <a:r>
              <a:rPr lang="pl-PL" sz="2300" b="1" dirty="0">
                <a:solidFill>
                  <a:schemeClr val="tx1"/>
                </a:solidFill>
                <a:latin typeface="Palatino Linotype"/>
                <a:cs typeface="Palatino Linotype"/>
              </a:rPr>
              <a:t>Zwalnia się dostawę towarów</a:t>
            </a:r>
            <a:r>
              <a:rPr lang="pl-PL" sz="2300" dirty="0">
                <a:solidFill>
                  <a:schemeClr val="tx1"/>
                </a:solidFill>
                <a:latin typeface="Palatino Linotype"/>
                <a:cs typeface="Palatino Linotype"/>
              </a:rPr>
              <a:t>,  której przedmiotem są produkty spożywcze, z wyjątkiem napojów alkoholowych, jeżeli są one przekazywane na rzecz organizacji pożytku publicznego w rozumieniu ustawy z dnia 24 kwietnia 2003 r. o działalności pożytku publicznego i o wolontariacie, z przeznaczeniem </a:t>
            </a:r>
            <a:r>
              <a:rPr lang="pl-PL" dirty="0">
                <a:solidFill>
                  <a:schemeClr val="tx1"/>
                </a:solidFill>
                <a:latin typeface="Palatino Linotype"/>
                <a:cs typeface="Palatino Linotype"/>
              </a:rPr>
              <a:t>na cele działalności charytatywnej prowadzonej przez tę organizację;</a:t>
            </a:r>
            <a:endParaRPr lang="en-US" u="sng" dirty="0">
              <a:solidFill>
                <a:schemeClr val="tx1"/>
              </a:solidFill>
              <a:latin typeface="Palatino Linotype"/>
              <a:cs typeface="Palatino Linotype"/>
            </a:endParaRP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65</a:t>
            </a:fld>
            <a:endParaRPr lang="pl-PL">
              <a:latin typeface="Palatino Linotype"/>
              <a:cs typeface="Palatino Linotype"/>
            </a:endParaRPr>
          </a:p>
        </p:txBody>
      </p:sp>
    </p:spTree>
    <p:extLst>
      <p:ext uri="{BB962C8B-B14F-4D97-AF65-F5344CB8AC3E}">
        <p14:creationId xmlns:p14="http://schemas.microsoft.com/office/powerpoint/2010/main" val="6515268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Zwolnienie od VAT paczek o wartości do 22 euro</a:t>
            </a:r>
            <a:endParaRPr lang="pl-PL" dirty="0"/>
          </a:p>
        </p:txBody>
      </p:sp>
      <p:sp>
        <p:nvSpPr>
          <p:cNvPr id="3" name="Symbol zastępczy zawartości 2"/>
          <p:cNvSpPr>
            <a:spLocks noGrp="1"/>
          </p:cNvSpPr>
          <p:nvPr>
            <p:ph idx="1"/>
          </p:nvPr>
        </p:nvSpPr>
        <p:spPr>
          <a:xfrm>
            <a:off x="0" y="1844824"/>
            <a:ext cx="9144000" cy="4896544"/>
          </a:xfrm>
        </p:spPr>
        <p:txBody>
          <a:bodyPr>
            <a:normAutofit fontScale="92500" lnSpcReduction="10000"/>
          </a:bodyPr>
          <a:lstStyle/>
          <a:p>
            <a:r>
              <a:rPr lang="pl-PL" dirty="0"/>
              <a:t>Od 1 </a:t>
            </a:r>
            <a:r>
              <a:rPr lang="pl-PL" dirty="0" smtClean="0"/>
              <a:t>lipca 2021 r. </a:t>
            </a:r>
            <a:r>
              <a:rPr lang="pl-PL" dirty="0"/>
              <a:t>Polska, jak i inne państwa UE, </a:t>
            </a:r>
            <a:r>
              <a:rPr lang="pl-PL" dirty="0" smtClean="0"/>
              <a:t>została zobowiązana </a:t>
            </a:r>
            <a:r>
              <a:rPr lang="pl-PL" dirty="0"/>
              <a:t>do wprowadzenia pakietu e-commerce.  </a:t>
            </a:r>
            <a:endParaRPr lang="pl-PL" dirty="0" smtClean="0"/>
          </a:p>
          <a:p>
            <a:r>
              <a:rPr lang="pl-PL" dirty="0" smtClean="0"/>
              <a:t>Do 1 lipca 2021  </a:t>
            </a:r>
            <a:r>
              <a:rPr lang="pl-PL" dirty="0"/>
              <a:t>paczki o niskiej wartości tj. poniżej 22 euro były zwolnione z podatku VAT, co chętnie wykorzystywali m.in. sprzedawcy z Chin. </a:t>
            </a:r>
            <a:r>
              <a:rPr lang="pl-PL" dirty="0" smtClean="0"/>
              <a:t> </a:t>
            </a:r>
            <a:endParaRPr lang="pl-PL" dirty="0"/>
          </a:p>
          <a:p>
            <a:r>
              <a:rPr lang="pl-PL" dirty="0"/>
              <a:t>Od 1 lipca zwolnienie z VAT </a:t>
            </a:r>
            <a:r>
              <a:rPr lang="pl-PL" dirty="0" smtClean="0"/>
              <a:t>zostało </a:t>
            </a:r>
            <a:r>
              <a:rPr lang="pl-PL" dirty="0"/>
              <a:t>uchylone dla importu towarów w przesyłkach o wartości nieprzekraczającej 22 euro we wszystkich krajach UE. </a:t>
            </a:r>
            <a:r>
              <a:rPr lang="pl-PL" dirty="0" smtClean="0"/>
              <a:t>Przesyłki są obciążone  podatkiem </a:t>
            </a:r>
            <a:r>
              <a:rPr lang="pl-PL" dirty="0"/>
              <a:t>VAT. </a:t>
            </a:r>
            <a:endParaRPr lang="pl-PL" dirty="0" smtClean="0"/>
          </a:p>
          <a:p>
            <a:r>
              <a:rPr lang="pl-PL" dirty="0" smtClean="0"/>
              <a:t>Od </a:t>
            </a:r>
            <a:r>
              <a:rPr lang="pl-PL" dirty="0"/>
              <a:t>tego dnia każdy odbiorca towarów pochodzących spoza Unii Europejskiej </a:t>
            </a:r>
            <a:r>
              <a:rPr lang="pl-PL" dirty="0" smtClean="0"/>
              <a:t> </a:t>
            </a:r>
            <a:r>
              <a:rPr lang="pl-PL" dirty="0"/>
              <a:t>jest </a:t>
            </a:r>
            <a:r>
              <a:rPr lang="pl-PL" dirty="0" smtClean="0"/>
              <a:t>podatnikiem VAT, chyba że jest klientem sklepu internetowego (platformy) sprzedającej towary w ramach procedury IOSS – wówczas podatnikiem jest sklep. </a:t>
            </a:r>
            <a:r>
              <a:rPr lang="pl-PL" dirty="0"/>
              <a:t>Obsługą tego procesu, z pewnymi wyjątkami, zajmuje się Poczta </a:t>
            </a:r>
            <a:r>
              <a:rPr lang="pl-PL" dirty="0" smtClean="0"/>
              <a:t>Polska (przedstawiciel pośredni nabywcy – podatnika). Poczta może </a:t>
            </a:r>
            <a:r>
              <a:rPr lang="pl-PL" dirty="0"/>
              <a:t>dokonać zgłoszenia celnego za klienta sprowadzającego towary ze sklepów internetowych np. w Azji</a:t>
            </a:r>
            <a:r>
              <a:rPr lang="pl-PL" dirty="0" smtClean="0"/>
              <a:t>. (8,50 zł) </a:t>
            </a:r>
            <a:endParaRPr lang="pl-PL" dirty="0"/>
          </a:p>
          <a:p>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66</a:t>
            </a:fld>
            <a:endParaRPr lang="pl-PL"/>
          </a:p>
        </p:txBody>
      </p:sp>
    </p:spTree>
    <p:extLst>
      <p:ext uri="{BB962C8B-B14F-4D97-AF65-F5344CB8AC3E}">
        <p14:creationId xmlns:p14="http://schemas.microsoft.com/office/powerpoint/2010/main" val="32904219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Poczta Polska </a:t>
            </a:r>
            <a:r>
              <a:rPr lang="pl-PL" smtClean="0"/>
              <a:t>jako pełnomocnik </a:t>
            </a:r>
            <a:r>
              <a:rPr lang="pl-PL" dirty="0" smtClean="0"/>
              <a:t>domyślny </a:t>
            </a:r>
            <a:endParaRPr lang="pl-PL" dirty="0"/>
          </a:p>
        </p:txBody>
      </p:sp>
      <p:sp>
        <p:nvSpPr>
          <p:cNvPr id="3" name="Symbol zastępczy zawartości 2"/>
          <p:cNvSpPr>
            <a:spLocks noGrp="1"/>
          </p:cNvSpPr>
          <p:nvPr>
            <p:ph idx="1"/>
          </p:nvPr>
        </p:nvSpPr>
        <p:spPr>
          <a:xfrm>
            <a:off x="0" y="1844824"/>
            <a:ext cx="8748464" cy="4578761"/>
          </a:xfrm>
        </p:spPr>
        <p:txBody>
          <a:bodyPr>
            <a:normAutofit/>
          </a:bodyPr>
          <a:lstStyle/>
          <a:p>
            <a:r>
              <a:rPr lang="pl-PL" dirty="0"/>
              <a:t>Poczta </a:t>
            </a:r>
            <a:r>
              <a:rPr lang="pl-PL" dirty="0" smtClean="0"/>
              <a:t>Polska </a:t>
            </a:r>
            <a:r>
              <a:rPr lang="pl-PL" dirty="0"/>
              <a:t>dysponuje </a:t>
            </a:r>
            <a:r>
              <a:rPr lang="pl-PL" dirty="0" smtClean="0"/>
              <a:t>pełnomocnictwem </a:t>
            </a:r>
            <a:r>
              <a:rPr lang="pl-PL" dirty="0"/>
              <a:t>o charakterze ustawowym (tzw. pełnomocnictwem domyślnym), uprawniającym ją do dokonania na rzecz adresata elektronicznego zgłoszenia celnego.</a:t>
            </a:r>
          </a:p>
          <a:p>
            <a:r>
              <a:rPr lang="pl-PL" dirty="0" smtClean="0"/>
              <a:t>w</a:t>
            </a:r>
            <a:r>
              <a:rPr lang="pl-PL" dirty="0"/>
              <a:t> przypadku przesyłek o wartości do 150 euro, nie wymaga od odbiorcy żadnych działań, takich </a:t>
            </a:r>
            <a:r>
              <a:rPr lang="pl-PL" dirty="0" smtClean="0"/>
              <a:t>jak np.  informowania</a:t>
            </a:r>
            <a:r>
              <a:rPr lang="pl-PL" dirty="0"/>
              <a:t> </a:t>
            </a:r>
            <a:r>
              <a:rPr lang="pl-PL" dirty="0" smtClean="0"/>
              <a:t>urzędu skarbowego. </a:t>
            </a:r>
          </a:p>
          <a:p>
            <a:r>
              <a:rPr lang="pl-PL" dirty="0" smtClean="0"/>
              <a:t>Odbiorca </a:t>
            </a:r>
            <a:r>
              <a:rPr lang="pl-PL" dirty="0"/>
              <a:t>przesyłki o wartości od 150 do 1000 </a:t>
            </a:r>
            <a:r>
              <a:rPr lang="pl-PL" dirty="0" smtClean="0"/>
              <a:t>euro </a:t>
            </a:r>
            <a:r>
              <a:rPr lang="pl-PL" dirty="0"/>
              <a:t>musi uprzednio udzielić Poczcie pełnomocnictwa do dokonania zgłoszenia celnego. Jeżeli tego nie zrobi, otrzyma listownie powiadomienie o konieczności jego udzielenia w urzędzie </a:t>
            </a:r>
            <a:r>
              <a:rPr lang="pl-PL" dirty="0" smtClean="0"/>
              <a:t>pocztowym. W</a:t>
            </a:r>
            <a:r>
              <a:rPr lang="pl-PL" dirty="0"/>
              <a:t> przypadku przesyłek o wartości powyżej 1000 euro lub przesyłek zawierających towary </a:t>
            </a:r>
            <a:r>
              <a:rPr lang="pl-PL" dirty="0" smtClean="0"/>
              <a:t>akcyzowe konieczne jest </a:t>
            </a:r>
            <a:r>
              <a:rPr lang="pl-PL" dirty="0"/>
              <a:t>samodzielne zgłoszenie </a:t>
            </a:r>
            <a:r>
              <a:rPr lang="pl-PL" dirty="0" smtClean="0"/>
              <a:t>celne</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67</a:t>
            </a:fld>
            <a:endParaRPr lang="pl-PL"/>
          </a:p>
        </p:txBody>
      </p:sp>
    </p:spTree>
    <p:extLst>
      <p:ext uri="{BB962C8B-B14F-4D97-AF65-F5344CB8AC3E}">
        <p14:creationId xmlns:p14="http://schemas.microsoft.com/office/powerpoint/2010/main" val="37490660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Sankcje</a:t>
            </a:r>
            <a:r>
              <a:rPr lang="en-US" dirty="0">
                <a:latin typeface="Palatino Linotype"/>
                <a:cs typeface="Palatino Linotype"/>
              </a:rPr>
              <a:t> w VAT </a:t>
            </a:r>
          </a:p>
        </p:txBody>
      </p:sp>
      <p:sp>
        <p:nvSpPr>
          <p:cNvPr id="3" name="Content Placeholder 2"/>
          <p:cNvSpPr>
            <a:spLocks noGrp="1"/>
          </p:cNvSpPr>
          <p:nvPr>
            <p:ph idx="1"/>
          </p:nvPr>
        </p:nvSpPr>
        <p:spPr>
          <a:xfrm>
            <a:off x="107504" y="1988840"/>
            <a:ext cx="9001000" cy="4869160"/>
          </a:xfrm>
        </p:spPr>
        <p:txBody>
          <a:bodyPr>
            <a:noAutofit/>
          </a:bodyPr>
          <a:lstStyle/>
          <a:p>
            <a:pPr algn="just"/>
            <a:r>
              <a:rPr lang="pl-PL" sz="1800" dirty="0" smtClean="0">
                <a:solidFill>
                  <a:schemeClr val="tx1"/>
                </a:solidFill>
                <a:latin typeface="Palatino Linotype"/>
                <a:cs typeface="Palatino Linotype"/>
              </a:rPr>
              <a:t>Podstawowa </a:t>
            </a:r>
            <a:r>
              <a:rPr lang="pl-PL" sz="1800" dirty="0">
                <a:solidFill>
                  <a:schemeClr val="tx1"/>
                </a:solidFill>
                <a:latin typeface="Palatino Linotype"/>
                <a:cs typeface="Palatino Linotype"/>
              </a:rPr>
              <a:t>sankcja w wysokości 30% będzie stosowana w przypadku stwierdzenia, że podatnik w złożonej deklaracji wykazał zaniżoną kwotę zobowiązania lub zawyżoną kwotę zwrotu lub nadwyżki podatku naliczonego nad należnym. Dodatkowe zobowiązanie podatkowe będzie ustalane również w przypadku braku złożenia deklaracji i wpłaty podatku. </a:t>
            </a:r>
          </a:p>
          <a:p>
            <a:pPr algn="just"/>
            <a:r>
              <a:rPr lang="pl-PL" sz="1800" dirty="0">
                <a:solidFill>
                  <a:schemeClr val="tx1"/>
                </a:solidFill>
                <a:latin typeface="Palatino Linotype"/>
                <a:cs typeface="Palatino Linotype"/>
              </a:rPr>
              <a:t>Sankcja w wysokości 100% jest ustalana w stosunku do podatników dopuszczających się oszustw podatkowych (w tym wystawienia tzw. pustych faktur). </a:t>
            </a:r>
          </a:p>
          <a:p>
            <a:pPr algn="just"/>
            <a:r>
              <a:rPr lang="pl-PL" sz="1800" b="1" dirty="0">
                <a:solidFill>
                  <a:schemeClr val="tx1"/>
                </a:solidFill>
                <a:latin typeface="Palatino Linotype"/>
                <a:cs typeface="Palatino Linotype"/>
              </a:rPr>
              <a:t>Sankcji nie stosuje się w stosunku do osób fizycznych, które za ten sam czyn ponoszą odpowiedzialność za wykroczenie skarbowe albo za przestępstwo </a:t>
            </a:r>
            <a:r>
              <a:rPr lang="pl-PL" sz="1800" b="1" dirty="0" smtClean="0">
                <a:solidFill>
                  <a:schemeClr val="tx1"/>
                </a:solidFill>
                <a:latin typeface="Palatino Linotype"/>
                <a:cs typeface="Palatino Linotype"/>
              </a:rPr>
              <a:t>skarbowe</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68</a:t>
            </a:fld>
            <a:endParaRPr lang="pl-PL">
              <a:latin typeface="Palatino Linotype"/>
              <a:cs typeface="Palatino Linotype"/>
            </a:endParaRPr>
          </a:p>
        </p:txBody>
      </p:sp>
    </p:spTree>
    <p:extLst>
      <p:ext uri="{BB962C8B-B14F-4D97-AF65-F5344CB8AC3E}">
        <p14:creationId xmlns:p14="http://schemas.microsoft.com/office/powerpoint/2010/main" val="227373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Sankcje</a:t>
            </a:r>
            <a:r>
              <a:rPr lang="en-US" dirty="0">
                <a:latin typeface="Palatino Linotype"/>
                <a:cs typeface="Palatino Linotype"/>
              </a:rPr>
              <a:t> w VAT – 20% </a:t>
            </a:r>
          </a:p>
        </p:txBody>
      </p:sp>
      <p:sp>
        <p:nvSpPr>
          <p:cNvPr id="3" name="Content Placeholder 2"/>
          <p:cNvSpPr>
            <a:spLocks noGrp="1"/>
          </p:cNvSpPr>
          <p:nvPr>
            <p:ph idx="1"/>
          </p:nvPr>
        </p:nvSpPr>
        <p:spPr>
          <a:xfrm>
            <a:off x="498474" y="1556792"/>
            <a:ext cx="7556313" cy="4569371"/>
          </a:xfrm>
        </p:spPr>
        <p:txBody>
          <a:bodyPr>
            <a:normAutofit/>
          </a:bodyPr>
          <a:lstStyle/>
          <a:p>
            <a:pPr algn="just"/>
            <a:r>
              <a:rPr lang="pl-PL" dirty="0">
                <a:solidFill>
                  <a:schemeClr val="tx1"/>
                </a:solidFill>
                <a:latin typeface="Palatino Linotype"/>
                <a:cs typeface="Palatino Linotype"/>
              </a:rPr>
              <a:t>W niektórych przypadkach (określonych w art. 112b ust. 2 ustawy o VAT) dodatkowe zobowiązanie podatkowe ustalane będzie w nieco niższej wysokości, tj. w wysokości 20 proc. kwoty zaniżenia zobowiązania podatkowego albo kwoty zawyżenia zwrotu różnicy podatku, zwrotu podatku naliczonego lub różnicy podatku do obniżenia podatku należnego za następne okresy rozliczeniowe. Będzie tak, jeżeli:</a:t>
            </a:r>
          </a:p>
          <a:p>
            <a:pPr marL="0" indent="0" algn="just">
              <a:buNone/>
            </a:pPr>
            <a:r>
              <a:rPr lang="pl-PL" dirty="0">
                <a:solidFill>
                  <a:schemeClr val="tx1"/>
                </a:solidFill>
                <a:latin typeface="Palatino Linotype"/>
                <a:cs typeface="Palatino Linotype"/>
              </a:rPr>
              <a:t>1) po zakończeniu kontroli podatkowej </a:t>
            </a:r>
            <a:r>
              <a:rPr lang="pl-PL" dirty="0" smtClean="0">
                <a:solidFill>
                  <a:schemeClr val="tx1"/>
                </a:solidFill>
                <a:latin typeface="Palatino Linotype"/>
                <a:cs typeface="Palatino Linotype"/>
              </a:rPr>
              <a:t>podatnik </a:t>
            </a:r>
            <a:r>
              <a:rPr lang="pl-PL" dirty="0">
                <a:solidFill>
                  <a:schemeClr val="tx1"/>
                </a:solidFill>
                <a:latin typeface="Palatino Linotype"/>
                <a:cs typeface="Palatino Linotype"/>
              </a:rPr>
              <a:t>złoży korektę deklaracji uwzględniającą wszystkie stwierdzone nieprawidłowości i wpłaci kwotę zobowiązania podatkowego lub zwróci nienależną kwotę zwrotu, albo</a:t>
            </a:r>
          </a:p>
          <a:p>
            <a:pPr marL="0" indent="0" algn="just">
              <a:buNone/>
            </a:pPr>
            <a:r>
              <a:rPr lang="pl-PL" dirty="0">
                <a:solidFill>
                  <a:schemeClr val="tx1"/>
                </a:solidFill>
                <a:latin typeface="Palatino Linotype"/>
                <a:cs typeface="Palatino Linotype"/>
              </a:rPr>
              <a:t>2) złoży deklarację podatkową i wpłaci kwotę zobowiązania podatkowego.</a:t>
            </a:r>
          </a:p>
          <a:p>
            <a:pPr algn="just"/>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a:xfrm>
            <a:off x="201706" y="6592267"/>
            <a:ext cx="6122894" cy="365125"/>
          </a:xfrm>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69</a:t>
            </a:fld>
            <a:endParaRPr lang="pl-PL">
              <a:latin typeface="Palatino Linotype"/>
              <a:cs typeface="Palatino Linotype"/>
            </a:endParaRPr>
          </a:p>
        </p:txBody>
      </p:sp>
    </p:spTree>
    <p:extLst>
      <p:ext uri="{BB962C8B-B14F-4D97-AF65-F5344CB8AC3E}">
        <p14:creationId xmlns:p14="http://schemas.microsoft.com/office/powerpoint/2010/main" val="3311914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23528" y="6492875"/>
            <a:ext cx="6122894" cy="365125"/>
          </a:xfrm>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7</a:t>
            </a:fld>
            <a:endParaRPr lang="pl-PL">
              <a:latin typeface="Palatino Linotype"/>
              <a:cs typeface="Palatino Linotype"/>
            </a:endParaRPr>
          </a:p>
        </p:txBody>
      </p:sp>
      <p:sp>
        <p:nvSpPr>
          <p:cNvPr id="6" name="Tytuł 1"/>
          <p:cNvSpPr txBox="1">
            <a:spLocks/>
          </p:cNvSpPr>
          <p:nvPr/>
        </p:nvSpPr>
        <p:spPr>
          <a:xfrm>
            <a:off x="650874" y="636494"/>
            <a:ext cx="7556313" cy="1116106"/>
          </a:xfrm>
          <a:prstGeom prst="rect">
            <a:avLst/>
          </a:prstGeom>
        </p:spPr>
        <p:txBody>
          <a:bodyPr vert="horz" lIns="91440" tIns="45720" rIns="91440" bIns="45720" rtlCol="0" anchor="t" anchorCtr="0">
            <a:normAutofit fontScale="97500" lnSpcReduction="10000"/>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a:defRPr/>
            </a:pPr>
            <a:r>
              <a:rPr lang="pl-PL" dirty="0">
                <a:latin typeface="Palatino Linotype"/>
                <a:cs typeface="Palatino Linotype"/>
              </a:rPr>
              <a:t>Podatki stanowiące dochód budżetu państwa</a:t>
            </a:r>
          </a:p>
        </p:txBody>
      </p:sp>
      <p:sp>
        <p:nvSpPr>
          <p:cNvPr id="7" name="Symbol zastępczy zawartości 2"/>
          <p:cNvSpPr txBox="1">
            <a:spLocks/>
          </p:cNvSpPr>
          <p:nvPr/>
        </p:nvSpPr>
        <p:spPr>
          <a:xfrm>
            <a:off x="611560" y="1700808"/>
            <a:ext cx="7704856" cy="4536504"/>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defRPr/>
            </a:pPr>
            <a:r>
              <a:rPr lang="pl-PL" sz="1600" dirty="0">
                <a:latin typeface="Palatino Linotype"/>
                <a:cs typeface="Palatino Linotype"/>
              </a:rPr>
              <a:t>Podatek od towarów i usług (VAT)</a:t>
            </a:r>
          </a:p>
          <a:p>
            <a:pPr>
              <a:defRPr/>
            </a:pPr>
            <a:r>
              <a:rPr lang="pl-PL" sz="1600" dirty="0">
                <a:latin typeface="Palatino Linotype"/>
                <a:cs typeface="Palatino Linotype"/>
              </a:rPr>
              <a:t>Podatek akcyzowy</a:t>
            </a:r>
          </a:p>
          <a:p>
            <a:pPr>
              <a:defRPr/>
            </a:pPr>
            <a:r>
              <a:rPr lang="pl-PL" sz="1600" dirty="0">
                <a:latin typeface="Palatino Linotype"/>
                <a:cs typeface="Palatino Linotype"/>
              </a:rPr>
              <a:t>Podatek dochodowy od osób fizycznych (PIT)</a:t>
            </a:r>
          </a:p>
          <a:p>
            <a:pPr>
              <a:defRPr/>
            </a:pPr>
            <a:r>
              <a:rPr lang="pl-PL" sz="1600" dirty="0">
                <a:latin typeface="Palatino Linotype"/>
                <a:cs typeface="Palatino Linotype"/>
              </a:rPr>
              <a:t>Podatek dochodowy od osób prawnych (CIT)</a:t>
            </a:r>
          </a:p>
          <a:p>
            <a:pPr>
              <a:defRPr/>
            </a:pPr>
            <a:r>
              <a:rPr lang="pl-PL" sz="1600" dirty="0">
                <a:latin typeface="Palatino Linotype"/>
                <a:cs typeface="Palatino Linotype"/>
              </a:rPr>
              <a:t>Podatek od gier</a:t>
            </a:r>
          </a:p>
          <a:p>
            <a:pPr>
              <a:defRPr/>
            </a:pPr>
            <a:r>
              <a:rPr lang="pl-PL" sz="1600" dirty="0">
                <a:latin typeface="Palatino Linotype"/>
                <a:cs typeface="Palatino Linotype"/>
              </a:rPr>
              <a:t>Podatek od wydobycia niektórych kopalin</a:t>
            </a:r>
          </a:p>
          <a:p>
            <a:pPr>
              <a:defRPr/>
            </a:pPr>
            <a:r>
              <a:rPr lang="pl-PL" sz="1600" dirty="0" smtClean="0">
                <a:latin typeface="Palatino Linotype"/>
                <a:cs typeface="Palatino Linotype"/>
              </a:rPr>
              <a:t>Podatek </a:t>
            </a:r>
            <a:r>
              <a:rPr lang="pl-PL" sz="1600" dirty="0">
                <a:latin typeface="Palatino Linotype"/>
                <a:cs typeface="Palatino Linotype"/>
              </a:rPr>
              <a:t>tonażowy</a:t>
            </a:r>
          </a:p>
          <a:p>
            <a:pPr>
              <a:defRPr/>
            </a:pPr>
            <a:r>
              <a:rPr lang="pl-PL" sz="1600" dirty="0">
                <a:latin typeface="Palatino Linotype"/>
                <a:cs typeface="Palatino Linotype"/>
              </a:rPr>
              <a:t>Podatek od niektórych instytucji finansowych</a:t>
            </a:r>
          </a:p>
          <a:p>
            <a:pPr>
              <a:defRPr/>
            </a:pPr>
            <a:r>
              <a:rPr lang="pl-PL" sz="1600" dirty="0">
                <a:latin typeface="Palatino Linotype"/>
                <a:cs typeface="Palatino Linotype"/>
              </a:rPr>
              <a:t>Podatek od sprzedaży detalicznej </a:t>
            </a:r>
          </a:p>
        </p:txBody>
      </p:sp>
    </p:spTree>
    <p:extLst>
      <p:ext uri="{BB962C8B-B14F-4D97-AF65-F5344CB8AC3E}">
        <p14:creationId xmlns:p14="http://schemas.microsoft.com/office/powerpoint/2010/main" val="26395667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Sankcja 15% od 1 września 2019 r.</a:t>
            </a:r>
            <a:endParaRPr lang="pl-PL" dirty="0"/>
          </a:p>
        </p:txBody>
      </p:sp>
      <p:sp>
        <p:nvSpPr>
          <p:cNvPr id="3" name="Symbol zastępczy zawartości 2"/>
          <p:cNvSpPr>
            <a:spLocks noGrp="1"/>
          </p:cNvSpPr>
          <p:nvPr>
            <p:ph idx="1"/>
          </p:nvPr>
        </p:nvSpPr>
        <p:spPr/>
        <p:txBody>
          <a:bodyPr/>
          <a:lstStyle/>
          <a:p>
            <a:r>
              <a:rPr lang="pl-PL" dirty="0" smtClean="0"/>
              <a:t>Gdy </a:t>
            </a:r>
            <a:r>
              <a:rPr lang="pl-PL" dirty="0"/>
              <a:t>po wszczęciu kontroli celno-skarbowej, a przed upływem </a:t>
            </a:r>
            <a:r>
              <a:rPr lang="pl-PL" dirty="0" smtClean="0"/>
              <a:t>14-dni od odręczenia upoważnienia do przeprowadzenia kontroli, podatnik </a:t>
            </a:r>
            <a:r>
              <a:rPr lang="pl-PL" dirty="0"/>
              <a:t>złoży korektę deklaracji i najpóźniej w dniu złożenia tej korekty deklaracji wpłaci kwotę zobowiązania podatkowego lub zwróci nienależną kwotę zwrotu, sankcja </a:t>
            </a:r>
            <a:r>
              <a:rPr lang="pl-PL" dirty="0" smtClean="0"/>
              <a:t>wynosi </a:t>
            </a:r>
            <a:r>
              <a:rPr lang="pl-PL" dirty="0"/>
              <a:t>15% kwoty uszczuplenia podatkowego.</a:t>
            </a: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70</a:t>
            </a:fld>
            <a:endParaRPr lang="pl-PL"/>
          </a:p>
        </p:txBody>
      </p:sp>
    </p:spTree>
    <p:extLst>
      <p:ext uri="{BB962C8B-B14F-4D97-AF65-F5344CB8AC3E}">
        <p14:creationId xmlns:p14="http://schemas.microsoft.com/office/powerpoint/2010/main" val="20935128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404664"/>
            <a:ext cx="5472608" cy="5760640"/>
          </a:xfrm>
        </p:spPr>
      </p:pic>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71</a:t>
            </a:fld>
            <a:endParaRPr lang="pl-PL"/>
          </a:p>
        </p:txBody>
      </p:sp>
    </p:spTree>
    <p:extLst>
      <p:ext uri="{BB962C8B-B14F-4D97-AF65-F5344CB8AC3E}">
        <p14:creationId xmlns:p14="http://schemas.microsoft.com/office/powerpoint/2010/main" val="17139032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Solidarna</a:t>
            </a:r>
            <a:r>
              <a:rPr lang="en-US" dirty="0">
                <a:latin typeface="Palatino Linotype"/>
                <a:cs typeface="Palatino Linotype"/>
              </a:rPr>
              <a:t> </a:t>
            </a:r>
            <a:r>
              <a:rPr lang="en-US" dirty="0" err="1">
                <a:latin typeface="Palatino Linotype"/>
                <a:cs typeface="Palatino Linotype"/>
              </a:rPr>
              <a:t>odpowiedzialność</a:t>
            </a:r>
            <a:r>
              <a:rPr lang="en-US" dirty="0">
                <a:latin typeface="Palatino Linotype"/>
                <a:cs typeface="Palatino Linotype"/>
              </a:rPr>
              <a:t> </a:t>
            </a:r>
            <a:r>
              <a:rPr lang="en-US" dirty="0" err="1">
                <a:latin typeface="Palatino Linotype"/>
                <a:cs typeface="Palatino Linotype"/>
              </a:rPr>
              <a:t>podatnika</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nabywcy</a:t>
            </a:r>
            <a:r>
              <a:rPr lang="en-US" dirty="0">
                <a:latin typeface="Palatino Linotype"/>
                <a:cs typeface="Palatino Linotype"/>
              </a:rPr>
              <a:t> w VAT</a:t>
            </a:r>
          </a:p>
        </p:txBody>
      </p:sp>
      <p:sp>
        <p:nvSpPr>
          <p:cNvPr id="3" name="Content Placeholder 2"/>
          <p:cNvSpPr>
            <a:spLocks noGrp="1"/>
          </p:cNvSpPr>
          <p:nvPr>
            <p:ph idx="1"/>
          </p:nvPr>
        </p:nvSpPr>
        <p:spPr/>
        <p:txBody>
          <a:bodyPr>
            <a:normAutofit/>
          </a:bodyPr>
          <a:lstStyle/>
          <a:p>
            <a:pPr marL="0" indent="0" algn="just">
              <a:buNone/>
            </a:pPr>
            <a:r>
              <a:rPr lang="pl-PL" dirty="0">
                <a:latin typeface="Palatino Linotype"/>
                <a:cs typeface="Palatino Linotype"/>
              </a:rPr>
              <a:t>Nabywca posiadający status podatnika podatku VAT odpowiada solidarnie wraz z podmiotem dokonującym dostawy towarów, o których mowa w załączniku nr 13 do ustawy o VAT, za jego zaległości podatkowe w </a:t>
            </a:r>
            <a:r>
              <a:rPr lang="pl-PL" b="1" u="sng" dirty="0">
                <a:latin typeface="Palatino Linotype"/>
                <a:cs typeface="Palatino Linotype"/>
              </a:rPr>
              <a:t>części</a:t>
            </a:r>
            <a:r>
              <a:rPr lang="pl-PL" dirty="0">
                <a:latin typeface="Palatino Linotype"/>
                <a:cs typeface="Palatino Linotype"/>
              </a:rPr>
              <a:t> podatku proporcjonalnie przypadającej na dostawę dokonaną na rzecz tego podatnika. </a:t>
            </a:r>
            <a:endParaRPr lang="pl-PL" dirty="0" smtClean="0">
              <a:latin typeface="Palatino Linotype"/>
              <a:cs typeface="Palatino Linotype"/>
            </a:endParaRPr>
          </a:p>
          <a:p>
            <a:pPr marL="0" indent="0" algn="just">
              <a:buNone/>
            </a:pPr>
            <a:r>
              <a:rPr lang="pl-PL" dirty="0" smtClean="0">
                <a:latin typeface="Palatino Linotype"/>
                <a:cs typeface="Palatino Linotype"/>
              </a:rPr>
              <a:t>Są </a:t>
            </a:r>
            <a:r>
              <a:rPr lang="pl-PL" dirty="0">
                <a:latin typeface="Palatino Linotype"/>
                <a:cs typeface="Palatino Linotype"/>
              </a:rPr>
              <a:t>to towary takie jak</a:t>
            </a:r>
            <a:r>
              <a:rPr lang="pl-PL" dirty="0" smtClean="0">
                <a:latin typeface="Palatino Linotype"/>
                <a:cs typeface="Palatino Linotype"/>
              </a:rPr>
              <a:t>: </a:t>
            </a:r>
            <a:r>
              <a:rPr lang="pl-PL" b="1" dirty="0" smtClean="0">
                <a:latin typeface="Palatino Linotype"/>
                <a:cs typeface="Palatino Linotype"/>
              </a:rPr>
              <a:t>niektóre </a:t>
            </a:r>
            <a:r>
              <a:rPr lang="pl-PL" b="1" dirty="0">
                <a:latin typeface="Palatino Linotype"/>
                <a:cs typeface="Palatino Linotype"/>
              </a:rPr>
              <a:t>wyroby </a:t>
            </a:r>
            <a:r>
              <a:rPr lang="pl-PL" b="1" dirty="0" smtClean="0">
                <a:latin typeface="Palatino Linotype"/>
                <a:cs typeface="Palatino Linotype"/>
              </a:rPr>
              <a:t>stalowe, </a:t>
            </a:r>
            <a:r>
              <a:rPr lang="pl-PL" b="1" dirty="0">
                <a:latin typeface="Palatino Linotype"/>
                <a:cs typeface="Palatino Linotype"/>
              </a:rPr>
              <a:t>paliwa, materiały eksploatacyjne do drukarek, cyfrowe aparaty fotograficzne, niektóre metale szlachetne oraz części biżuterii i wyrobów jubilerskich z tych metali, dyski twarde.</a:t>
            </a:r>
          </a:p>
          <a:p>
            <a:pPr algn="just"/>
            <a:endParaRPr lang="pl-PL" sz="1400" dirty="0">
              <a:latin typeface="Palatino Linotype"/>
              <a:cs typeface="Palatino Linotype"/>
            </a:endParaRPr>
          </a:p>
          <a:p>
            <a:pPr marL="0" indent="0" algn="just">
              <a:buNone/>
            </a:pPr>
            <a:endParaRPr lang="pl-PL" sz="1400" dirty="0">
              <a:latin typeface="Palatino Linotype"/>
              <a:cs typeface="Palatino Linotype"/>
            </a:endParaRP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72</a:t>
            </a:fld>
            <a:endParaRPr lang="pl-PL">
              <a:latin typeface="Palatino Linotype"/>
              <a:cs typeface="Palatino Linotype"/>
            </a:endParaRPr>
          </a:p>
        </p:txBody>
      </p:sp>
    </p:spTree>
    <p:extLst>
      <p:ext uri="{BB962C8B-B14F-4D97-AF65-F5344CB8AC3E}">
        <p14:creationId xmlns:p14="http://schemas.microsoft.com/office/powerpoint/2010/main" val="20357179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Solidarna</a:t>
            </a:r>
            <a:r>
              <a:rPr lang="en-US" dirty="0">
                <a:latin typeface="Palatino Linotype"/>
                <a:cs typeface="Palatino Linotype"/>
              </a:rPr>
              <a:t> </a:t>
            </a:r>
            <a:r>
              <a:rPr lang="en-US" dirty="0" err="1">
                <a:latin typeface="Palatino Linotype"/>
                <a:cs typeface="Palatino Linotype"/>
              </a:rPr>
              <a:t>odpowiedzialność</a:t>
            </a:r>
            <a:r>
              <a:rPr lang="en-US" dirty="0">
                <a:latin typeface="Palatino Linotype"/>
                <a:cs typeface="Palatino Linotype"/>
              </a:rPr>
              <a:t> </a:t>
            </a:r>
            <a:r>
              <a:rPr lang="en-US" dirty="0" err="1">
                <a:latin typeface="Palatino Linotype"/>
                <a:cs typeface="Palatino Linotype"/>
              </a:rPr>
              <a:t>podatnika</a:t>
            </a:r>
            <a:r>
              <a:rPr lang="en-US" dirty="0">
                <a:latin typeface="Palatino Linotype"/>
                <a:cs typeface="Palatino Linotype"/>
              </a:rPr>
              <a:t> VAT i </a:t>
            </a:r>
            <a:r>
              <a:rPr lang="en-US" dirty="0" err="1">
                <a:latin typeface="Palatino Linotype"/>
                <a:cs typeface="Palatino Linotype"/>
              </a:rPr>
              <a:t>pełnomocnika</a:t>
            </a:r>
            <a:r>
              <a:rPr lang="en-US" dirty="0">
                <a:latin typeface="Palatino Linotype"/>
                <a:cs typeface="Palatino Linotype"/>
              </a:rPr>
              <a:t> </a:t>
            </a:r>
          </a:p>
        </p:txBody>
      </p:sp>
      <p:sp>
        <p:nvSpPr>
          <p:cNvPr id="3" name="Content Placeholder 2"/>
          <p:cNvSpPr>
            <a:spLocks noGrp="1"/>
          </p:cNvSpPr>
          <p:nvPr>
            <p:ph idx="1"/>
          </p:nvPr>
        </p:nvSpPr>
        <p:spPr/>
        <p:txBody>
          <a:bodyPr/>
          <a:lstStyle/>
          <a:p>
            <a:pPr marL="0" indent="0" algn="just">
              <a:buNone/>
            </a:pPr>
            <a:r>
              <a:rPr lang="pl-PL" sz="2400" dirty="0">
                <a:solidFill>
                  <a:schemeClr val="tx1"/>
                </a:solidFill>
                <a:latin typeface="Palatino Linotype"/>
                <a:cs typeface="Palatino Linotype"/>
              </a:rPr>
              <a:t>Ustawa od początku 2017 r. wprowadza  odpowiedzialność solidarną pełnomocnika wraz z zarejestrowanym przez niego podatnikiem. Dotyczy ona zaległości podatkowych powstałych w wyniku czynności wykonanych w ciągu sześciu miesięcy od dnia zarejestrowania podatnika jako czynnego podatnika VAT. Odpowiedzialność ta nie przekracza 500 tys. zł. </a:t>
            </a:r>
          </a:p>
          <a:p>
            <a:pPr algn="just"/>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73</a:t>
            </a:fld>
            <a:endParaRPr lang="pl-PL">
              <a:latin typeface="Palatino Linotype"/>
              <a:cs typeface="Palatino Linotype"/>
            </a:endParaRPr>
          </a:p>
        </p:txBody>
      </p:sp>
    </p:spTree>
    <p:extLst>
      <p:ext uri="{BB962C8B-B14F-4D97-AF65-F5344CB8AC3E}">
        <p14:creationId xmlns:p14="http://schemas.microsoft.com/office/powerpoint/2010/main" val="16035733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Tryb i warunki płatności podatku VAT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70896544"/>
              </p:ext>
            </p:extLst>
          </p:nvPr>
        </p:nvGraphicFramePr>
        <p:xfrm>
          <a:off x="395536" y="1556792"/>
          <a:ext cx="7659251" cy="4569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74</a:t>
            </a:fld>
            <a:endParaRPr lang="pl-PL">
              <a:latin typeface="Palatino Linotype"/>
              <a:cs typeface="Palatino Linotype"/>
            </a:endParaRPr>
          </a:p>
        </p:txBody>
      </p:sp>
    </p:spTree>
    <p:extLst>
      <p:ext uri="{BB962C8B-B14F-4D97-AF65-F5344CB8AC3E}">
        <p14:creationId xmlns:p14="http://schemas.microsoft.com/office/powerpoint/2010/main" val="28651935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Tryb i warunki płatności podatku VAT </a:t>
            </a:r>
            <a:endParaRPr lang="en-US" sz="32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75</a:t>
            </a:fld>
            <a:endParaRPr lang="pl-PL">
              <a:latin typeface="Palatino Linotype"/>
              <a:cs typeface="Palatino Linotype"/>
            </a:endParaRPr>
          </a:p>
        </p:txBody>
      </p:sp>
      <p:graphicFrame>
        <p:nvGraphicFramePr>
          <p:cNvPr id="6" name="Symbol zastępczy zawartości 7"/>
          <p:cNvGraphicFramePr>
            <a:graphicFrameLocks/>
          </p:cNvGraphicFramePr>
          <p:nvPr>
            <p:extLst>
              <p:ext uri="{D42A27DB-BD31-4B8C-83A1-F6EECF244321}">
                <p14:modId xmlns:p14="http://schemas.microsoft.com/office/powerpoint/2010/main" val="3498713605"/>
              </p:ext>
            </p:extLst>
          </p:nvPr>
        </p:nvGraphicFramePr>
        <p:xfrm>
          <a:off x="323528" y="1268761"/>
          <a:ext cx="7488832" cy="3971523"/>
        </p:xfrm>
        <a:graphic>
          <a:graphicData uri="http://schemas.openxmlformats.org/drawingml/2006/table">
            <a:tbl>
              <a:tblPr>
                <a:tableStyleId>{E8B1032C-EA38-4F05-BA0D-38AFFFC7BED3}</a:tableStyleId>
              </a:tblPr>
              <a:tblGrid>
                <a:gridCol w="7488832">
                  <a:extLst>
                    <a:ext uri="{9D8B030D-6E8A-4147-A177-3AD203B41FA5}">
                      <a16:colId xmlns:a16="http://schemas.microsoft.com/office/drawing/2014/main" xmlns="" val="20000"/>
                    </a:ext>
                  </a:extLst>
                </a:gridCol>
              </a:tblGrid>
              <a:tr h="9334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Podatnicy prowadzący działalność gospodarczą rozliczają się z podatku poprzez złożenie deklaracji za okresy miesięczne w terminie do 25. dnia miesiąca następującego po każdym kolejnym miesiącu. </a:t>
                      </a:r>
                      <a:endParaRPr kumimoji="0" lang="pl-PL" sz="1800" b="1" i="0" u="none" strike="noStrike" cap="none" normalizeH="0" baseline="0" dirty="0">
                        <a:ln>
                          <a:noFill/>
                        </a:ln>
                        <a:solidFill>
                          <a:srgbClr val="FFFFFF"/>
                        </a:solidFill>
                        <a:effectLst/>
                        <a:latin typeface="Palatino Linotype"/>
                        <a:ea typeface="ＭＳ Ｐゴシック" charset="0"/>
                        <a:cs typeface="Palatino Linotype"/>
                      </a:endParaRPr>
                    </a:p>
                  </a:txBody>
                  <a:tcPr marT="45723" marB="45723" horzOverflow="overflow"/>
                </a:tc>
                <a:extLst>
                  <a:ext uri="{0D108BD9-81ED-4DB2-BD59-A6C34878D82A}">
                    <a16:rowId xmlns:a16="http://schemas.microsoft.com/office/drawing/2014/main" xmlns="" val="10000"/>
                  </a:ext>
                </a:extLst>
              </a:tr>
              <a:tr h="780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Mali podatnicy, którzy wybrali metodę kasową, składają deklaracje podatkowe za okresy kwartalne do 25. dnia miesiąca po każdym kolejnym kwartale. </a:t>
                      </a:r>
                      <a:endParaRPr kumimoji="0" lang="pl-PL" sz="1800" b="0" i="0" u="none" strike="noStrike" cap="none" normalizeH="0" baseline="0" dirty="0">
                        <a:ln>
                          <a:noFill/>
                        </a:ln>
                        <a:solidFill>
                          <a:srgbClr val="000000"/>
                        </a:solidFill>
                        <a:effectLst/>
                        <a:latin typeface="Palatino Linotype"/>
                        <a:ea typeface="ＭＳ Ｐゴシック" charset="0"/>
                        <a:cs typeface="Palatino Linotype"/>
                      </a:endParaRPr>
                    </a:p>
                  </a:txBody>
                  <a:tcPr marT="45723" marB="45723" horzOverflow="overflow"/>
                </a:tc>
                <a:extLst>
                  <a:ext uri="{0D108BD9-81ED-4DB2-BD59-A6C34878D82A}">
                    <a16:rowId xmlns:a16="http://schemas.microsoft.com/office/drawing/2014/main" xmlns="" val="10001"/>
                  </a:ext>
                </a:extLst>
              </a:tr>
              <a:tr h="14835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Została zlikwidowana w 2016 r.  możliwość składania deklaracji kwartalnych przez wszystkich pozostałych podatników. </a:t>
                      </a:r>
                      <a:endParaRPr kumimoji="0" lang="pl-PL" sz="1800" b="0" i="0" u="none" strike="noStrike" cap="none" normalizeH="0" baseline="0" dirty="0">
                        <a:ln>
                          <a:noFill/>
                        </a:ln>
                        <a:solidFill>
                          <a:srgbClr val="000000"/>
                        </a:solidFill>
                        <a:effectLst/>
                        <a:latin typeface="Palatino Linotype"/>
                        <a:ea typeface="ＭＳ Ｐゴシック" charset="0"/>
                        <a:cs typeface="Palatino Linotype"/>
                      </a:endParaRPr>
                    </a:p>
                  </a:txBody>
                  <a:tcPr marT="45723" marB="45723" horzOverflow="overflow"/>
                </a:tc>
                <a:extLst>
                  <a:ext uri="{0D108BD9-81ED-4DB2-BD59-A6C34878D82A}">
                    <a16:rowId xmlns:a16="http://schemas.microsoft.com/office/drawing/2014/main" xmlns="" val="10002"/>
                  </a:ext>
                </a:extLst>
              </a:tr>
              <a:tr h="5465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Kwartalny termin rozliczeń przysługuje też rolnikom ryczałtowym, którzy zrezygnowali ze zwolnienia.</a:t>
                      </a:r>
                      <a:endParaRPr kumimoji="0" lang="pl-PL" sz="1800" b="0" i="0" u="none" strike="noStrike" cap="none" normalizeH="0" baseline="0" dirty="0">
                        <a:ln>
                          <a:noFill/>
                        </a:ln>
                        <a:solidFill>
                          <a:srgbClr val="000000"/>
                        </a:solidFill>
                        <a:effectLst/>
                        <a:latin typeface="Palatino Linotype"/>
                        <a:ea typeface="ＭＳ Ｐゴシック" charset="0"/>
                        <a:cs typeface="Palatino Linotype"/>
                      </a:endParaRPr>
                    </a:p>
                  </a:txBody>
                  <a:tcPr marT="45723" marB="45723" horzOverflow="overflow"/>
                </a:tc>
                <a:extLst>
                  <a:ext uri="{0D108BD9-81ED-4DB2-BD59-A6C34878D82A}">
                    <a16:rowId xmlns:a16="http://schemas.microsoft.com/office/drawing/2014/main" xmlns="" val="10003"/>
                  </a:ext>
                </a:extLst>
              </a:tr>
            </a:tbl>
          </a:graphicData>
        </a:graphic>
      </p:graphicFrame>
      <p:sp>
        <p:nvSpPr>
          <p:cNvPr id="7" name="Rectangle 6"/>
          <p:cNvSpPr/>
          <p:nvPr/>
        </p:nvSpPr>
        <p:spPr>
          <a:xfrm>
            <a:off x="251520" y="5445224"/>
            <a:ext cx="7776864" cy="1077218"/>
          </a:xfrm>
          <a:prstGeom prst="rect">
            <a:avLst/>
          </a:prstGeom>
        </p:spPr>
        <p:txBody>
          <a:bodyPr wrap="square">
            <a:spAutoFit/>
          </a:bodyPr>
          <a:lstStyle/>
          <a:p>
            <a:pPr algn="ctr" eaLnBrk="1" hangingPunct="1"/>
            <a:r>
              <a:rPr lang="pl-PL" b="1" dirty="0">
                <a:solidFill>
                  <a:srgbClr val="800000"/>
                </a:solidFill>
              </a:rPr>
              <a:t>Nie są zobowiązani do składania deklaracji podatnicy zwolnieni podmiotowo od podatku oraz ci, którzy wykonują tylko czynności zwolnione od podatku, chyba że przysługuje im zwrot różnicy podatku lub zwrot podatku naliczonego.</a:t>
            </a:r>
          </a:p>
        </p:txBody>
      </p:sp>
    </p:spTree>
    <p:extLst>
      <p:ext uri="{BB962C8B-B14F-4D97-AF65-F5344CB8AC3E}">
        <p14:creationId xmlns:p14="http://schemas.microsoft.com/office/powerpoint/2010/main" val="9032262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Tryb i warunki płatności podatku VAT </a:t>
            </a:r>
            <a:endParaRPr lang="en-US" sz="32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76</a:t>
            </a:fld>
            <a:endParaRPr lang="pl-PL">
              <a:latin typeface="Palatino Linotype"/>
              <a:cs typeface="Palatino Linotype"/>
            </a:endParaRPr>
          </a:p>
        </p:txBody>
      </p:sp>
      <p:sp>
        <p:nvSpPr>
          <p:cNvPr id="6" name="Zagięty narożnik 6"/>
          <p:cNvSpPr/>
          <p:nvPr/>
        </p:nvSpPr>
        <p:spPr>
          <a:xfrm>
            <a:off x="250826" y="1340768"/>
            <a:ext cx="3529426" cy="5112420"/>
          </a:xfrm>
          <a:prstGeom prst="foldedCorner">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b="1" dirty="0">
              <a:solidFill>
                <a:srgbClr val="800000"/>
              </a:solidFill>
              <a:latin typeface="Palatino Linotype"/>
              <a:ea typeface="ＭＳ Ｐゴシック" charset="0"/>
              <a:cs typeface="Palatino Linotype"/>
            </a:endParaRPr>
          </a:p>
          <a:p>
            <a:pPr algn="ctr" eaLnBrk="1" hangingPunct="1">
              <a:defRPr/>
            </a:pPr>
            <a:endParaRPr lang="pl-PL" sz="1800" b="1" dirty="0">
              <a:solidFill>
                <a:srgbClr val="800000"/>
              </a:solidFill>
              <a:latin typeface="Palatino Linotype"/>
              <a:ea typeface="ＭＳ Ｐゴシック" charset="0"/>
              <a:cs typeface="Palatino Linotype"/>
            </a:endParaRPr>
          </a:p>
          <a:p>
            <a:pPr algn="ctr" eaLnBrk="1" hangingPunct="1">
              <a:defRPr/>
            </a:pPr>
            <a:endParaRPr lang="pl-PL" sz="1800" b="1" dirty="0">
              <a:solidFill>
                <a:srgbClr val="800000"/>
              </a:solidFill>
              <a:latin typeface="Palatino Linotype"/>
              <a:ea typeface="ＭＳ Ｐゴシック" charset="0"/>
              <a:cs typeface="Palatino Linotype"/>
            </a:endParaRPr>
          </a:p>
          <a:p>
            <a:pPr algn="ctr" eaLnBrk="1" hangingPunct="1">
              <a:defRPr/>
            </a:pPr>
            <a:r>
              <a:rPr lang="pl-PL" sz="1800" b="1" dirty="0">
                <a:solidFill>
                  <a:srgbClr val="800000"/>
                </a:solidFill>
                <a:latin typeface="Palatino Linotype"/>
                <a:ea typeface="ＭＳ Ｐゴシック" charset="0"/>
                <a:cs typeface="Palatino Linotype"/>
              </a:rPr>
              <a:t>W deklaracjach </a:t>
            </a:r>
            <a:r>
              <a:rPr lang="pl-PL" sz="1800" dirty="0">
                <a:solidFill>
                  <a:srgbClr val="800000"/>
                </a:solidFill>
                <a:latin typeface="Palatino Linotype"/>
                <a:ea typeface="ＭＳ Ｐゴシック" charset="0"/>
                <a:cs typeface="Palatino Linotype"/>
              </a:rPr>
              <a:t>składanych przez</a:t>
            </a:r>
            <a:r>
              <a:rPr lang="pl-PL" sz="1800" b="1" dirty="0">
                <a:solidFill>
                  <a:srgbClr val="800000"/>
                </a:solidFill>
                <a:latin typeface="Palatino Linotype"/>
                <a:ea typeface="ＭＳ Ｐゴシック" charset="0"/>
                <a:cs typeface="Palatino Linotype"/>
              </a:rPr>
              <a:t> podatników prowadzących działalność gospodarczą</a:t>
            </a:r>
            <a:r>
              <a:rPr lang="pl-PL" sz="1800" dirty="0">
                <a:solidFill>
                  <a:srgbClr val="800000"/>
                </a:solidFill>
                <a:latin typeface="Palatino Linotype"/>
                <a:ea typeface="ＭＳ Ｐゴシック" charset="0"/>
                <a:cs typeface="Palatino Linotype"/>
              </a:rPr>
              <a:t>, wyliczają oni  podatek od wszystkich czynności podlegających opodatkowaniu, za wyjątkiem importu. Podatek od importu towarów są zobowiązani obliczyć i wykazać w zgłoszeniu celnym. Jeżeli naczelnik urzędu  stwierdzi, że kwota podatku w zgłoszeniu celnym została wyliczona nieprawidłowo, to wydaje decyzję określającą podatek.</a:t>
            </a:r>
          </a:p>
          <a:p>
            <a:pPr algn="ctr" eaLnBrk="1" hangingPunct="1">
              <a:defRPr/>
            </a:pPr>
            <a:endParaRPr lang="pl-PL" sz="1800" dirty="0">
              <a:solidFill>
                <a:srgbClr val="800000"/>
              </a:solidFill>
              <a:latin typeface="Palatino Linotype"/>
              <a:ea typeface="ＭＳ Ｐゴシック" charset="0"/>
              <a:cs typeface="Palatino Linotype"/>
            </a:endParaRPr>
          </a:p>
        </p:txBody>
      </p:sp>
      <p:sp>
        <p:nvSpPr>
          <p:cNvPr id="7" name="Zagięty narożnik 8"/>
          <p:cNvSpPr/>
          <p:nvPr/>
        </p:nvSpPr>
        <p:spPr>
          <a:xfrm>
            <a:off x="4284663" y="1340768"/>
            <a:ext cx="3527697" cy="5112420"/>
          </a:xfrm>
          <a:prstGeom prst="foldedCorner">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700" b="1" dirty="0">
              <a:solidFill>
                <a:srgbClr val="800000"/>
              </a:solidFill>
              <a:latin typeface="Palatino Linotype"/>
              <a:ea typeface="ＭＳ Ｐゴシック" charset="0"/>
              <a:cs typeface="Palatino Linotype"/>
            </a:endParaRPr>
          </a:p>
          <a:p>
            <a:pPr algn="ctr" eaLnBrk="1" hangingPunct="1">
              <a:defRPr/>
            </a:pPr>
            <a:endParaRPr lang="pl-PL" sz="1700" b="1" dirty="0">
              <a:solidFill>
                <a:srgbClr val="800000"/>
              </a:solidFill>
              <a:latin typeface="Palatino Linotype"/>
              <a:ea typeface="ＭＳ Ｐゴシック" charset="0"/>
              <a:cs typeface="Palatino Linotype"/>
            </a:endParaRPr>
          </a:p>
          <a:p>
            <a:pPr algn="ctr" eaLnBrk="1" hangingPunct="1">
              <a:defRPr/>
            </a:pPr>
            <a:endParaRPr lang="pl-PL" sz="1700" b="1" dirty="0">
              <a:solidFill>
                <a:srgbClr val="800000"/>
              </a:solidFill>
              <a:latin typeface="Palatino Linotype"/>
              <a:ea typeface="ＭＳ Ｐゴシック" charset="0"/>
              <a:cs typeface="Palatino Linotype"/>
            </a:endParaRPr>
          </a:p>
          <a:p>
            <a:pPr algn="ctr" eaLnBrk="1" hangingPunct="1">
              <a:defRPr/>
            </a:pPr>
            <a:r>
              <a:rPr lang="pl-PL" sz="1800" b="1" dirty="0">
                <a:solidFill>
                  <a:srgbClr val="800000"/>
                </a:solidFill>
                <a:latin typeface="Palatino Linotype"/>
                <a:ea typeface="ＭＳ Ｐゴシック" charset="0"/>
                <a:cs typeface="Palatino Linotype"/>
              </a:rPr>
              <a:t>Podatnicy</a:t>
            </a:r>
            <a:r>
              <a:rPr lang="pl-PL" sz="1800" dirty="0">
                <a:solidFill>
                  <a:srgbClr val="800000"/>
                </a:solidFill>
                <a:latin typeface="Palatino Linotype"/>
                <a:ea typeface="ＭＳ Ｐゴシック" charset="0"/>
                <a:cs typeface="Palatino Linotype"/>
              </a:rPr>
              <a:t> prowadzący działalność gospodarczą, </a:t>
            </a:r>
            <a:r>
              <a:rPr lang="pl-PL" sz="1800" b="1" dirty="0">
                <a:solidFill>
                  <a:srgbClr val="800000"/>
                </a:solidFill>
                <a:latin typeface="Palatino Linotype"/>
                <a:ea typeface="ＭＳ Ｐゴシック" charset="0"/>
                <a:cs typeface="Palatino Linotype"/>
              </a:rPr>
              <a:t>którzy dokonują transakcji wewnątrzwspólnotowych, </a:t>
            </a:r>
            <a:r>
              <a:rPr lang="pl-PL" sz="1800" dirty="0">
                <a:solidFill>
                  <a:srgbClr val="800000"/>
                </a:solidFill>
                <a:latin typeface="Palatino Linotype"/>
                <a:ea typeface="ＭＳ Ｐゴシック" charset="0"/>
                <a:cs typeface="Palatino Linotype"/>
              </a:rPr>
              <a:t>w składanych deklaracjach wykazują podatek od tych czynności, a ponadto są oni zobowiązani do składania tzw. informacji podsumowujących dokonane transakcje wewnątrzwspólnotowe (miesięczne).</a:t>
            </a:r>
          </a:p>
          <a:p>
            <a:pPr algn="ctr" eaLnBrk="1" hangingPunct="1">
              <a:defRPr/>
            </a:pPr>
            <a:endParaRPr lang="pl-PL" sz="1700" dirty="0">
              <a:solidFill>
                <a:srgbClr val="800000"/>
              </a:solidFill>
              <a:latin typeface="Palatino Linotype"/>
              <a:ea typeface="ＭＳ Ｐゴシック" charset="0"/>
              <a:cs typeface="Palatino Linotype"/>
            </a:endParaRPr>
          </a:p>
        </p:txBody>
      </p:sp>
    </p:spTree>
    <p:extLst>
      <p:ext uri="{BB962C8B-B14F-4D97-AF65-F5344CB8AC3E}">
        <p14:creationId xmlns:p14="http://schemas.microsoft.com/office/powerpoint/2010/main" val="29184381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Jednolity Plik Kontrolny - JPK</a:t>
            </a:r>
          </a:p>
        </p:txBody>
      </p:sp>
      <p:sp>
        <p:nvSpPr>
          <p:cNvPr id="3" name="Symbol zastępczy zawartości 2"/>
          <p:cNvSpPr>
            <a:spLocks noGrp="1"/>
          </p:cNvSpPr>
          <p:nvPr>
            <p:ph idx="1"/>
          </p:nvPr>
        </p:nvSpPr>
        <p:spPr>
          <a:xfrm>
            <a:off x="201706" y="1196752"/>
            <a:ext cx="8834790" cy="5591958"/>
          </a:xfrm>
        </p:spPr>
        <p:txBody>
          <a:bodyPr>
            <a:normAutofit/>
          </a:bodyPr>
          <a:lstStyle/>
          <a:p>
            <a:pPr marL="0" indent="0">
              <a:buNone/>
            </a:pPr>
            <a:endParaRPr lang="pl-PL" dirty="0" smtClean="0"/>
          </a:p>
          <a:p>
            <a:pPr marL="0" indent="0">
              <a:buNone/>
            </a:pPr>
            <a:r>
              <a:rPr lang="pl-PL" dirty="0"/>
              <a:t>Od 1 października 2020 r. podatnicy składają ewidencję i deklaracje VAT w formie pliku JPK. Nowa struktura JPK V7M i JPK V7K podzielona jest na dwie części: część deklaracyjną i część ewidencyjną. </a:t>
            </a:r>
          </a:p>
          <a:p>
            <a:pPr marL="0" indent="0">
              <a:buNone/>
            </a:pPr>
            <a:r>
              <a:rPr lang="pl-PL" dirty="0" smtClean="0"/>
              <a:t>Ponadto podatnicy </a:t>
            </a:r>
            <a:r>
              <a:rPr lang="pl-PL" dirty="0"/>
              <a:t>muszą przekazywać </a:t>
            </a:r>
            <a:r>
              <a:rPr lang="pl-PL" dirty="0" smtClean="0"/>
              <a:t>JPK, </a:t>
            </a:r>
            <a:r>
              <a:rPr lang="pl-PL" b="1" dirty="0" smtClean="0"/>
              <a:t>ale na  żądanie </a:t>
            </a:r>
            <a:r>
              <a:rPr lang="pl-PL" dirty="0" smtClean="0"/>
              <a:t>organu podatkowego: </a:t>
            </a:r>
            <a:r>
              <a:rPr lang="pl-PL" dirty="0"/>
              <a:t>– księgi rachunkowe – JPK_KR;  – wyciąg bankowy – JPK_WB; – magazyn – JPK_MAG; – faktury VAT – JPK_FA; – podatkową księgę przychodów i rozchodów – JPK_PKPIR; – ewidencję przychodów – JPK_EWP</a:t>
            </a:r>
            <a:r>
              <a:rPr lang="pl-PL" dirty="0" smtClean="0"/>
              <a:t>. </a:t>
            </a:r>
          </a:p>
        </p:txBody>
      </p:sp>
      <p:sp>
        <p:nvSpPr>
          <p:cNvPr id="4" name="Symbol zastępczy stopki 3"/>
          <p:cNvSpPr>
            <a:spLocks noGrp="1"/>
          </p:cNvSpPr>
          <p:nvPr>
            <p:ph type="ftr" sz="quarter" idx="11"/>
          </p:nvPr>
        </p:nvSpPr>
        <p:spPr/>
        <p:txBody>
          <a:bodyPr/>
          <a:lstStyle/>
          <a:p>
            <a:pPr>
              <a:defRPr/>
            </a:pPr>
            <a:r>
              <a:rPr lang="pl-PL" dirty="0"/>
              <a:t>Copyright by Katedra Prawa Podatkowego W.P. </a:t>
            </a:r>
            <a:r>
              <a:rPr lang="pl-PL" dirty="0" err="1"/>
              <a:t>UwB</a:t>
            </a:r>
            <a:r>
              <a:rPr lang="pl-PL" dirty="0"/>
              <a:t> </a:t>
            </a:r>
            <a:r>
              <a:rPr lang="pl-PL" dirty="0" smtClean="0"/>
              <a:t>2018r</a:t>
            </a:r>
            <a:r>
              <a:rPr lang="pl-PL" dirty="0"/>
              <a:t>.</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77</a:t>
            </a:fld>
            <a:endParaRPr lang="pl-PL"/>
          </a:p>
        </p:txBody>
      </p:sp>
    </p:spTree>
    <p:extLst>
      <p:ext uri="{BB962C8B-B14F-4D97-AF65-F5344CB8AC3E}">
        <p14:creationId xmlns:p14="http://schemas.microsoft.com/office/powerpoint/2010/main" val="5408977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484" y="1600200"/>
            <a:ext cx="9036495" cy="4709120"/>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78</a:t>
            </a:fld>
            <a:endParaRPr lang="pl-PL"/>
          </a:p>
        </p:txBody>
      </p:sp>
    </p:spTree>
    <p:extLst>
      <p:ext uri="{BB962C8B-B14F-4D97-AF65-F5344CB8AC3E}">
        <p14:creationId xmlns:p14="http://schemas.microsoft.com/office/powerpoint/2010/main" val="21730658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06" y="0"/>
            <a:ext cx="6853554" cy="6788710"/>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79</a:t>
            </a:fld>
            <a:endParaRPr lang="pl-PL"/>
          </a:p>
        </p:txBody>
      </p:sp>
    </p:spTree>
    <p:extLst>
      <p:ext uri="{BB962C8B-B14F-4D97-AF65-F5344CB8AC3E}">
        <p14:creationId xmlns:p14="http://schemas.microsoft.com/office/powerpoint/2010/main" val="1728849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Podatki stanowiące dochód budżetu gminy</a:t>
            </a:r>
            <a:endParaRPr lang="en-US" dirty="0">
              <a:latin typeface="Palatino Linotype"/>
              <a:cs typeface="Palatino Linotype"/>
            </a:endParaRPr>
          </a:p>
        </p:txBody>
      </p:sp>
      <p:sp>
        <p:nvSpPr>
          <p:cNvPr id="3" name="Content Placeholder 2"/>
          <p:cNvSpPr>
            <a:spLocks noGrp="1"/>
          </p:cNvSpPr>
          <p:nvPr>
            <p:ph idx="1"/>
          </p:nvPr>
        </p:nvSpPr>
        <p:spPr/>
        <p:txBody>
          <a:bodyPr>
            <a:normAutofit fontScale="92500" lnSpcReduction="20000"/>
          </a:bodyPr>
          <a:lstStyle/>
          <a:p>
            <a:pPr>
              <a:defRPr/>
            </a:pPr>
            <a:r>
              <a:rPr lang="pl-PL" dirty="0">
                <a:latin typeface="Palatino Linotype"/>
                <a:cs typeface="Palatino Linotype"/>
              </a:rPr>
              <a:t>Podatki i opłaty lokalne ( podatek od nieruchomości, od środków transportowych, opłata targowa, miejscowa, uzdrowiskowa, reklamowa, od posiadania psów)</a:t>
            </a:r>
          </a:p>
          <a:p>
            <a:pPr>
              <a:defRPr/>
            </a:pPr>
            <a:r>
              <a:rPr lang="pl-PL" dirty="0">
                <a:latin typeface="Palatino Linotype"/>
                <a:cs typeface="Palatino Linotype"/>
              </a:rPr>
              <a:t>Podatek rolny</a:t>
            </a:r>
          </a:p>
          <a:p>
            <a:pPr>
              <a:defRPr/>
            </a:pPr>
            <a:r>
              <a:rPr lang="pl-PL" dirty="0">
                <a:latin typeface="Palatino Linotype"/>
                <a:cs typeface="Palatino Linotype"/>
              </a:rPr>
              <a:t>Podatek leśny</a:t>
            </a:r>
          </a:p>
          <a:p>
            <a:pPr>
              <a:defRPr/>
            </a:pPr>
            <a:r>
              <a:rPr lang="pl-PL" dirty="0">
                <a:latin typeface="Palatino Linotype"/>
                <a:cs typeface="Palatino Linotype"/>
              </a:rPr>
              <a:t>Podatek od spadków i darowizn</a:t>
            </a:r>
          </a:p>
          <a:p>
            <a:pPr>
              <a:defRPr/>
            </a:pPr>
            <a:r>
              <a:rPr lang="pl-PL" dirty="0">
                <a:latin typeface="Palatino Linotype"/>
                <a:cs typeface="Palatino Linotype"/>
              </a:rPr>
              <a:t>Podatek od czynności cywilnoprawnych</a:t>
            </a:r>
          </a:p>
          <a:p>
            <a:pPr>
              <a:defRPr/>
            </a:pPr>
            <a:r>
              <a:rPr lang="pl-PL" dirty="0">
                <a:latin typeface="Palatino Linotype"/>
                <a:cs typeface="Palatino Linotype"/>
              </a:rPr>
              <a:t>Karta podatkowa jako zryczałtowana forma opłacania podatku dochodowego</a:t>
            </a:r>
          </a:p>
          <a:p>
            <a:pPr>
              <a:defRPr/>
            </a:pPr>
            <a:r>
              <a:rPr lang="pl-PL" dirty="0">
                <a:latin typeface="Palatino Linotype"/>
                <a:cs typeface="Palatino Linotype"/>
              </a:rPr>
              <a:t>Opłata skarbowa</a:t>
            </a:r>
          </a:p>
          <a:p>
            <a:pPr marL="0" indent="0">
              <a:buNone/>
              <a:defRPr/>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8</a:t>
            </a:fld>
            <a:endParaRPr lang="pl-PL">
              <a:latin typeface="Palatino Linotype"/>
              <a:cs typeface="Palatino Linotype"/>
            </a:endParaRPr>
          </a:p>
        </p:txBody>
      </p:sp>
    </p:spTree>
    <p:extLst>
      <p:ext uri="{BB962C8B-B14F-4D97-AF65-F5344CB8AC3E}">
        <p14:creationId xmlns:p14="http://schemas.microsoft.com/office/powerpoint/2010/main" val="6109254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Tryb i warunki płatności podatku VAT </a:t>
            </a:r>
            <a:endParaRPr lang="en-US" sz="32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80</a:t>
            </a:fld>
            <a:endParaRPr lang="pl-PL">
              <a:latin typeface="Palatino Linotype"/>
              <a:cs typeface="Palatino Linotype"/>
            </a:endParaRPr>
          </a:p>
        </p:txBody>
      </p:sp>
      <p:sp>
        <p:nvSpPr>
          <p:cNvPr id="6" name="pole tekstowe 6"/>
          <p:cNvSpPr txBox="1">
            <a:spLocks noGrp="1" noChangeArrowheads="1"/>
          </p:cNvSpPr>
          <p:nvPr>
            <p:ph idx="1"/>
          </p:nvPr>
        </p:nvSpPr>
        <p:spPr bwMode="auto">
          <a:xfrm>
            <a:off x="467544" y="1484784"/>
            <a:ext cx="7556313" cy="471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marL="0" indent="0" algn="ctr" eaLnBrk="1" hangingPunct="1">
              <a:buNone/>
            </a:pPr>
            <a:r>
              <a:rPr lang="pl-PL" sz="1800" b="1" dirty="0">
                <a:latin typeface="Palatino Linotype"/>
                <a:cs typeface="Palatino Linotype"/>
              </a:rPr>
              <a:t>FAKTURA VAT </a:t>
            </a:r>
          </a:p>
          <a:p>
            <a:pPr eaLnBrk="1" hangingPunct="1"/>
            <a:r>
              <a:rPr lang="pl-PL" sz="1800" dirty="0">
                <a:latin typeface="Palatino Linotype"/>
                <a:cs typeface="Palatino Linotype"/>
              </a:rPr>
              <a:t>Odgrywają istotną rolę w rozliczeniach podatku VAT. Na ich podstawie realizuje się podstawowy mechanizm tego świadczenia, sprowadzający się do możliwości odliczenia od podatku należnego kwoty podatku naliczonego i w jego konsekwencji zwrotu podatku.</a:t>
            </a:r>
          </a:p>
          <a:p>
            <a:r>
              <a:rPr lang="pl-PL" sz="1800" dirty="0">
                <a:latin typeface="Palatino Linotype"/>
                <a:cs typeface="Palatino Linotype"/>
              </a:rPr>
              <a:t>Istnieje obowiązek wystawiania faktur pomiędzy podatnikami VAT. Zasady wystawiania faktur i ich budowę szczegółowo regulują przepisy ustawy i aktów wykonawczych</a:t>
            </a:r>
          </a:p>
          <a:p>
            <a:r>
              <a:rPr lang="pl-PL" sz="1800" dirty="0">
                <a:latin typeface="Palatino Linotype"/>
                <a:cs typeface="Palatino Linotype"/>
              </a:rPr>
              <a:t>Faktura powinna zawierać w szczególności  stwierdzenie dokonania sprzedaży, datę dokonania sprzedaży, cenę jednostkową bez podatku, podstawę opodatkowania, stawkę i kwotę podatku, kwotę należności oraz dane podatnika i nabywcy.</a:t>
            </a:r>
          </a:p>
          <a:p>
            <a:pPr marL="0" indent="0" eaLnBrk="1" hangingPunct="1">
              <a:buNone/>
            </a:pPr>
            <a:endParaRPr lang="pl-PL" sz="1800" dirty="0">
              <a:latin typeface="Palatino Linotype"/>
              <a:cs typeface="Palatino Linotype"/>
            </a:endParaRPr>
          </a:p>
        </p:txBody>
      </p:sp>
    </p:spTree>
    <p:extLst>
      <p:ext uri="{BB962C8B-B14F-4D97-AF65-F5344CB8AC3E}">
        <p14:creationId xmlns:p14="http://schemas.microsoft.com/office/powerpoint/2010/main" val="14021276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81</a:t>
            </a:fld>
            <a:endParaRPr lang="pl-PL">
              <a:latin typeface="Palatino Linotype"/>
              <a:cs typeface="Palatino Linotype"/>
            </a:endParaRPr>
          </a:p>
        </p:txBody>
      </p:sp>
      <p:sp>
        <p:nvSpPr>
          <p:cNvPr id="10" name="Title 1"/>
          <p:cNvSpPr>
            <a:spLocks noGrp="1"/>
          </p:cNvSpPr>
          <p:nvPr>
            <p:ph type="title"/>
          </p:nvPr>
        </p:nvSpPr>
        <p:spPr>
          <a:xfrm>
            <a:off x="498474" y="484094"/>
            <a:ext cx="7556313" cy="1116106"/>
          </a:xfrm>
        </p:spPr>
        <p:txBody>
          <a:bodyPr/>
          <a:lstStyle/>
          <a:p>
            <a:r>
              <a:rPr lang="pl-PL" sz="3200" dirty="0">
                <a:latin typeface="Palatino Linotype"/>
                <a:cs typeface="Palatino Linotype"/>
              </a:rPr>
              <a:t>Tryb i warunki płatności podatku VAT </a:t>
            </a:r>
            <a:endParaRPr lang="en-US" sz="3200" dirty="0">
              <a:latin typeface="Palatino Linotype"/>
              <a:cs typeface="Palatino Linotype"/>
            </a:endParaRPr>
          </a:p>
        </p:txBody>
      </p:sp>
      <p:sp>
        <p:nvSpPr>
          <p:cNvPr id="11" name="Footer Placeholder 3"/>
          <p:cNvSpPr txBox="1">
            <a:spLocks/>
          </p:cNvSpPr>
          <p:nvPr/>
        </p:nvSpPr>
        <p:spPr>
          <a:xfrm>
            <a:off x="201706" y="6423585"/>
            <a:ext cx="6122894" cy="365125"/>
          </a:xfrm>
          <a:prstGeom prst="rect">
            <a:avLst/>
          </a:prstGeom>
        </p:spPr>
        <p:txBody>
          <a:bodyPr vert="horz" lIns="91440" tIns="45720" rIns="91440" bIns="45720" rtlCol="0" anchor="ctr"/>
          <a:lstStyle>
            <a:defPPr>
              <a:defRPr lang="pl-PL"/>
            </a:defPPr>
            <a:lvl1pPr algn="l" rtl="0" eaLnBrk="0" fontAlgn="base" hangingPunct="0">
              <a:spcBef>
                <a:spcPct val="0"/>
              </a:spcBef>
              <a:spcAft>
                <a:spcPct val="0"/>
              </a:spcAft>
              <a:defRPr sz="1100" kern="1200">
                <a:solidFill>
                  <a:schemeClr val="tx1">
                    <a:lumMod val="65000"/>
                    <a:lumOff val="35000"/>
                  </a:schemeClr>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600" kern="1200">
                <a:solidFill>
                  <a:schemeClr val="tx1"/>
                </a:solidFill>
                <a:latin typeface="Arial" charset="0"/>
                <a:ea typeface="ＭＳ Ｐゴシック" charset="0"/>
                <a:cs typeface="ＭＳ Ｐゴシック" charset="0"/>
              </a:defRPr>
            </a:lvl9p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12" name="Slide Number Placeholder 4"/>
          <p:cNvSpPr txBox="1">
            <a:spLocks/>
          </p:cNvSpPr>
          <p:nvPr/>
        </p:nvSpPr>
        <p:spPr>
          <a:xfrm>
            <a:off x="8305800" y="242234"/>
            <a:ext cx="554038" cy="365125"/>
          </a:xfrm>
          <a:prstGeom prst="rect">
            <a:avLst/>
          </a:prstGeom>
        </p:spPr>
        <p:txBody>
          <a:bodyPr vert="horz" lIns="91440" tIns="45720" rIns="91440" bIns="45720" rtlCol="0" anchor="ctr"/>
          <a:lstStyle>
            <a:defPPr>
              <a:defRPr lang="pl-PL"/>
            </a:defPPr>
            <a:lvl1pPr algn="r" rtl="0" eaLnBrk="0" fontAlgn="base" hangingPunct="0">
              <a:spcBef>
                <a:spcPct val="0"/>
              </a:spcBef>
              <a:spcAft>
                <a:spcPct val="0"/>
              </a:spcAft>
              <a:defRPr sz="1400" kern="1200">
                <a:solidFill>
                  <a:schemeClr val="bg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600" kern="1200">
                <a:solidFill>
                  <a:schemeClr val="tx1"/>
                </a:solidFill>
                <a:latin typeface="Arial" charset="0"/>
                <a:ea typeface="ＭＳ Ｐゴシック" charset="0"/>
                <a:cs typeface="ＭＳ Ｐゴシック" charset="0"/>
              </a:defRPr>
            </a:lvl9pPr>
          </a:lstStyle>
          <a:p>
            <a:pPr>
              <a:defRPr/>
            </a:pPr>
            <a:fld id="{0D633005-0102-5646-9603-238226661D0C}" type="slidenum">
              <a:rPr lang="pl-PL" smtClean="0">
                <a:latin typeface="Palatino Linotype"/>
                <a:cs typeface="Palatino Linotype"/>
              </a:rPr>
              <a:pPr>
                <a:defRPr/>
              </a:pPr>
              <a:t>81</a:t>
            </a:fld>
            <a:endParaRPr lang="pl-PL">
              <a:latin typeface="Palatino Linotype"/>
              <a:cs typeface="Palatino Linotype"/>
            </a:endParaRPr>
          </a:p>
        </p:txBody>
      </p:sp>
      <p:sp>
        <p:nvSpPr>
          <p:cNvPr id="13" name="pole tekstowe 6"/>
          <p:cNvSpPr txBox="1">
            <a:spLocks noGrp="1" noChangeArrowheads="1"/>
          </p:cNvSpPr>
          <p:nvPr>
            <p:ph idx="1"/>
          </p:nvPr>
        </p:nvSpPr>
        <p:spPr bwMode="auto">
          <a:xfrm>
            <a:off x="215008" y="2001862"/>
            <a:ext cx="8928992" cy="442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marL="0" indent="0" algn="ctr" eaLnBrk="1" hangingPunct="1">
              <a:buNone/>
            </a:pPr>
            <a:r>
              <a:rPr lang="pl-PL" sz="1800" b="1" dirty="0">
                <a:latin typeface="Palatino Linotype"/>
                <a:cs typeface="Palatino Linotype"/>
              </a:rPr>
              <a:t>FAKTURA VAT </a:t>
            </a:r>
          </a:p>
          <a:p>
            <a:r>
              <a:rPr lang="pl-PL" sz="1800" dirty="0">
                <a:latin typeface="Palatino Linotype"/>
                <a:cs typeface="Palatino Linotype"/>
              </a:rPr>
              <a:t>Podatnicy nie mają obowiązku wystawiania faktur osobom fizycznym nieprowadzącym działalności gospodarczej, chyba że one tego zażądają. </a:t>
            </a:r>
          </a:p>
          <a:p>
            <a:r>
              <a:rPr lang="pl-PL" sz="1800" dirty="0">
                <a:latin typeface="Palatino Linotype"/>
                <a:cs typeface="Palatino Linotype"/>
              </a:rPr>
              <a:t>Podatnicy zwolnieni podmiotowo </a:t>
            </a:r>
            <a:r>
              <a:rPr lang="pl-PL" sz="1800" dirty="0" smtClean="0">
                <a:latin typeface="Palatino Linotype"/>
                <a:cs typeface="Palatino Linotype"/>
              </a:rPr>
              <a:t>mogą, </a:t>
            </a:r>
            <a:r>
              <a:rPr lang="pl-PL" sz="1800" dirty="0">
                <a:latin typeface="Palatino Linotype"/>
                <a:cs typeface="Palatino Linotype"/>
              </a:rPr>
              <a:t>ale nie muszą wystawiać faktury VAT, chyba że zażąda tego podatnik VAT.</a:t>
            </a:r>
          </a:p>
          <a:p>
            <a:r>
              <a:rPr lang="pl-PL" sz="1800" dirty="0">
                <a:latin typeface="Palatino Linotype"/>
                <a:cs typeface="Palatino Linotype"/>
              </a:rPr>
              <a:t>Wystawienie faktury jest czynnością wywołującą powstanie obowiązku podatkowego. W przypadku wystawienia przez dany podmiot faktury z wykazaną kwotą podatku, ciąży na nim obowiązek jego zapłacenia</a:t>
            </a:r>
          </a:p>
          <a:p>
            <a:r>
              <a:rPr lang="pl-PL" sz="1800" dirty="0">
                <a:latin typeface="Palatino Linotype"/>
                <a:cs typeface="Palatino Linotype"/>
              </a:rPr>
              <a:t>Faktura uproszczona – wystawiane są gdy kwota należności ogółem nie przekracza kwoty 450 zł lub 100 </a:t>
            </a:r>
            <a:r>
              <a:rPr lang="pl-PL" sz="1800" dirty="0" smtClean="0">
                <a:latin typeface="Palatino Linotype"/>
                <a:cs typeface="Palatino Linotype"/>
              </a:rPr>
              <a:t>euro</a:t>
            </a:r>
          </a:p>
          <a:p>
            <a:pPr marL="0" indent="0" eaLnBrk="1" hangingPunct="1">
              <a:buNone/>
            </a:pPr>
            <a:endParaRPr lang="pl-PL" sz="1800" dirty="0">
              <a:latin typeface="Palatino Linotype"/>
              <a:cs typeface="Palatino Linotype"/>
            </a:endParaRPr>
          </a:p>
        </p:txBody>
      </p:sp>
    </p:spTree>
    <p:extLst>
      <p:ext uri="{BB962C8B-B14F-4D97-AF65-F5344CB8AC3E}">
        <p14:creationId xmlns:p14="http://schemas.microsoft.com/office/powerpoint/2010/main" val="26755374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79512"/>
            <a:ext cx="8964488" cy="8496944"/>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82</a:t>
            </a:fld>
            <a:endParaRPr lang="pl-PL"/>
          </a:p>
        </p:txBody>
      </p:sp>
    </p:spTree>
    <p:extLst>
      <p:ext uri="{BB962C8B-B14F-4D97-AF65-F5344CB8AC3E}">
        <p14:creationId xmlns:p14="http://schemas.microsoft.com/office/powerpoint/2010/main" val="37114573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Krajowy System e-Faktur</a:t>
            </a:r>
          </a:p>
        </p:txBody>
      </p:sp>
      <p:sp>
        <p:nvSpPr>
          <p:cNvPr id="3" name="Symbol zastępczy zawartości 2"/>
          <p:cNvSpPr>
            <a:spLocks noGrp="1"/>
          </p:cNvSpPr>
          <p:nvPr>
            <p:ph idx="1"/>
          </p:nvPr>
        </p:nvSpPr>
        <p:spPr>
          <a:xfrm>
            <a:off x="35496" y="1916832"/>
            <a:ext cx="9108504" cy="4506753"/>
          </a:xfrm>
        </p:spPr>
        <p:txBody>
          <a:bodyPr>
            <a:normAutofit fontScale="85000" lnSpcReduction="10000"/>
          </a:bodyPr>
          <a:lstStyle/>
          <a:p>
            <a:r>
              <a:rPr lang="pl-PL" dirty="0"/>
              <a:t>Krajowy System e-Faktur (</a:t>
            </a:r>
            <a:r>
              <a:rPr lang="pl-PL" dirty="0" err="1"/>
              <a:t>KSeF</a:t>
            </a:r>
            <a:r>
              <a:rPr lang="pl-PL" dirty="0"/>
              <a:t>) jest systemem teleinformatycznym służącym do </a:t>
            </a:r>
            <a:r>
              <a:rPr lang="pl-PL" b="1" dirty="0"/>
              <a:t>wystawiania, otrzymywania i przechowywania faktur ustrukturyzowanych</a:t>
            </a:r>
            <a:r>
              <a:rPr lang="pl-PL" dirty="0"/>
              <a:t>. Wykorzystywany jest on również do oznaczania faktur numerem identyfikującym przydzielonym przez sam system oraz weryfikowania zgodności faktur z określonym wzorem. </a:t>
            </a:r>
          </a:p>
          <a:p>
            <a:r>
              <a:rPr lang="pl-PL" b="1" dirty="0"/>
              <a:t>1 stycznia 2022</a:t>
            </a:r>
            <a:r>
              <a:rPr lang="pl-PL" dirty="0"/>
              <a:t> roku system ten </a:t>
            </a:r>
            <a:r>
              <a:rPr lang="pl-PL" dirty="0" smtClean="0"/>
              <a:t>został </a:t>
            </a:r>
            <a:r>
              <a:rPr lang="pl-PL" dirty="0"/>
              <a:t>wprowadzony w Polsce jako rozwiązanie dobrowolne. Ministerstwo Finansów dąży do tego, aby </a:t>
            </a:r>
            <a:r>
              <a:rPr lang="pl-PL" b="1" dirty="0"/>
              <a:t>w roku 2023</a:t>
            </a:r>
            <a:r>
              <a:rPr lang="pl-PL" dirty="0"/>
              <a:t> (po uzyskaniu decyzji derogacyjnej Komisji Europejskiej) </a:t>
            </a:r>
            <a:r>
              <a:rPr lang="pl-PL" b="1" dirty="0" err="1"/>
              <a:t>KSeF</a:t>
            </a:r>
            <a:r>
              <a:rPr lang="pl-PL" b="1" dirty="0"/>
              <a:t> stał się rozwiązaniem obligatoryjnym</a:t>
            </a:r>
            <a:r>
              <a:rPr lang="pl-PL" dirty="0"/>
              <a:t>, a elektroniczne fakturowanie stało się obowiązkowe dla wszystkich podmiotów. </a:t>
            </a:r>
          </a:p>
          <a:p>
            <a:r>
              <a:rPr lang="pl-PL" dirty="0"/>
              <a:t>Polska staje się więc kolejnym krajem należącym do Unii Europejskiej (po Hiszpanii, Portugalii i Włoszech), który decyduje się na zmianę modelu procesowania faktur </a:t>
            </a:r>
            <a:r>
              <a:rPr lang="pl-PL" dirty="0" smtClean="0"/>
              <a:t>elektronicznych</a:t>
            </a:r>
          </a:p>
          <a:p>
            <a:r>
              <a:rPr lang="pl-PL" dirty="0"/>
              <a:t>Faktura ustrukturyzowana – wystawiona przy użyciu Krajowego Systemu e-Faktur wraz z przydzielonym numerem identyfikującym tę fakturę w tym systemie ( od 2022 r.)</a:t>
            </a:r>
            <a:endParaRPr lang="pl-PL" dirty="0">
              <a:latin typeface="Palatino Linotype"/>
              <a:cs typeface="Palatino Linotype"/>
            </a:endParaRPr>
          </a:p>
          <a:p>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83</a:t>
            </a:fld>
            <a:endParaRPr lang="pl-PL"/>
          </a:p>
        </p:txBody>
      </p:sp>
    </p:spTree>
    <p:extLst>
      <p:ext uri="{BB962C8B-B14F-4D97-AF65-F5344CB8AC3E}">
        <p14:creationId xmlns:p14="http://schemas.microsoft.com/office/powerpoint/2010/main" val="1946599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Faktura pro forma</a:t>
            </a:r>
          </a:p>
        </p:txBody>
      </p:sp>
      <p:sp>
        <p:nvSpPr>
          <p:cNvPr id="3" name="Symbol zastępczy zawartości 2"/>
          <p:cNvSpPr>
            <a:spLocks noGrp="1"/>
          </p:cNvSpPr>
          <p:nvPr>
            <p:ph idx="1"/>
          </p:nvPr>
        </p:nvSpPr>
        <p:spPr>
          <a:xfrm>
            <a:off x="0" y="1196752"/>
            <a:ext cx="8054787" cy="4929411"/>
          </a:xfrm>
        </p:spPr>
        <p:txBody>
          <a:bodyPr>
            <a:normAutofit/>
          </a:bodyPr>
          <a:lstStyle/>
          <a:p>
            <a:r>
              <a:rPr lang="pl-PL" b="1" dirty="0"/>
              <a:t>Czym jest faktura pro forma</a:t>
            </a:r>
          </a:p>
          <a:p>
            <a:r>
              <a:rPr lang="pl-PL" dirty="0"/>
              <a:t>Faktura pro forma nie jest dokumentem księgowym, nie stanowi podstawy do uiszczenia VAT, nie jest też dowodem zrealizowanej transakcji. Wysyła się ją jako element oferty, informujący o tym, jak rzeczywista faktura będzie wyglądać, z czego się będzie składać i jakie będą koszty zawartej transakcji. Można ją wysłać jako formę wezwania do zapłaty, formę informacji o kosztach czy też zapowiedź wystawienia faktury właściwej w niedalekiej przyszłości. Faktura pro forma nie generuje obowiązku podatkowego i nie podstawą do wpisu do ewidencji prowadzonej na potrzeby VAT. </a:t>
            </a:r>
          </a:p>
        </p:txBody>
      </p:sp>
      <p:sp>
        <p:nvSpPr>
          <p:cNvPr id="4" name="Symbol zastępczy stopki 3"/>
          <p:cNvSpPr>
            <a:spLocks noGrp="1"/>
          </p:cNvSpPr>
          <p:nvPr>
            <p:ph type="ftr" sz="quarter" idx="11"/>
          </p:nvPr>
        </p:nvSpPr>
        <p:spPr/>
        <p:txBody>
          <a:bodyPr/>
          <a:lstStyle/>
          <a:p>
            <a:pPr>
              <a:defRPr/>
            </a:pPr>
            <a:r>
              <a:rPr lang="pl-PL"/>
              <a:t>Copyright by Katedra Prawa Podatkowego W.P. UwB 2012r.</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84</a:t>
            </a:fld>
            <a:endParaRPr lang="pl-PL"/>
          </a:p>
        </p:txBody>
      </p:sp>
    </p:spTree>
    <p:extLst>
      <p:ext uri="{BB962C8B-B14F-4D97-AF65-F5344CB8AC3E}">
        <p14:creationId xmlns:p14="http://schemas.microsoft.com/office/powerpoint/2010/main" val="38972658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Podzielona płatność (</a:t>
            </a:r>
            <a:r>
              <a:rPr lang="pl-PL" dirty="0" err="1" smtClean="0"/>
              <a:t>split</a:t>
            </a:r>
            <a:r>
              <a:rPr lang="pl-PL" dirty="0" smtClean="0"/>
              <a:t> </a:t>
            </a:r>
            <a:r>
              <a:rPr lang="pl-PL" dirty="0" err="1" smtClean="0"/>
              <a:t>payment</a:t>
            </a:r>
            <a:r>
              <a:rPr lang="pl-PL" dirty="0" smtClean="0"/>
              <a:t>)</a:t>
            </a:r>
            <a:endParaRPr lang="pl-PL" dirty="0"/>
          </a:p>
        </p:txBody>
      </p:sp>
      <p:sp>
        <p:nvSpPr>
          <p:cNvPr id="3" name="Symbol zastępczy zawartości 2"/>
          <p:cNvSpPr>
            <a:spLocks noGrp="1"/>
          </p:cNvSpPr>
          <p:nvPr>
            <p:ph idx="1"/>
          </p:nvPr>
        </p:nvSpPr>
        <p:spPr>
          <a:xfrm>
            <a:off x="0" y="1844824"/>
            <a:ext cx="9036496" cy="5013176"/>
          </a:xfrm>
        </p:spPr>
        <p:txBody>
          <a:bodyPr>
            <a:normAutofit/>
          </a:bodyPr>
          <a:lstStyle/>
          <a:p>
            <a:r>
              <a:rPr lang="pl-PL" dirty="0"/>
              <a:t>Od 1 </a:t>
            </a:r>
            <a:r>
              <a:rPr lang="pl-PL" dirty="0" smtClean="0"/>
              <a:t>listopada 2019 r. </a:t>
            </a:r>
            <a:r>
              <a:rPr lang="pl-PL" dirty="0"/>
              <a:t>kupujący towary i usługi wymienione w </a:t>
            </a:r>
            <a:r>
              <a:rPr lang="pl-PL" dirty="0" smtClean="0"/>
              <a:t>załączniku </a:t>
            </a:r>
            <a:r>
              <a:rPr lang="pl-PL" dirty="0"/>
              <a:t>nr 15 do ustawy o VAT </a:t>
            </a:r>
            <a:r>
              <a:rPr lang="pl-PL" dirty="0" smtClean="0"/>
              <a:t> regulują </a:t>
            </a:r>
            <a:r>
              <a:rPr lang="pl-PL" dirty="0"/>
              <a:t>należność </a:t>
            </a:r>
            <a:r>
              <a:rPr lang="pl-PL" dirty="0" smtClean="0"/>
              <a:t>w obowiązkowej </a:t>
            </a:r>
            <a:r>
              <a:rPr lang="pl-PL" dirty="0"/>
              <a:t>podzielonej płatności</a:t>
            </a:r>
          </a:p>
          <a:p>
            <a:r>
              <a:rPr lang="pl-PL" dirty="0" smtClean="0"/>
              <a:t>Kupujący kwotę netto (bez podatku) </a:t>
            </a:r>
            <a:r>
              <a:rPr lang="pl-PL" dirty="0"/>
              <a:t>wpłacą na </a:t>
            </a:r>
            <a:r>
              <a:rPr lang="pl-PL" dirty="0" smtClean="0"/>
              <a:t>konto </a:t>
            </a:r>
            <a:r>
              <a:rPr lang="pl-PL" dirty="0"/>
              <a:t>sprzedawcy </a:t>
            </a:r>
            <a:r>
              <a:rPr lang="pl-PL" dirty="0" smtClean="0"/>
              <a:t>a kwotę podatku VAT </a:t>
            </a:r>
            <a:r>
              <a:rPr lang="pl-PL" dirty="0"/>
              <a:t>– na specjalny rachunek VAT. </a:t>
            </a:r>
          </a:p>
          <a:p>
            <a:r>
              <a:rPr lang="pl-PL" dirty="0" smtClean="0"/>
              <a:t>Kupujący będzie płacił jednym przelewem ze stosownym komunikatem i bank będzie wpłatę dzielił na kwotę netto i kwotę podatku </a:t>
            </a:r>
          </a:p>
          <a:p>
            <a:r>
              <a:rPr lang="pl-PL" dirty="0" smtClean="0"/>
              <a:t>Sprzedający </a:t>
            </a:r>
            <a:r>
              <a:rPr lang="pl-PL" dirty="0"/>
              <a:t>będzie musiał oznaczać faktury słowami „mechanizm podzielonej płatności</a:t>
            </a:r>
            <a:r>
              <a:rPr lang="pl-PL" dirty="0" smtClean="0"/>
              <a:t>” – 30% sankcja, jeżeli tego nie zrobi! </a:t>
            </a:r>
          </a:p>
          <a:p>
            <a:r>
              <a:rPr lang="pl-PL" dirty="0"/>
              <a:t>Sprzedający </a:t>
            </a:r>
            <a:r>
              <a:rPr lang="pl-PL" dirty="0" smtClean="0"/>
              <a:t>ma </a:t>
            </a:r>
            <a:r>
              <a:rPr lang="pl-PL" dirty="0"/>
              <a:t>ograniczony dostęp do pieniędzy zgromadzonych na swoim rachunku </a:t>
            </a:r>
            <a:r>
              <a:rPr lang="pl-PL" dirty="0" smtClean="0"/>
              <a:t>VAT ( będzie mógł płacić tylko VAT i inne  podatki oraz składki ZUS). </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85</a:t>
            </a:fld>
            <a:endParaRPr lang="pl-PL"/>
          </a:p>
        </p:txBody>
      </p:sp>
    </p:spTree>
    <p:extLst>
      <p:ext uri="{BB962C8B-B14F-4D97-AF65-F5344CB8AC3E}">
        <p14:creationId xmlns:p14="http://schemas.microsoft.com/office/powerpoint/2010/main" val="11933300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Warunki obowiązkowego </a:t>
            </a:r>
            <a:r>
              <a:rPr lang="pl-PL" dirty="0" err="1" smtClean="0"/>
              <a:t>split</a:t>
            </a:r>
            <a:r>
              <a:rPr lang="pl-PL" dirty="0" smtClean="0"/>
              <a:t> </a:t>
            </a:r>
            <a:r>
              <a:rPr lang="pl-PL" dirty="0" err="1" smtClean="0"/>
              <a:t>paymentu</a:t>
            </a:r>
            <a:endParaRPr lang="pl-PL" dirty="0"/>
          </a:p>
        </p:txBody>
      </p:sp>
      <p:sp>
        <p:nvSpPr>
          <p:cNvPr id="3" name="Symbol zastępczy zawartości 2"/>
          <p:cNvSpPr>
            <a:spLocks noGrp="1"/>
          </p:cNvSpPr>
          <p:nvPr>
            <p:ph idx="1"/>
          </p:nvPr>
        </p:nvSpPr>
        <p:spPr>
          <a:xfrm>
            <a:off x="0" y="1600200"/>
            <a:ext cx="9144000" cy="5188510"/>
          </a:xfrm>
        </p:spPr>
        <p:txBody>
          <a:bodyPr>
            <a:noAutofit/>
          </a:bodyPr>
          <a:lstStyle/>
          <a:p>
            <a:pPr marL="0" indent="0">
              <a:buNone/>
            </a:pPr>
            <a:r>
              <a:rPr lang="pl-PL" sz="2400" dirty="0" smtClean="0"/>
              <a:t>Obowiązkowy </a:t>
            </a:r>
            <a:r>
              <a:rPr lang="pl-PL" sz="2400" dirty="0" err="1"/>
              <a:t>split</a:t>
            </a:r>
            <a:r>
              <a:rPr lang="pl-PL" sz="2400" dirty="0"/>
              <a:t> </a:t>
            </a:r>
            <a:r>
              <a:rPr lang="pl-PL" sz="2400" dirty="0" err="1" smtClean="0"/>
              <a:t>payment</a:t>
            </a:r>
            <a:r>
              <a:rPr lang="pl-PL" sz="2400" dirty="0" smtClean="0"/>
              <a:t> obejmuje m.in..: ■ węgiel </a:t>
            </a:r>
            <a:r>
              <a:rPr lang="pl-PL" sz="2400" dirty="0"/>
              <a:t>kamienny i </a:t>
            </a:r>
            <a:r>
              <a:rPr lang="pl-PL" sz="2400" dirty="0" smtClean="0"/>
              <a:t>brunatny■  wyroby stalowe </a:t>
            </a:r>
            <a:r>
              <a:rPr lang="pl-PL" sz="2400" dirty="0"/>
              <a:t>płaskie walcowane na zimno i gorąco, </a:t>
            </a:r>
            <a:r>
              <a:rPr lang="pl-PL" sz="2400" dirty="0" smtClean="0"/>
              <a:t>pręty ■ oleje</a:t>
            </a:r>
            <a:r>
              <a:rPr lang="pl-PL" sz="2400" dirty="0"/>
              <a:t>, </a:t>
            </a:r>
            <a:r>
              <a:rPr lang="pl-PL" sz="2400" dirty="0" smtClean="0"/>
              <a:t>benzyny■  </a:t>
            </a:r>
            <a:r>
              <a:rPr lang="pl-PL" sz="2400" dirty="0"/>
              <a:t>roboty budowlane, ziemne, tynkarskie, </a:t>
            </a:r>
            <a:r>
              <a:rPr lang="pl-PL" sz="2400" dirty="0" smtClean="0"/>
              <a:t>malarskie■  </a:t>
            </a:r>
            <a:r>
              <a:rPr lang="pl-PL" sz="2400" dirty="0"/>
              <a:t>komputery, dyski twarde, smartfony, </a:t>
            </a:r>
            <a:r>
              <a:rPr lang="pl-PL" sz="2400" dirty="0" smtClean="0"/>
              <a:t>tv■  </a:t>
            </a:r>
            <a:r>
              <a:rPr lang="pl-PL" sz="2400" dirty="0"/>
              <a:t>odpady szklane, papierowe, z tworzyw </a:t>
            </a:r>
            <a:r>
              <a:rPr lang="pl-PL" sz="2400" dirty="0" smtClean="0"/>
              <a:t>sztucznych ■ </a:t>
            </a:r>
            <a:r>
              <a:rPr lang="pl-PL" sz="2400" dirty="0"/>
              <a:t>części samochodowe </a:t>
            </a:r>
            <a:endParaRPr lang="pl-PL" sz="2400" dirty="0" smtClean="0"/>
          </a:p>
          <a:p>
            <a:pPr marL="0" indent="0">
              <a:buNone/>
            </a:pPr>
            <a:r>
              <a:rPr lang="pl-PL" sz="2400" dirty="0" smtClean="0"/>
              <a:t>Obowiązek </a:t>
            </a:r>
            <a:r>
              <a:rPr lang="pl-PL" sz="2400" dirty="0" err="1" smtClean="0"/>
              <a:t>split</a:t>
            </a:r>
            <a:r>
              <a:rPr lang="pl-PL" sz="2400" dirty="0" smtClean="0"/>
              <a:t> </a:t>
            </a:r>
            <a:r>
              <a:rPr lang="pl-PL" sz="2400" dirty="0" err="1" smtClean="0"/>
              <a:t>payment</a:t>
            </a:r>
            <a:r>
              <a:rPr lang="pl-PL" sz="2400" dirty="0" smtClean="0"/>
              <a:t> dotyczy tylko podatników VAT, gdy faktura przekracza 15 tys. zł brutto. Gdy kwota jest mniejsza to można stosować dobrowolny </a:t>
            </a:r>
            <a:r>
              <a:rPr lang="pl-PL" sz="2400" dirty="0" err="1" smtClean="0"/>
              <a:t>split</a:t>
            </a:r>
            <a:r>
              <a:rPr lang="pl-PL" sz="2400" dirty="0" smtClean="0"/>
              <a:t> </a:t>
            </a:r>
            <a:r>
              <a:rPr lang="pl-PL" sz="2400" dirty="0" err="1" smtClean="0"/>
              <a:t>payment</a:t>
            </a:r>
            <a:r>
              <a:rPr lang="pl-PL" sz="2400" dirty="0" smtClean="0"/>
              <a:t>. W ten sposób kupujący unika odpowiedzialności solidarnej ze sprzedającym.  </a:t>
            </a:r>
            <a:endParaRPr lang="pl-PL" sz="2400"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86</a:t>
            </a:fld>
            <a:endParaRPr lang="pl-PL"/>
          </a:p>
        </p:txBody>
      </p:sp>
    </p:spTree>
    <p:extLst>
      <p:ext uri="{BB962C8B-B14F-4D97-AF65-F5344CB8AC3E}">
        <p14:creationId xmlns:p14="http://schemas.microsoft.com/office/powerpoint/2010/main" val="7066482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Tryb i warunki płatności podatku VAT </a:t>
            </a:r>
            <a:endParaRPr lang="en-US" sz="3200" dirty="0">
              <a:latin typeface="Palatino Linotype"/>
              <a:cs typeface="Palatino Linotype"/>
            </a:endParaRPr>
          </a:p>
        </p:txBody>
      </p:sp>
      <p:sp>
        <p:nvSpPr>
          <p:cNvPr id="3" name="Content Placeholder 2"/>
          <p:cNvSpPr>
            <a:spLocks noGrp="1"/>
          </p:cNvSpPr>
          <p:nvPr>
            <p:ph idx="1"/>
          </p:nvPr>
        </p:nvSpPr>
        <p:spPr>
          <a:xfrm>
            <a:off x="395536" y="1700808"/>
            <a:ext cx="7628321" cy="3456384"/>
          </a:xfrm>
        </p:spPr>
        <p:txBody>
          <a:bodyPr>
            <a:normAutofit/>
          </a:bodyPr>
          <a:lstStyle/>
          <a:p>
            <a:pPr marL="0" indent="0" algn="ctr">
              <a:buNone/>
            </a:pPr>
            <a:r>
              <a:rPr lang="pl-PL" b="1" dirty="0">
                <a:latin typeface="Palatino Linotype"/>
                <a:cs typeface="Palatino Linotype"/>
              </a:rPr>
              <a:t>EWIDENCJA</a:t>
            </a:r>
          </a:p>
          <a:p>
            <a:pPr algn="ctr"/>
            <a:r>
              <a:rPr lang="pl-PL" b="1" i="1" dirty="0">
                <a:latin typeface="Palatino Linotype"/>
                <a:cs typeface="Palatino Linotype"/>
              </a:rPr>
              <a:t>Obowiązkiem podatników jest prowadzenie stosownej ewidencji na potrzeby rozliczeń podatku od towarów i usług.</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87</a:t>
            </a:fld>
            <a:endParaRPr lang="pl-PL">
              <a:latin typeface="Palatino Linotype"/>
              <a:cs typeface="Palatino Linotype"/>
            </a:endParaRPr>
          </a:p>
        </p:txBody>
      </p:sp>
      <p:grpSp>
        <p:nvGrpSpPr>
          <p:cNvPr id="7" name="Group 6"/>
          <p:cNvGrpSpPr/>
          <p:nvPr/>
        </p:nvGrpSpPr>
        <p:grpSpPr>
          <a:xfrm>
            <a:off x="395536" y="3429000"/>
            <a:ext cx="8424936" cy="2520280"/>
            <a:chOff x="0" y="198103"/>
            <a:chExt cx="8172400" cy="1732500"/>
          </a:xfrm>
        </p:grpSpPr>
        <p:sp>
          <p:nvSpPr>
            <p:cNvPr id="23" name="Rectangle 22"/>
            <p:cNvSpPr/>
            <p:nvPr/>
          </p:nvSpPr>
          <p:spPr>
            <a:xfrm>
              <a:off x="0" y="198103"/>
              <a:ext cx="8172400" cy="1732500"/>
            </a:xfrm>
            <a:prstGeom prst="rect">
              <a:avLst/>
            </a:prstGeom>
          </p:spPr>
          <p:style>
            <a:lnRef idx="2">
              <a:schemeClr val="accent5"/>
            </a:lnRef>
            <a:fillRef idx="1">
              <a:schemeClr val="lt1"/>
            </a:fillRef>
            <a:effectRef idx="0">
              <a:schemeClr val="accent5"/>
            </a:effectRef>
            <a:fontRef idx="minor">
              <a:schemeClr val="dk1"/>
            </a:fontRef>
          </p:style>
        </p:sp>
        <p:sp>
          <p:nvSpPr>
            <p:cNvPr id="24" name="Rectangle 23"/>
            <p:cNvSpPr/>
            <p:nvPr/>
          </p:nvSpPr>
          <p:spPr>
            <a:xfrm>
              <a:off x="0" y="198103"/>
              <a:ext cx="8172400" cy="1732500"/>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634269" tIns="229108" rIns="634269" bIns="113792" numCol="1" spcCol="1270" anchor="t" anchorCtr="0">
              <a:noAutofit/>
            </a:bodyPr>
            <a:lstStyle/>
            <a:p>
              <a:pPr marL="171450" lvl="1" indent="-171450" algn="l" defTabSz="711200">
                <a:lnSpc>
                  <a:spcPct val="90000"/>
                </a:lnSpc>
                <a:spcBef>
                  <a:spcPct val="0"/>
                </a:spcBef>
                <a:spcAft>
                  <a:spcPct val="15000"/>
                </a:spcAft>
                <a:buChar char="••"/>
              </a:pPr>
              <a:endParaRPr lang="pl-PL" sz="1600" kern="1200" dirty="0">
                <a:latin typeface="Palatino Linotype"/>
                <a:cs typeface="Palatino Linotype"/>
              </a:endParaRPr>
            </a:p>
            <a:p>
              <a:pPr marL="171450" lvl="1" indent="-171450" algn="l" defTabSz="711200">
                <a:lnSpc>
                  <a:spcPct val="90000"/>
                </a:lnSpc>
                <a:spcBef>
                  <a:spcPct val="0"/>
                </a:spcBef>
                <a:spcAft>
                  <a:spcPct val="15000"/>
                </a:spcAft>
                <a:buChar char="••"/>
              </a:pPr>
              <a:endParaRPr lang="pl-PL" dirty="0">
                <a:latin typeface="Palatino Linotype"/>
                <a:cs typeface="Palatino Linotype"/>
              </a:endParaRPr>
            </a:p>
            <a:p>
              <a:pPr marL="171450" lvl="1" indent="-171450" algn="l" defTabSz="711200">
                <a:lnSpc>
                  <a:spcPct val="90000"/>
                </a:lnSpc>
                <a:spcBef>
                  <a:spcPct val="0"/>
                </a:spcBef>
                <a:spcAft>
                  <a:spcPct val="15000"/>
                </a:spcAft>
                <a:buChar char="••"/>
              </a:pPr>
              <a:r>
                <a:rPr lang="pl-PL" sz="1800" kern="1200" dirty="0">
                  <a:latin typeface="Palatino Linotype"/>
                  <a:cs typeface="Palatino Linotype"/>
                </a:rPr>
                <a:t>Obowiązek jej prowadzenia mają podatnicy „czynni VAT”. Obejmuje ona przede wszystkim takie pozycje jak kwoty podatku należnego i naliczonego, kwoty podatku do zwrotu oraz dane niezbędne do ustalenia przedmiotu i podstawy opodatkowania. W oparciu o te dane podatnik wypełnia deklarację na podatek. </a:t>
              </a:r>
              <a:r>
                <a:rPr lang="pl-PL" sz="1800" b="1" kern="1200" dirty="0" smtClean="0">
                  <a:latin typeface="Palatino Linotype"/>
                  <a:cs typeface="Palatino Linotype"/>
                </a:rPr>
                <a:t>Ewidencja jest przekazywana w formie pliku JPK.</a:t>
              </a:r>
              <a:endParaRPr lang="pl-PL" sz="1800" b="1" kern="1200" dirty="0">
                <a:latin typeface="Palatino Linotype"/>
                <a:cs typeface="Palatino Linotype"/>
              </a:endParaRPr>
            </a:p>
            <a:p>
              <a:pPr marL="171450" lvl="1" indent="-171450" algn="l" defTabSz="711200">
                <a:lnSpc>
                  <a:spcPct val="90000"/>
                </a:lnSpc>
                <a:spcBef>
                  <a:spcPct val="0"/>
                </a:spcBef>
                <a:spcAft>
                  <a:spcPct val="15000"/>
                </a:spcAft>
                <a:buChar char="••"/>
              </a:pPr>
              <a:endParaRPr lang="pl-PL" sz="1600" kern="1200" dirty="0">
                <a:latin typeface="Palatino Linotype"/>
                <a:cs typeface="Palatino Linotype"/>
              </a:endParaRPr>
            </a:p>
          </p:txBody>
        </p:sp>
      </p:grpSp>
      <p:grpSp>
        <p:nvGrpSpPr>
          <p:cNvPr id="8" name="Group 7"/>
          <p:cNvGrpSpPr/>
          <p:nvPr/>
        </p:nvGrpSpPr>
        <p:grpSpPr>
          <a:xfrm>
            <a:off x="755576" y="3212976"/>
            <a:ext cx="6192688" cy="792088"/>
            <a:chOff x="408620" y="35743"/>
            <a:chExt cx="5720680" cy="324720"/>
          </a:xfrm>
        </p:grpSpPr>
        <p:sp>
          <p:nvSpPr>
            <p:cNvPr id="21" name="Rounded Rectangle 20"/>
            <p:cNvSpPr/>
            <p:nvPr/>
          </p:nvSpPr>
          <p:spPr>
            <a:xfrm>
              <a:off x="408620" y="35743"/>
              <a:ext cx="5720680" cy="324720"/>
            </a:xfrm>
            <a:prstGeom prst="roundRect">
              <a:avLst/>
            </a:prstGeom>
          </p:spPr>
          <p:style>
            <a:lnRef idx="2">
              <a:schemeClr val="accent5">
                <a:shade val="50000"/>
              </a:schemeClr>
            </a:lnRef>
            <a:fillRef idx="1">
              <a:schemeClr val="accent5"/>
            </a:fillRef>
            <a:effectRef idx="0">
              <a:schemeClr val="accent5"/>
            </a:effectRef>
            <a:fontRef idx="minor">
              <a:schemeClr val="lt1"/>
            </a:fontRef>
          </p:style>
        </p:sp>
        <p:sp>
          <p:nvSpPr>
            <p:cNvPr id="22" name="Rounded Rectangle 6"/>
            <p:cNvSpPr/>
            <p:nvPr/>
          </p:nvSpPr>
          <p:spPr>
            <a:xfrm>
              <a:off x="424472" y="51595"/>
              <a:ext cx="5688976" cy="2930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6228" tIns="0" rIns="216228" bIns="0" numCol="1" spcCol="1270" anchor="ctr" anchorCtr="0">
              <a:noAutofit/>
            </a:bodyPr>
            <a:lstStyle/>
            <a:p>
              <a:pPr lvl="0" algn="l" defTabSz="488950">
                <a:lnSpc>
                  <a:spcPct val="90000"/>
                </a:lnSpc>
                <a:spcBef>
                  <a:spcPct val="0"/>
                </a:spcBef>
                <a:spcAft>
                  <a:spcPct val="35000"/>
                </a:spcAft>
              </a:pPr>
              <a:r>
                <a:rPr lang="pl-PL" sz="2000" b="1" kern="1200" dirty="0">
                  <a:latin typeface="Palatino Linotype"/>
                  <a:cs typeface="Palatino Linotype"/>
                </a:rPr>
                <a:t>Ewidencja pełna</a:t>
              </a:r>
            </a:p>
          </p:txBody>
        </p:sp>
      </p:grpSp>
    </p:spTree>
    <p:extLst>
      <p:ext uri="{BB962C8B-B14F-4D97-AF65-F5344CB8AC3E}">
        <p14:creationId xmlns:p14="http://schemas.microsoft.com/office/powerpoint/2010/main" val="14770564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Tryb i warunki płatności podatku VAT </a:t>
            </a:r>
            <a:endParaRPr lang="en-US" sz="32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88</a:t>
            </a:fld>
            <a:endParaRPr lang="pl-PL">
              <a:latin typeface="Palatino Linotype"/>
              <a:cs typeface="Palatino Linotype"/>
            </a:endParaRPr>
          </a:p>
        </p:txBody>
      </p:sp>
      <p:grpSp>
        <p:nvGrpSpPr>
          <p:cNvPr id="11" name="Group 10"/>
          <p:cNvGrpSpPr/>
          <p:nvPr/>
        </p:nvGrpSpPr>
        <p:grpSpPr>
          <a:xfrm>
            <a:off x="323528" y="1988840"/>
            <a:ext cx="7920880" cy="1656184"/>
            <a:chOff x="0" y="2152364"/>
            <a:chExt cx="8172400" cy="1316699"/>
          </a:xfrm>
        </p:grpSpPr>
        <p:sp>
          <p:nvSpPr>
            <p:cNvPr id="21" name="Rectangle 20"/>
            <p:cNvSpPr/>
            <p:nvPr/>
          </p:nvSpPr>
          <p:spPr>
            <a:xfrm>
              <a:off x="0" y="2152364"/>
              <a:ext cx="8172400" cy="1316699"/>
            </a:xfrm>
            <a:prstGeom prst="rect">
              <a:avLst/>
            </a:prstGeom>
          </p:spPr>
          <p:style>
            <a:lnRef idx="2">
              <a:schemeClr val="accent5"/>
            </a:lnRef>
            <a:fillRef idx="1">
              <a:schemeClr val="lt1"/>
            </a:fillRef>
            <a:effectRef idx="0">
              <a:schemeClr val="accent5"/>
            </a:effectRef>
            <a:fontRef idx="minor">
              <a:schemeClr val="dk1"/>
            </a:fontRef>
          </p:style>
        </p:sp>
        <p:sp>
          <p:nvSpPr>
            <p:cNvPr id="22" name="Rectangle 21"/>
            <p:cNvSpPr/>
            <p:nvPr/>
          </p:nvSpPr>
          <p:spPr>
            <a:xfrm>
              <a:off x="0" y="2152364"/>
              <a:ext cx="8172400" cy="1316699"/>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634269" tIns="229108" rIns="634269" bIns="120904" numCol="1" spcCol="1270" anchor="t" anchorCtr="0">
              <a:noAutofit/>
            </a:bodyPr>
            <a:lstStyle/>
            <a:p>
              <a:pPr marL="171450" lvl="1" indent="-171450" algn="l" defTabSz="755650">
                <a:lnSpc>
                  <a:spcPct val="90000"/>
                </a:lnSpc>
                <a:spcBef>
                  <a:spcPct val="0"/>
                </a:spcBef>
                <a:spcAft>
                  <a:spcPct val="15000"/>
                </a:spcAft>
                <a:buChar char="••"/>
              </a:pPr>
              <a:endParaRPr lang="pl-PL" sz="1700" kern="1200" dirty="0">
                <a:latin typeface="Palatino Linotype"/>
                <a:cs typeface="Palatino Linotype"/>
              </a:endParaRPr>
            </a:p>
            <a:p>
              <a:pPr marL="171450" lvl="1" indent="-171450" algn="l" defTabSz="755650">
                <a:lnSpc>
                  <a:spcPct val="90000"/>
                </a:lnSpc>
                <a:spcBef>
                  <a:spcPct val="0"/>
                </a:spcBef>
                <a:spcAft>
                  <a:spcPct val="15000"/>
                </a:spcAft>
                <a:buChar char="••"/>
              </a:pPr>
              <a:r>
                <a:rPr lang="pl-PL" sz="1700" kern="1200" dirty="0">
                  <a:latin typeface="Palatino Linotype"/>
                  <a:cs typeface="Palatino Linotype"/>
                </a:rPr>
                <a:t>Zobowiązani do jej prowadzenia są podatnicy zwolnieni podmiotowo. Jest to potrzebne do ustalenia, w którym momencie ich obroty przekraczają kwotę 200 000 zł., co powoduje utratę zwolnienia i konieczność zapłacenia podatku od nadwyżki.</a:t>
              </a:r>
            </a:p>
          </p:txBody>
        </p:sp>
      </p:grpSp>
      <p:grpSp>
        <p:nvGrpSpPr>
          <p:cNvPr id="12" name="Group 11"/>
          <p:cNvGrpSpPr/>
          <p:nvPr/>
        </p:nvGrpSpPr>
        <p:grpSpPr>
          <a:xfrm>
            <a:off x="683568" y="1556792"/>
            <a:ext cx="5616624" cy="711753"/>
            <a:chOff x="408620" y="1990004"/>
            <a:chExt cx="5720680" cy="324720"/>
          </a:xfrm>
        </p:grpSpPr>
        <p:sp>
          <p:nvSpPr>
            <p:cNvPr id="19" name="Rounded Rectangle 18"/>
            <p:cNvSpPr/>
            <p:nvPr/>
          </p:nvSpPr>
          <p:spPr>
            <a:xfrm>
              <a:off x="408620" y="1990004"/>
              <a:ext cx="5720680" cy="324720"/>
            </a:xfrm>
            <a:prstGeom prst="roundRect">
              <a:avLst/>
            </a:prstGeom>
          </p:spPr>
          <p:style>
            <a:lnRef idx="2">
              <a:schemeClr val="accent5">
                <a:shade val="50000"/>
              </a:schemeClr>
            </a:lnRef>
            <a:fillRef idx="1">
              <a:schemeClr val="accent5"/>
            </a:fillRef>
            <a:effectRef idx="0">
              <a:schemeClr val="accent5"/>
            </a:effectRef>
            <a:fontRef idx="minor">
              <a:schemeClr val="lt1"/>
            </a:fontRef>
          </p:style>
        </p:sp>
        <p:sp>
          <p:nvSpPr>
            <p:cNvPr id="20" name="Rounded Rectangle 10"/>
            <p:cNvSpPr/>
            <p:nvPr/>
          </p:nvSpPr>
          <p:spPr>
            <a:xfrm>
              <a:off x="424472" y="2005856"/>
              <a:ext cx="5688976" cy="2930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216228" tIns="0" rIns="216228" bIns="0" numCol="1" spcCol="1270" anchor="ctr" anchorCtr="0">
              <a:noAutofit/>
            </a:bodyPr>
            <a:lstStyle/>
            <a:p>
              <a:pPr lvl="0" algn="l" defTabSz="488950">
                <a:lnSpc>
                  <a:spcPct val="90000"/>
                </a:lnSpc>
                <a:spcBef>
                  <a:spcPct val="0"/>
                </a:spcBef>
                <a:spcAft>
                  <a:spcPct val="35000"/>
                </a:spcAft>
              </a:pPr>
              <a:r>
                <a:rPr lang="pl-PL" sz="1800" b="1" kern="1200" dirty="0">
                  <a:latin typeface="Palatino Linotype"/>
                  <a:cs typeface="Palatino Linotype"/>
                </a:rPr>
                <a:t>Ewidencja uproszczona</a:t>
              </a:r>
            </a:p>
          </p:txBody>
        </p:sp>
      </p:grpSp>
      <p:grpSp>
        <p:nvGrpSpPr>
          <p:cNvPr id="13" name="Group 12"/>
          <p:cNvGrpSpPr/>
          <p:nvPr/>
        </p:nvGrpSpPr>
        <p:grpSpPr>
          <a:xfrm>
            <a:off x="323528" y="3861048"/>
            <a:ext cx="7920880" cy="2448272"/>
            <a:chOff x="0" y="3598424"/>
            <a:chExt cx="8172400" cy="1570800"/>
          </a:xfrm>
        </p:grpSpPr>
        <p:sp>
          <p:nvSpPr>
            <p:cNvPr id="17" name="Rectangle 16"/>
            <p:cNvSpPr/>
            <p:nvPr/>
          </p:nvSpPr>
          <p:spPr>
            <a:xfrm>
              <a:off x="0" y="3690824"/>
              <a:ext cx="8172400" cy="1478400"/>
            </a:xfrm>
            <a:prstGeom prst="rect">
              <a:avLst/>
            </a:prstGeom>
          </p:spPr>
          <p:style>
            <a:lnRef idx="2">
              <a:schemeClr val="accent5"/>
            </a:lnRef>
            <a:fillRef idx="1">
              <a:schemeClr val="lt1"/>
            </a:fillRef>
            <a:effectRef idx="0">
              <a:schemeClr val="accent5"/>
            </a:effectRef>
            <a:fontRef idx="minor">
              <a:schemeClr val="dk1"/>
            </a:fontRef>
          </p:style>
        </p:sp>
        <p:sp>
          <p:nvSpPr>
            <p:cNvPr id="18" name="Rectangle 17"/>
            <p:cNvSpPr/>
            <p:nvPr/>
          </p:nvSpPr>
          <p:spPr>
            <a:xfrm>
              <a:off x="0" y="3598424"/>
              <a:ext cx="8172400" cy="1570800"/>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634269" tIns="229108" rIns="634269" bIns="92456" numCol="1" spcCol="1270" anchor="t" anchorCtr="0">
              <a:noAutofit/>
            </a:bodyPr>
            <a:lstStyle/>
            <a:p>
              <a:pPr marL="0" lvl="1" algn="l" defTabSz="555625">
                <a:lnSpc>
                  <a:spcPct val="90000"/>
                </a:lnSpc>
                <a:spcBef>
                  <a:spcPct val="0"/>
                </a:spcBef>
                <a:spcAft>
                  <a:spcPct val="15000"/>
                </a:spcAft>
              </a:pPr>
              <a:endParaRPr lang="pl-PL" kern="1200" dirty="0">
                <a:latin typeface="Palatino Linotype"/>
                <a:cs typeface="Palatino Linotype"/>
              </a:endParaRPr>
            </a:p>
            <a:p>
              <a:pPr marL="114300" lvl="1" indent="-114300" algn="l" defTabSz="555625">
                <a:lnSpc>
                  <a:spcPct val="90000"/>
                </a:lnSpc>
                <a:spcBef>
                  <a:spcPct val="0"/>
                </a:spcBef>
                <a:spcAft>
                  <a:spcPct val="15000"/>
                </a:spcAft>
                <a:buChar char="••"/>
              </a:pPr>
              <a:r>
                <a:rPr lang="pl-PL" b="1" kern="1200" dirty="0">
                  <a:latin typeface="Palatino Linotype"/>
                  <a:cs typeface="Palatino Linotype"/>
                </a:rPr>
                <a:t>Przy zastosowaniu kas rejestrujących </a:t>
              </a:r>
              <a:r>
                <a:rPr lang="pl-PL" kern="1200" dirty="0">
                  <a:latin typeface="Palatino Linotype"/>
                  <a:cs typeface="Palatino Linotype"/>
                </a:rPr>
                <a:t>– zobowiązani są prowadzić ją podatnicy dokonujący sprzedaży na rzecz osób fizycznych nieprowadzących działalności gospodarczej oraz rolników ryczałtowych. Kasy mają zabezpieczyć poprawność rozliczeń przy sprzedaży dokonywanej na rzecz osób fizycznych nieprowadzących działalności gospodarczej. </a:t>
              </a:r>
            </a:p>
          </p:txBody>
        </p:sp>
      </p:grpSp>
      <p:grpSp>
        <p:nvGrpSpPr>
          <p:cNvPr id="14" name="Group 13"/>
          <p:cNvGrpSpPr/>
          <p:nvPr/>
        </p:nvGrpSpPr>
        <p:grpSpPr>
          <a:xfrm>
            <a:off x="683568" y="3717032"/>
            <a:ext cx="5616624" cy="639745"/>
            <a:chOff x="408620" y="3528464"/>
            <a:chExt cx="5720680" cy="324720"/>
          </a:xfrm>
        </p:grpSpPr>
        <p:sp>
          <p:nvSpPr>
            <p:cNvPr id="15" name="Rounded Rectangle 14"/>
            <p:cNvSpPr/>
            <p:nvPr/>
          </p:nvSpPr>
          <p:spPr>
            <a:xfrm>
              <a:off x="408620" y="3528464"/>
              <a:ext cx="5720680" cy="324720"/>
            </a:xfrm>
            <a:prstGeom prst="roundRect">
              <a:avLst/>
            </a:prstGeom>
          </p:spPr>
          <p:style>
            <a:lnRef idx="2">
              <a:schemeClr val="accent5">
                <a:shade val="50000"/>
              </a:schemeClr>
            </a:lnRef>
            <a:fillRef idx="1">
              <a:schemeClr val="accent5"/>
            </a:fillRef>
            <a:effectRef idx="0">
              <a:schemeClr val="accent5"/>
            </a:effectRef>
            <a:fontRef idx="minor">
              <a:schemeClr val="lt1"/>
            </a:fontRef>
          </p:style>
        </p:sp>
        <p:sp>
          <p:nvSpPr>
            <p:cNvPr id="16" name="Rounded Rectangle 14"/>
            <p:cNvSpPr/>
            <p:nvPr/>
          </p:nvSpPr>
          <p:spPr>
            <a:xfrm>
              <a:off x="424472" y="3544316"/>
              <a:ext cx="5688976" cy="2930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216228" tIns="0" rIns="216228" bIns="0" numCol="1" spcCol="1270" anchor="ctr" anchorCtr="0">
              <a:noAutofit/>
            </a:bodyPr>
            <a:lstStyle/>
            <a:p>
              <a:pPr lvl="0" algn="l" defTabSz="488950">
                <a:lnSpc>
                  <a:spcPct val="90000"/>
                </a:lnSpc>
                <a:spcBef>
                  <a:spcPct val="0"/>
                </a:spcBef>
                <a:spcAft>
                  <a:spcPct val="35000"/>
                </a:spcAft>
              </a:pPr>
              <a:r>
                <a:rPr lang="pl-PL" sz="1800" b="1" kern="1200" dirty="0">
                  <a:latin typeface="Palatino Linotype"/>
                  <a:cs typeface="Palatino Linotype"/>
                </a:rPr>
                <a:t>Ewidencja specjalna</a:t>
              </a:r>
            </a:p>
          </p:txBody>
        </p:sp>
      </p:grpSp>
    </p:spTree>
    <p:extLst>
      <p:ext uri="{BB962C8B-B14F-4D97-AF65-F5344CB8AC3E}">
        <p14:creationId xmlns:p14="http://schemas.microsoft.com/office/powerpoint/2010/main" val="27023500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Kasa rejestrująca </a:t>
            </a:r>
            <a:r>
              <a:rPr lang="pl-PL" dirty="0" smtClean="0"/>
              <a:t>u fryzjera</a:t>
            </a:r>
            <a:endParaRPr lang="pl-PL" dirty="0"/>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461" y="1600200"/>
            <a:ext cx="7852931" cy="4637112"/>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89</a:t>
            </a:fld>
            <a:endParaRPr lang="pl-PL"/>
          </a:p>
        </p:txBody>
      </p:sp>
    </p:spTree>
    <p:extLst>
      <p:ext uri="{BB962C8B-B14F-4D97-AF65-F5344CB8AC3E}">
        <p14:creationId xmlns:p14="http://schemas.microsoft.com/office/powerpoint/2010/main" val="421469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Ryczałty podatkowe</a:t>
            </a:r>
            <a:endParaRPr lang="en-US" dirty="0">
              <a:latin typeface="Palatino Linotype"/>
              <a:cs typeface="Palatino Linotype"/>
            </a:endParaRPr>
          </a:p>
        </p:txBody>
      </p:sp>
      <p:sp>
        <p:nvSpPr>
          <p:cNvPr id="3" name="Content Placeholder 2"/>
          <p:cNvSpPr>
            <a:spLocks noGrp="1"/>
          </p:cNvSpPr>
          <p:nvPr>
            <p:ph idx="1"/>
          </p:nvPr>
        </p:nvSpPr>
        <p:spPr>
          <a:xfrm>
            <a:off x="107504" y="1844824"/>
            <a:ext cx="9036496" cy="5013176"/>
          </a:xfrm>
        </p:spPr>
        <p:txBody>
          <a:bodyPr>
            <a:normAutofit/>
          </a:bodyPr>
          <a:lstStyle/>
          <a:p>
            <a:r>
              <a:rPr lang="pl-PL" dirty="0">
                <a:latin typeface="Palatino Linotype"/>
                <a:cs typeface="Palatino Linotype"/>
              </a:rPr>
              <a:t>Karta podatkowa </a:t>
            </a:r>
          </a:p>
          <a:p>
            <a:r>
              <a:rPr lang="pl-PL" dirty="0">
                <a:latin typeface="Palatino Linotype"/>
                <a:cs typeface="Palatino Linotype"/>
              </a:rPr>
              <a:t>Ryczałt od przychodów ewidencjonowanych</a:t>
            </a:r>
          </a:p>
          <a:p>
            <a:r>
              <a:rPr lang="pl-PL" dirty="0">
                <a:latin typeface="Palatino Linotype"/>
                <a:cs typeface="Palatino Linotype"/>
              </a:rPr>
              <a:t>Ryczałt płacony przez osoby duchowne</a:t>
            </a:r>
          </a:p>
          <a:p>
            <a:r>
              <a:rPr lang="pl-PL" dirty="0">
                <a:latin typeface="Palatino Linotype"/>
                <a:cs typeface="Palatino Linotype"/>
              </a:rPr>
              <a:t>Podatek tonażowy</a:t>
            </a:r>
          </a:p>
          <a:p>
            <a:r>
              <a:rPr lang="pl-PL" dirty="0">
                <a:latin typeface="Palatino Linotype"/>
                <a:cs typeface="Palatino Linotype"/>
              </a:rPr>
              <a:t>Podatek przedsiębiorcy okrętowego - </a:t>
            </a:r>
            <a:r>
              <a:rPr lang="pl-PL" sz="1400" dirty="0">
                <a:latin typeface="Palatino Linotype"/>
                <a:cs typeface="Palatino Linotype"/>
              </a:rPr>
              <a:t>ustawa z dnia 6 lipca 2016 r. o aktywizacji przemysłu okrętowego i przemysłów komplementarnych (poz. 1206) </a:t>
            </a:r>
            <a:endParaRPr lang="pl-PL" sz="1400" dirty="0" smtClean="0">
              <a:latin typeface="Palatino Linotype"/>
              <a:cs typeface="Palatino Linotype"/>
            </a:endParaRPr>
          </a:p>
          <a:p>
            <a:r>
              <a:rPr lang="pl-PL" sz="1800" dirty="0"/>
              <a:t>Z danych Ministerstwa Finansów wynika, że do końca 2021 r. było </a:t>
            </a:r>
            <a:r>
              <a:rPr lang="pl-PL" sz="1800" b="1" dirty="0"/>
              <a:t>773,5 tys. ryczałtowców. W ubiegłym roku było ich już ponad 990 tys. </a:t>
            </a:r>
            <a:r>
              <a:rPr lang="pl-PL" sz="1800" dirty="0"/>
              <a:t>To oznacza, że w ciągu roku przybyło </a:t>
            </a:r>
            <a:r>
              <a:rPr lang="pl-PL" sz="1800" b="1" dirty="0"/>
              <a:t>217 tys. ryczałtowców - to</a:t>
            </a:r>
            <a:r>
              <a:rPr lang="pl-PL" sz="1800" dirty="0"/>
              <a:t> </a:t>
            </a:r>
            <a:r>
              <a:rPr lang="pl-PL" sz="1800" b="1" dirty="0"/>
              <a:t>wzrost o blisko 30 proc</a:t>
            </a:r>
            <a:r>
              <a:rPr lang="pl-PL" sz="1800" dirty="0"/>
              <a:t>. w stosunku do okresu przed Polskim Ładem. Oznacza to również, że w ostatnim roku aż </a:t>
            </a:r>
            <a:r>
              <a:rPr lang="pl-PL" sz="1800" b="1" dirty="0"/>
              <a:t>70 proc. działalności jednoosobowych</a:t>
            </a:r>
            <a:r>
              <a:rPr lang="pl-PL" sz="1800" dirty="0"/>
              <a:t> wybierało ryczałt jako formę opodatkowania.</a:t>
            </a:r>
            <a:endParaRPr lang="pl-PL" sz="18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2023r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9</a:t>
            </a:fld>
            <a:endParaRPr lang="pl-PL">
              <a:latin typeface="Palatino Linotype"/>
              <a:cs typeface="Palatino Linotype"/>
            </a:endParaRPr>
          </a:p>
        </p:txBody>
      </p:sp>
    </p:spTree>
    <p:extLst>
      <p:ext uri="{BB962C8B-B14F-4D97-AF65-F5344CB8AC3E}">
        <p14:creationId xmlns:p14="http://schemas.microsoft.com/office/powerpoint/2010/main" val="23178506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Biała lista podatników VAT</a:t>
            </a:r>
            <a:endParaRPr lang="pl-PL" dirty="0"/>
          </a:p>
        </p:txBody>
      </p:sp>
      <p:sp>
        <p:nvSpPr>
          <p:cNvPr id="3" name="Symbol zastępczy zawartości 2"/>
          <p:cNvSpPr>
            <a:spLocks noGrp="1"/>
          </p:cNvSpPr>
          <p:nvPr>
            <p:ph idx="1"/>
          </p:nvPr>
        </p:nvSpPr>
        <p:spPr>
          <a:xfrm>
            <a:off x="-1" y="1601605"/>
            <a:ext cx="9144001" cy="5735973"/>
          </a:xfrm>
        </p:spPr>
        <p:txBody>
          <a:bodyPr>
            <a:normAutofit fontScale="85000" lnSpcReduction="20000"/>
          </a:bodyPr>
          <a:lstStyle/>
          <a:p>
            <a:r>
              <a:rPr lang="pl-PL" dirty="0"/>
              <a:t>Biała lista to </a:t>
            </a:r>
            <a:r>
              <a:rPr lang="pl-PL" dirty="0" smtClean="0"/>
              <a:t>elektroniczny wykaz </a:t>
            </a:r>
            <a:r>
              <a:rPr lang="pl-PL" dirty="0"/>
              <a:t>czynnych podatników VAT wraz z </a:t>
            </a:r>
            <a:r>
              <a:rPr lang="pl-PL" dirty="0" smtClean="0"/>
              <a:t> </a:t>
            </a:r>
            <a:r>
              <a:rPr lang="pl-PL" dirty="0"/>
              <a:t>informacjami </a:t>
            </a:r>
            <a:r>
              <a:rPr lang="pl-PL" dirty="0" smtClean="0"/>
              <a:t> np. o tym, czy byli oni </a:t>
            </a:r>
            <a:r>
              <a:rPr lang="pl-PL" dirty="0"/>
              <a:t>w ciągu ostatnich pięciu lat </a:t>
            </a:r>
            <a:r>
              <a:rPr lang="pl-PL" dirty="0" smtClean="0"/>
              <a:t>wykreślani i przywracani </a:t>
            </a:r>
            <a:r>
              <a:rPr lang="pl-PL" dirty="0"/>
              <a:t>do rejestru. </a:t>
            </a:r>
            <a:r>
              <a:rPr lang="pl-PL" dirty="0" smtClean="0"/>
              <a:t> Obowiązuje od 1 września 2019r. W </a:t>
            </a:r>
            <a:r>
              <a:rPr lang="pl-PL" dirty="0"/>
              <a:t>wykazie </a:t>
            </a:r>
            <a:r>
              <a:rPr lang="pl-PL" dirty="0" smtClean="0"/>
              <a:t>znajdują się numery </a:t>
            </a:r>
            <a:r>
              <a:rPr lang="pl-PL" dirty="0"/>
              <a:t>rachunków bankowych, na które trzeba będzie płacić sprzedawcy, gdy wartość </a:t>
            </a:r>
            <a:r>
              <a:rPr lang="pl-PL" dirty="0" smtClean="0"/>
              <a:t>transakcji </a:t>
            </a:r>
            <a:r>
              <a:rPr lang="pl-PL" dirty="0"/>
              <a:t>przekroczy 15 tys. zł. </a:t>
            </a:r>
            <a:endParaRPr lang="pl-PL" dirty="0" smtClean="0"/>
          </a:p>
          <a:p>
            <a:r>
              <a:rPr lang="pl-PL" dirty="0"/>
              <a:t>Bazę prowadzi szef Krajowej Administracji Skarbowej. </a:t>
            </a:r>
            <a:endParaRPr lang="pl-PL" dirty="0" smtClean="0"/>
          </a:p>
          <a:p>
            <a:r>
              <a:rPr lang="pl-PL" dirty="0" smtClean="0"/>
              <a:t>Sankcje, gdy podatnik zapłaci na inne konto :</a:t>
            </a:r>
          </a:p>
          <a:p>
            <a:pPr marL="0" indent="0">
              <a:buNone/>
            </a:pPr>
            <a:r>
              <a:rPr lang="pl-PL" dirty="0" smtClean="0"/>
              <a:t>- nie może </a:t>
            </a:r>
            <a:r>
              <a:rPr lang="pl-PL" dirty="0"/>
              <a:t>tego wydatku zaliczyć do kosztów uzyskania </a:t>
            </a:r>
            <a:r>
              <a:rPr lang="pl-PL" dirty="0" smtClean="0"/>
              <a:t>przychodów w podatku dochodowym,</a:t>
            </a:r>
          </a:p>
          <a:p>
            <a:pPr>
              <a:buFontTx/>
              <a:buChar char="-"/>
            </a:pPr>
            <a:r>
              <a:rPr lang="pl-PL" dirty="0" smtClean="0"/>
              <a:t>nabywca odpowiada </a:t>
            </a:r>
            <a:r>
              <a:rPr lang="pl-PL" dirty="0"/>
              <a:t>solidarnie ze sprzedawcą za nierozliczony przez niego w tym zakresie VAT. </a:t>
            </a:r>
            <a:endParaRPr lang="pl-PL" dirty="0" smtClean="0"/>
          </a:p>
          <a:p>
            <a:pPr marL="0" indent="0">
              <a:buNone/>
            </a:pPr>
            <a:r>
              <a:rPr lang="pl-PL" dirty="0" smtClean="0"/>
              <a:t>    Biała lista </a:t>
            </a:r>
            <a:r>
              <a:rPr lang="pl-PL" dirty="0"/>
              <a:t>podatników VAT </a:t>
            </a:r>
            <a:r>
              <a:rPr lang="pl-PL" dirty="0" smtClean="0"/>
              <a:t>znajduje na </a:t>
            </a:r>
            <a:r>
              <a:rPr lang="pl-PL" dirty="0"/>
              <a:t>stronach BIP </a:t>
            </a:r>
            <a:r>
              <a:rPr lang="pl-PL" dirty="0" smtClean="0"/>
              <a:t>Ministerstwa Finansów </a:t>
            </a:r>
            <a:r>
              <a:rPr lang="pl-PL" dirty="0"/>
              <a:t>i Centralnej Ewidencji i Informacji o Działalności Gospodarczej. </a:t>
            </a:r>
            <a:endParaRPr lang="pl-PL" dirty="0" smtClean="0"/>
          </a:p>
          <a:p>
            <a:pPr marL="0" indent="0">
              <a:buNone/>
            </a:pPr>
            <a:r>
              <a:rPr lang="pl-PL" dirty="0" smtClean="0"/>
              <a:t>  Sankcje </a:t>
            </a:r>
            <a:r>
              <a:rPr lang="pl-PL" dirty="0"/>
              <a:t>nie będą stosowane, gdy podatnik „dokonał zapłaty należności przelewem na rachunek inny niż zawarty na dzień zlecenia przelewu w wykazie (…) i złożył zawiadomienie, o którym mowa w art. 117ba par. 3 ordynacji podatkowej, do naczelnika urzędu skarbowego właściwego dla wystawcy faktury w terminie trzech dni od dnia zlecenia przelewu”.</a:t>
            </a:r>
            <a:endParaRPr lang="pl-PL" dirty="0" smtClean="0"/>
          </a:p>
          <a:p>
            <a:pPr>
              <a:buFontTx/>
              <a:buChar char="-"/>
            </a:pP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90</a:t>
            </a:fld>
            <a:endParaRPr lang="pl-PL"/>
          </a:p>
        </p:txBody>
      </p:sp>
    </p:spTree>
    <p:extLst>
      <p:ext uri="{BB962C8B-B14F-4D97-AF65-F5344CB8AC3E}">
        <p14:creationId xmlns:p14="http://schemas.microsoft.com/office/powerpoint/2010/main" val="27346899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87424"/>
            <a:ext cx="8172400" cy="7245424"/>
          </a:xfrm>
        </p:spPr>
      </p:pic>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2022r.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91</a:t>
            </a:fld>
            <a:endParaRPr lang="pl-PL"/>
          </a:p>
        </p:txBody>
      </p:sp>
    </p:spTree>
    <p:extLst>
      <p:ext uri="{BB962C8B-B14F-4D97-AF65-F5344CB8AC3E}">
        <p14:creationId xmlns:p14="http://schemas.microsoft.com/office/powerpoint/2010/main" val="32512795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6" name="Symbol zastępczy zawartości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08520" y="-99391"/>
            <a:ext cx="8414320" cy="6768752"/>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92</a:t>
            </a:fld>
            <a:endParaRPr lang="pl-PL"/>
          </a:p>
        </p:txBody>
      </p:sp>
    </p:spTree>
    <p:extLst>
      <p:ext uri="{BB962C8B-B14F-4D97-AF65-F5344CB8AC3E}">
        <p14:creationId xmlns:p14="http://schemas.microsoft.com/office/powerpoint/2010/main" val="4317122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Indywidualny rachunek podatkowy</a:t>
            </a:r>
            <a:endParaRPr lang="pl-PL" dirty="0"/>
          </a:p>
        </p:txBody>
      </p:sp>
      <p:sp>
        <p:nvSpPr>
          <p:cNvPr id="3" name="Symbol zastępczy zawartości 2"/>
          <p:cNvSpPr>
            <a:spLocks noGrp="1"/>
          </p:cNvSpPr>
          <p:nvPr>
            <p:ph idx="1"/>
          </p:nvPr>
        </p:nvSpPr>
        <p:spPr>
          <a:xfrm>
            <a:off x="0" y="1052736"/>
            <a:ext cx="8054787" cy="5805264"/>
          </a:xfrm>
        </p:spPr>
        <p:txBody>
          <a:bodyPr>
            <a:normAutofit/>
          </a:bodyPr>
          <a:lstStyle/>
          <a:p>
            <a:pPr marL="0" indent="0">
              <a:buNone/>
            </a:pPr>
            <a:r>
              <a:rPr lang="pl-PL" dirty="0"/>
              <a:t> </a:t>
            </a:r>
            <a:endParaRPr lang="pl-PL" dirty="0" smtClean="0"/>
          </a:p>
          <a:p>
            <a:r>
              <a:rPr lang="pl-PL" dirty="0" smtClean="0"/>
              <a:t>Od </a:t>
            </a:r>
            <a:r>
              <a:rPr lang="pl-PL" dirty="0"/>
              <a:t>1 stycznia 2020 roku podatnik i płatnik </a:t>
            </a:r>
            <a:r>
              <a:rPr lang="pl-PL" dirty="0" smtClean="0"/>
              <a:t>może </a:t>
            </a:r>
            <a:r>
              <a:rPr lang="pl-PL" dirty="0"/>
              <a:t>wykorzystując indywidualny rachunek podatkowy, zapłacić należności z tytułu podatku dochodowego od osób fizycznych, podatku dochodowego od osób prawnych, podatku od towarów i usług oraz niepodatkowych należności stanowiących dochód budżetu państwa. </a:t>
            </a:r>
            <a:endParaRPr lang="pl-PL" dirty="0" smtClean="0"/>
          </a:p>
          <a:p>
            <a:r>
              <a:rPr lang="pl-PL" dirty="0" smtClean="0"/>
              <a:t>Numer </a:t>
            </a:r>
            <a:r>
              <a:rPr lang="pl-PL" dirty="0"/>
              <a:t>indywidualnego rachunku podatkowego jest udostępniany, po podaniu identyfikatora podatkowego (PESEL albo NIP) w Biuletynie Informacji Publicznej na stronie podmiotowej urzędu obsługującego ministra właściwego do spraw finansów publicznych lub w urzędzie skarbowym. Można go uzyskać przy wykorzystaniu generatora rachunku na portalu podatkowym -  </a:t>
            </a:r>
            <a:r>
              <a:rPr lang="pl-PL" u="sng" dirty="0">
                <a:hlinkClick r:id="rId2"/>
              </a:rPr>
              <a:t>https://www.podatki.gov.pl/mikrorachunek-podatkowy/</a:t>
            </a:r>
            <a:r>
              <a:rPr lang="pl-PL" dirty="0"/>
              <a:t>. </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93</a:t>
            </a:fld>
            <a:endParaRPr lang="pl-PL"/>
          </a:p>
        </p:txBody>
      </p:sp>
    </p:spTree>
    <p:extLst>
      <p:ext uri="{BB962C8B-B14F-4D97-AF65-F5344CB8AC3E}">
        <p14:creationId xmlns:p14="http://schemas.microsoft.com/office/powerpoint/2010/main" val="965517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2. </a:t>
            </a:r>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akcyzowy</a:t>
            </a:r>
            <a:r>
              <a:rPr lang="en-US" dirty="0">
                <a:latin typeface="Palatino Linotype"/>
                <a:cs typeface="Palatino Linotype"/>
              </a:rPr>
              <a:t> - </a:t>
            </a:r>
            <a:r>
              <a:rPr lang="en-US" dirty="0" err="1">
                <a:latin typeface="Palatino Linotype"/>
                <a:cs typeface="Palatino Linotype"/>
              </a:rPr>
              <a:t>akcyza</a:t>
            </a:r>
            <a:endParaRPr lang="en-US" dirty="0">
              <a:latin typeface="Palatino Linotype"/>
              <a:cs typeface="Palatino Linotype"/>
            </a:endParaRPr>
          </a:p>
        </p:txBody>
      </p:sp>
      <p:sp>
        <p:nvSpPr>
          <p:cNvPr id="3" name="Content Placeholder 2"/>
          <p:cNvSpPr>
            <a:spLocks noGrp="1"/>
          </p:cNvSpPr>
          <p:nvPr>
            <p:ph idx="1"/>
          </p:nvPr>
        </p:nvSpPr>
        <p:spPr/>
        <p:txBody>
          <a:bodyPr>
            <a:normAutofit/>
          </a:bodyPr>
          <a:lstStyle/>
          <a:p>
            <a:pPr>
              <a:lnSpc>
                <a:spcPct val="130000"/>
              </a:lnSpc>
              <a:buFont typeface="Wingdings 2" charset="0"/>
              <a:buNone/>
            </a:pPr>
            <a:endParaRPr lang="pl-PL" dirty="0">
              <a:latin typeface="Palatino Linotype"/>
              <a:cs typeface="Palatino Linotype"/>
            </a:endParaRPr>
          </a:p>
          <a:p>
            <a:pPr algn="ctr">
              <a:lnSpc>
                <a:spcPct val="130000"/>
              </a:lnSpc>
              <a:buFont typeface="Wingdings 2" charset="0"/>
              <a:buNone/>
            </a:pPr>
            <a:r>
              <a:rPr lang="pl-PL" dirty="0">
                <a:solidFill>
                  <a:srgbClr val="800000"/>
                </a:solidFill>
                <a:latin typeface="Trebuchet MS" charset="0"/>
              </a:rPr>
              <a:t>Podstawa prawna:</a:t>
            </a:r>
          </a:p>
          <a:p>
            <a:pPr algn="ctr">
              <a:lnSpc>
                <a:spcPct val="130000"/>
              </a:lnSpc>
              <a:buFont typeface="Wingdings 2" charset="0"/>
              <a:buNone/>
            </a:pPr>
            <a:r>
              <a:rPr lang="pl-PL" dirty="0">
                <a:solidFill>
                  <a:srgbClr val="800000"/>
                </a:solidFill>
                <a:latin typeface="Trebuchet MS" charset="0"/>
              </a:rPr>
              <a:t/>
            </a:r>
            <a:br>
              <a:rPr lang="pl-PL" dirty="0">
                <a:solidFill>
                  <a:srgbClr val="800000"/>
                </a:solidFill>
                <a:latin typeface="Trebuchet MS" charset="0"/>
              </a:rPr>
            </a:br>
            <a:r>
              <a:rPr lang="pl-PL" dirty="0">
                <a:solidFill>
                  <a:srgbClr val="800000"/>
                </a:solidFill>
                <a:latin typeface="Trebuchet MS" charset="0"/>
              </a:rPr>
              <a:t> Ustawa z dnia 6 grudnia 2008 r. o podatku akcyzowym </a:t>
            </a:r>
          </a:p>
          <a:p>
            <a:pPr algn="ctr">
              <a:lnSpc>
                <a:spcPct val="130000"/>
              </a:lnSpc>
              <a:buFont typeface="Wingdings 2" charset="0"/>
              <a:buNone/>
            </a:pPr>
            <a:r>
              <a:rPr lang="pl-PL" dirty="0">
                <a:solidFill>
                  <a:srgbClr val="800000"/>
                </a:solidFill>
                <a:latin typeface="Trebuchet MS" charset="0"/>
              </a:rPr>
              <a:t>(</a:t>
            </a:r>
            <a:r>
              <a:rPr lang="pl-PL" dirty="0" err="1">
                <a:solidFill>
                  <a:srgbClr val="800000"/>
                </a:solidFill>
                <a:latin typeface="Trebuchet MS" charset="0"/>
              </a:rPr>
              <a:t>t.j</a:t>
            </a:r>
            <a:r>
              <a:rPr lang="pl-PL" dirty="0">
                <a:solidFill>
                  <a:srgbClr val="800000"/>
                </a:solidFill>
                <a:latin typeface="Trebuchet MS" charset="0"/>
              </a:rPr>
              <a:t>. </a:t>
            </a:r>
            <a:r>
              <a:rPr lang="pl-PL" dirty="0" err="1">
                <a:solidFill>
                  <a:srgbClr val="800000"/>
                </a:solidFill>
                <a:latin typeface="Trebuchet MS" charset="0"/>
              </a:rPr>
              <a:t>Dz.U</a:t>
            </a:r>
            <a:r>
              <a:rPr lang="pl-PL" dirty="0">
                <a:solidFill>
                  <a:srgbClr val="800000"/>
                </a:solidFill>
                <a:latin typeface="Trebuchet MS" charset="0"/>
              </a:rPr>
              <a:t>. z </a:t>
            </a:r>
            <a:r>
              <a:rPr lang="pl-PL" dirty="0" smtClean="0">
                <a:solidFill>
                  <a:srgbClr val="800000"/>
                </a:solidFill>
                <a:latin typeface="Trebuchet MS" charset="0"/>
              </a:rPr>
              <a:t>2020 </a:t>
            </a:r>
            <a:r>
              <a:rPr lang="pl-PL" dirty="0">
                <a:solidFill>
                  <a:srgbClr val="800000"/>
                </a:solidFill>
                <a:latin typeface="Trebuchet MS" charset="0"/>
              </a:rPr>
              <a:t>r., poz. </a:t>
            </a:r>
            <a:r>
              <a:rPr lang="pl-PL" dirty="0" smtClean="0">
                <a:solidFill>
                  <a:srgbClr val="800000"/>
                </a:solidFill>
                <a:latin typeface="Trebuchet MS" charset="0"/>
              </a:rPr>
              <a:t>722) </a:t>
            </a: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94</a:t>
            </a:fld>
            <a:endParaRPr lang="pl-PL">
              <a:latin typeface="Palatino Linotype"/>
              <a:cs typeface="Palatino Linotype"/>
            </a:endParaRPr>
          </a:p>
        </p:txBody>
      </p:sp>
    </p:spTree>
    <p:extLst>
      <p:ext uri="{BB962C8B-B14F-4D97-AF65-F5344CB8AC3E}">
        <p14:creationId xmlns:p14="http://schemas.microsoft.com/office/powerpoint/2010/main" val="35688754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Akcyza w cenie paliwa</a:t>
            </a:r>
            <a:endParaRPr lang="pl-PL" dirty="0"/>
          </a:p>
        </p:txBody>
      </p:sp>
      <p:sp>
        <p:nvSpPr>
          <p:cNvPr id="3" name="Symbol zastępczy zawartości 2"/>
          <p:cNvSpPr>
            <a:spLocks noGrp="1"/>
          </p:cNvSpPr>
          <p:nvPr>
            <p:ph idx="1"/>
          </p:nvPr>
        </p:nvSpPr>
        <p:spPr>
          <a:xfrm>
            <a:off x="0" y="1340768"/>
            <a:ext cx="8054787" cy="5256584"/>
          </a:xfrm>
        </p:spPr>
        <p:txBody>
          <a:bodyPr>
            <a:normAutofit fontScale="92500" lnSpcReduction="20000"/>
          </a:bodyPr>
          <a:lstStyle/>
          <a:p>
            <a:r>
              <a:rPr lang="pl-PL" b="1" dirty="0"/>
              <a:t>Składniki detaliczne benzyny PB-95:</a:t>
            </a:r>
          </a:p>
          <a:p>
            <a:r>
              <a:rPr lang="pl-PL" dirty="0"/>
              <a:t>akcyza - 26%</a:t>
            </a:r>
            <a:br>
              <a:rPr lang="pl-PL" dirty="0"/>
            </a:br>
            <a:endParaRPr lang="pl-PL" dirty="0"/>
          </a:p>
          <a:p>
            <a:r>
              <a:rPr lang="pl-PL" dirty="0"/>
              <a:t>opłata paliwowa - 3% </a:t>
            </a:r>
            <a:br>
              <a:rPr lang="pl-PL" dirty="0"/>
            </a:br>
            <a:endParaRPr lang="pl-PL" dirty="0"/>
          </a:p>
          <a:p>
            <a:r>
              <a:rPr lang="pl-PL" dirty="0"/>
              <a:t>koszt zakupu w rafinerii - 48%  </a:t>
            </a:r>
            <a:br>
              <a:rPr lang="pl-PL" dirty="0"/>
            </a:br>
            <a:endParaRPr lang="pl-PL" dirty="0"/>
          </a:p>
          <a:p>
            <a:r>
              <a:rPr lang="pl-PL" dirty="0"/>
              <a:t>marża detaliczna - 4%</a:t>
            </a:r>
            <a:br>
              <a:rPr lang="pl-PL" dirty="0"/>
            </a:br>
            <a:endParaRPr lang="pl-PL" dirty="0"/>
          </a:p>
          <a:p>
            <a:r>
              <a:rPr lang="pl-PL" dirty="0"/>
              <a:t>VAT - 19</a:t>
            </a:r>
            <a:r>
              <a:rPr lang="pl-PL" dirty="0" smtClean="0"/>
              <a:t>%</a:t>
            </a:r>
          </a:p>
          <a:p>
            <a:r>
              <a:rPr lang="pl-PL" dirty="0" smtClean="0"/>
              <a:t>Same podatki (i opłata) , </a:t>
            </a:r>
            <a:r>
              <a:rPr lang="pl-PL" dirty="0"/>
              <a:t>takie jak podatek VAT, akcyza, opłata paliwowa </a:t>
            </a:r>
            <a:r>
              <a:rPr lang="pl-PL" dirty="0" smtClean="0"/>
              <a:t>prawie </a:t>
            </a:r>
            <a:r>
              <a:rPr lang="pl-PL" dirty="0" smtClean="0">
                <a:solidFill>
                  <a:srgbClr val="FF0000"/>
                </a:solidFill>
              </a:rPr>
              <a:t>50</a:t>
            </a:r>
            <a:r>
              <a:rPr lang="pl-PL" dirty="0">
                <a:solidFill>
                  <a:srgbClr val="FF0000"/>
                </a:solidFill>
              </a:rPr>
              <a:t>%</a:t>
            </a:r>
            <a:r>
              <a:rPr lang="pl-PL" dirty="0"/>
              <a:t> całkowitej ceny 1 l benzyny</a:t>
            </a:r>
            <a:r>
              <a:rPr lang="pl-PL" dirty="0" smtClean="0"/>
              <a:t>.</a:t>
            </a:r>
          </a:p>
          <a:p>
            <a:pPr marL="0" indent="0">
              <a:buNone/>
            </a:pPr>
            <a:r>
              <a:rPr lang="pl-PL" sz="1600" dirty="0" smtClean="0"/>
              <a:t>Zob. https</a:t>
            </a:r>
            <a:r>
              <a:rPr lang="pl-PL" sz="1600" dirty="0"/>
              <a:t>://www.motofakty.pl/artykul/ceny-paliw-co-sklada-sie-na-cene-paliwa-jakie-podatki-i-oplaty.html</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95</a:t>
            </a:fld>
            <a:endParaRPr lang="pl-PL"/>
          </a:p>
        </p:txBody>
      </p:sp>
    </p:spTree>
    <p:extLst>
      <p:ext uri="{BB962C8B-B14F-4D97-AF65-F5344CB8AC3E}">
        <p14:creationId xmlns:p14="http://schemas.microsoft.com/office/powerpoint/2010/main" val="13014926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Akcyza w cenie wódki</a:t>
            </a:r>
            <a:endParaRPr lang="pl-PL" dirty="0"/>
          </a:p>
        </p:txBody>
      </p:sp>
      <p:sp>
        <p:nvSpPr>
          <p:cNvPr id="3" name="Symbol zastępczy zawartości 2"/>
          <p:cNvSpPr>
            <a:spLocks noGrp="1"/>
          </p:cNvSpPr>
          <p:nvPr>
            <p:ph idx="1"/>
          </p:nvPr>
        </p:nvSpPr>
        <p:spPr/>
        <p:txBody>
          <a:bodyPr/>
          <a:lstStyle/>
          <a:p>
            <a:r>
              <a:rPr lang="pl-PL" dirty="0"/>
              <a:t>75 proc. ceny wódki stanowią </a:t>
            </a:r>
            <a:r>
              <a:rPr lang="pl-PL" dirty="0">
                <a:solidFill>
                  <a:schemeClr val="tx1"/>
                </a:solidFill>
                <a:hlinkClick r:id="rId2"/>
              </a:rPr>
              <a:t>podatki VAT</a:t>
            </a:r>
            <a:r>
              <a:rPr lang="pl-PL" dirty="0">
                <a:solidFill>
                  <a:schemeClr val="tx1"/>
                </a:solidFill>
              </a:rPr>
              <a:t> </a:t>
            </a:r>
            <a:r>
              <a:rPr lang="pl-PL" dirty="0"/>
              <a:t>i akcyza - wynika z wyliczeń Związku Pracodawców Polski Przemysł Spirytusowy. W przypadku piwa stanowią 35 proc. ceny, a wina - zaledwie 26 proc</a:t>
            </a:r>
            <a:r>
              <a:rPr lang="pl-PL" dirty="0" smtClean="0"/>
              <a:t>.</a:t>
            </a:r>
          </a:p>
          <a:p>
            <a:r>
              <a:rPr lang="pl-PL" dirty="0" smtClean="0"/>
              <a:t>Zob. https</a:t>
            </a:r>
            <a:r>
              <a:rPr lang="pl-PL" dirty="0"/>
              <a:t>://www.money.pl/gospodarka/wiadomosci/artykul/podatki-w-cenie-wodki,210,0,2279634.html</a:t>
            </a:r>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96</a:t>
            </a:fld>
            <a:endParaRPr lang="pl-PL"/>
          </a:p>
        </p:txBody>
      </p:sp>
    </p:spTree>
    <p:extLst>
      <p:ext uri="{BB962C8B-B14F-4D97-AF65-F5344CB8AC3E}">
        <p14:creationId xmlns:p14="http://schemas.microsoft.com/office/powerpoint/2010/main" val="36951419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VAT a </a:t>
            </a:r>
            <a:r>
              <a:rPr lang="en-US" dirty="0" err="1">
                <a:latin typeface="Palatino Linotype"/>
                <a:cs typeface="Palatino Linotype"/>
              </a:rPr>
              <a:t>akcyza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97</a:t>
            </a:fld>
            <a:endParaRPr lang="pl-PL">
              <a:latin typeface="Palatino Linotype"/>
              <a:cs typeface="Palatino Linotype"/>
            </a:endParaRPr>
          </a:p>
        </p:txBody>
      </p:sp>
      <p:sp>
        <p:nvSpPr>
          <p:cNvPr id="6" name="Elipsa 4"/>
          <p:cNvSpPr/>
          <p:nvPr/>
        </p:nvSpPr>
        <p:spPr>
          <a:xfrm>
            <a:off x="467544" y="1196752"/>
            <a:ext cx="3672408" cy="1656903"/>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1400" dirty="0">
                <a:solidFill>
                  <a:srgbClr val="000000"/>
                </a:solidFill>
                <a:latin typeface="Palatino Linotype"/>
                <a:ea typeface="ＭＳ Ｐゴシック" charset="0"/>
                <a:cs typeface="Palatino Linotype"/>
              </a:rPr>
              <a:t>Do końca lutego 2004 r. świadczenie to było ustawowo unormowane łącznie z podatkiem od towarów i usług, co uzasadniano podobieństwem ich konstrukcji</a:t>
            </a:r>
          </a:p>
        </p:txBody>
      </p:sp>
      <p:sp>
        <p:nvSpPr>
          <p:cNvPr id="7" name="Elipsa 5"/>
          <p:cNvSpPr/>
          <p:nvPr/>
        </p:nvSpPr>
        <p:spPr>
          <a:xfrm>
            <a:off x="4355976" y="1196752"/>
            <a:ext cx="3456682" cy="1654869"/>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dirty="0">
                <a:solidFill>
                  <a:schemeClr val="tx1"/>
                </a:solidFill>
                <a:latin typeface="Palatino Linotype"/>
                <a:ea typeface="ＭＳ Ｐゴシック" charset="0"/>
                <a:cs typeface="Palatino Linotype"/>
              </a:rPr>
              <a:t>Podatki VAT i </a:t>
            </a:r>
          </a:p>
          <a:p>
            <a:pPr algn="ctr" eaLnBrk="1" hangingPunct="1">
              <a:defRPr/>
            </a:pPr>
            <a:r>
              <a:rPr lang="pl-PL" dirty="0">
                <a:solidFill>
                  <a:schemeClr val="tx1"/>
                </a:solidFill>
                <a:latin typeface="Palatino Linotype"/>
                <a:ea typeface="ＭＳ Ｐゴシック" charset="0"/>
                <a:cs typeface="Palatino Linotype"/>
              </a:rPr>
              <a:t>Akcyzowy są zbliżone (obrotowe, obciążające konsumpcję)</a:t>
            </a:r>
            <a:endParaRPr lang="pl-PL" sz="1400" dirty="0">
              <a:solidFill>
                <a:schemeClr val="tx1"/>
              </a:solidFill>
              <a:latin typeface="Palatino Linotype"/>
              <a:ea typeface="ＭＳ Ｐゴシック" charset="0"/>
              <a:cs typeface="Palatino Linotype"/>
            </a:endParaRPr>
          </a:p>
        </p:txBody>
      </p:sp>
      <p:graphicFrame>
        <p:nvGraphicFramePr>
          <p:cNvPr id="8" name="Tabela 8"/>
          <p:cNvGraphicFramePr>
            <a:graphicFrameLocks noGrp="1"/>
          </p:cNvGraphicFramePr>
          <p:nvPr>
            <p:extLst>
              <p:ext uri="{D42A27DB-BD31-4B8C-83A1-F6EECF244321}">
                <p14:modId xmlns:p14="http://schemas.microsoft.com/office/powerpoint/2010/main" val="2296585002"/>
              </p:ext>
            </p:extLst>
          </p:nvPr>
        </p:nvGraphicFramePr>
        <p:xfrm>
          <a:off x="251520" y="2924944"/>
          <a:ext cx="7560840" cy="3478852"/>
        </p:xfrm>
        <a:graphic>
          <a:graphicData uri="http://schemas.openxmlformats.org/drawingml/2006/table">
            <a:tbl>
              <a:tblPr>
                <a:tableStyleId>{16D9F66E-5EB9-4882-86FB-DCBF35E3C3E4}</a:tableStyleId>
              </a:tblPr>
              <a:tblGrid>
                <a:gridCol w="7560840">
                  <a:extLst>
                    <a:ext uri="{9D8B030D-6E8A-4147-A177-3AD203B41FA5}">
                      <a16:colId xmlns:a16="http://schemas.microsoft.com/office/drawing/2014/main" xmlns="" val="20000"/>
                    </a:ext>
                  </a:extLst>
                </a:gridCol>
              </a:tblGrid>
              <a:tr h="3830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b="1" u="none" strike="noStrike" cap="none" normalizeH="0" baseline="0" dirty="0">
                          <a:ln>
                            <a:noFill/>
                          </a:ln>
                          <a:effectLst/>
                          <a:latin typeface="Palatino Linotype"/>
                          <a:cs typeface="Palatino Linotype"/>
                        </a:rPr>
                        <a:t>RÓŻNICE</a:t>
                      </a:r>
                      <a:endParaRPr kumimoji="0" lang="pl-PL" sz="1800" b="1" i="0" u="none" strike="noStrike" cap="none" normalizeH="0" baseline="0" dirty="0">
                        <a:ln>
                          <a:noFill/>
                        </a:ln>
                        <a:solidFill>
                          <a:srgbClr val="FFFFFF"/>
                        </a:solidFill>
                        <a:effectLst/>
                        <a:latin typeface="Palatino Linotype"/>
                        <a:ea typeface="ＭＳ Ｐゴシック" charset="0"/>
                        <a:cs typeface="Palatino Linotype"/>
                      </a:endParaRPr>
                    </a:p>
                  </a:txBody>
                  <a:tcPr marL="91447" marR="91447" marT="45727" marB="45727" horzOverflow="overflow"/>
                </a:tc>
                <a:extLst>
                  <a:ext uri="{0D108BD9-81ED-4DB2-BD59-A6C34878D82A}">
                    <a16:rowId xmlns:a16="http://schemas.microsoft.com/office/drawing/2014/main" xmlns="" val="10000"/>
                  </a:ext>
                </a:extLst>
              </a:tr>
              <a:tr h="772655">
                <a:tc>
                  <a:txBody>
                    <a:bodyPr/>
                    <a:lstStyle/>
                    <a:p>
                      <a:pPr marL="285750" marR="0" lvl="0" indent="-285750" algn="ctr" defTabSz="914400" rtl="0" eaLnBrk="1" fontAlgn="base" latinLnBrk="0" hangingPunct="1">
                        <a:lnSpc>
                          <a:spcPct val="100000"/>
                        </a:lnSpc>
                        <a:spcBef>
                          <a:spcPct val="0"/>
                        </a:spcBef>
                        <a:spcAft>
                          <a:spcPct val="0"/>
                        </a:spcAft>
                        <a:buClrTx/>
                        <a:buSzTx/>
                        <a:buFont typeface="Arial"/>
                        <a:buChar char="•"/>
                        <a:tabLst/>
                      </a:pPr>
                      <a:r>
                        <a:rPr kumimoji="0" lang="pl-PL" sz="1600" u="none" strike="noStrike" cap="none" normalizeH="0" baseline="0" dirty="0">
                          <a:ln>
                            <a:noFill/>
                          </a:ln>
                          <a:effectLst/>
                          <a:latin typeface="Palatino Linotype"/>
                          <a:cs typeface="Palatino Linotype"/>
                        </a:rPr>
                        <a:t>Podatek akcyzowy jest świadczeniem selektywnym, tzn. obciążającym tylko określone towary (wyroby akcyzowe), podczas gdy podatek VAT dotyczy generalnie wszystkich towarów i usług</a:t>
                      </a:r>
                      <a:endParaRPr kumimoji="0" lang="pl-PL" sz="1600" b="0" i="0" u="none" strike="noStrike" cap="none" normalizeH="0" baseline="0" dirty="0">
                        <a:ln>
                          <a:noFill/>
                        </a:ln>
                        <a:solidFill>
                          <a:srgbClr val="000000"/>
                        </a:solidFill>
                        <a:effectLst/>
                        <a:latin typeface="Palatino Linotype"/>
                        <a:ea typeface="ＭＳ Ｐゴシック" charset="0"/>
                        <a:cs typeface="Palatino Linotype"/>
                      </a:endParaRPr>
                    </a:p>
                  </a:txBody>
                  <a:tcPr marL="91447" marR="91447" marT="45727" marB="45727" horzOverflow="overflow"/>
                </a:tc>
                <a:extLst>
                  <a:ext uri="{0D108BD9-81ED-4DB2-BD59-A6C34878D82A}">
                    <a16:rowId xmlns:a16="http://schemas.microsoft.com/office/drawing/2014/main" xmlns="" val="10001"/>
                  </a:ext>
                </a:extLst>
              </a:tr>
              <a:tr h="383045">
                <a:tc>
                  <a:txBody>
                    <a:bodyPr/>
                    <a:lstStyle/>
                    <a:p>
                      <a:pPr marL="285750" marR="0" lvl="0" indent="-285750" algn="ctr" defTabSz="914400" rtl="0" eaLnBrk="1" fontAlgn="base" latinLnBrk="0" hangingPunct="1">
                        <a:lnSpc>
                          <a:spcPct val="100000"/>
                        </a:lnSpc>
                        <a:spcBef>
                          <a:spcPct val="0"/>
                        </a:spcBef>
                        <a:spcAft>
                          <a:spcPct val="0"/>
                        </a:spcAft>
                        <a:buClrTx/>
                        <a:buSzTx/>
                        <a:buFont typeface="Arial"/>
                        <a:buChar char="•"/>
                        <a:tabLst/>
                      </a:pPr>
                      <a:r>
                        <a:rPr kumimoji="0" lang="pl-PL" sz="1600" u="none" strike="noStrike" cap="none" normalizeH="0" baseline="0">
                          <a:ln>
                            <a:noFill/>
                          </a:ln>
                          <a:effectLst/>
                          <a:latin typeface="Palatino Linotype"/>
                          <a:cs typeface="Palatino Linotype"/>
                        </a:rPr>
                        <a:t>Usługi, z pewnymi wyjątkami, nie są przedmiotem podatku akcyzowego.</a:t>
                      </a:r>
                      <a:endParaRPr kumimoji="0" lang="pl-PL" sz="1600" b="0" i="0" u="none" strike="noStrike" cap="none" normalizeH="0" baseline="0">
                        <a:ln>
                          <a:noFill/>
                        </a:ln>
                        <a:solidFill>
                          <a:srgbClr val="000000"/>
                        </a:solidFill>
                        <a:effectLst/>
                        <a:latin typeface="Palatino Linotype"/>
                        <a:ea typeface="ＭＳ Ｐゴシック" charset="0"/>
                        <a:cs typeface="Palatino Linotype"/>
                      </a:endParaRPr>
                    </a:p>
                  </a:txBody>
                  <a:tcPr marL="91447" marR="91447" marT="45727" marB="45727" horzOverflow="overflow"/>
                </a:tc>
                <a:extLst>
                  <a:ext uri="{0D108BD9-81ED-4DB2-BD59-A6C34878D82A}">
                    <a16:rowId xmlns:a16="http://schemas.microsoft.com/office/drawing/2014/main" xmlns="" val="10002"/>
                  </a:ext>
                </a:extLst>
              </a:tr>
              <a:tr h="1001587">
                <a:tc>
                  <a:txBody>
                    <a:bodyPr/>
                    <a:lstStyle/>
                    <a:p>
                      <a:pPr marL="285750" marR="0" lvl="0" indent="-285750" algn="ctr" defTabSz="914400" rtl="0" eaLnBrk="1" fontAlgn="base" latinLnBrk="0" hangingPunct="1">
                        <a:lnSpc>
                          <a:spcPct val="100000"/>
                        </a:lnSpc>
                        <a:spcBef>
                          <a:spcPct val="0"/>
                        </a:spcBef>
                        <a:spcAft>
                          <a:spcPct val="0"/>
                        </a:spcAft>
                        <a:buClrTx/>
                        <a:buSzTx/>
                        <a:buFont typeface="Arial"/>
                        <a:buChar char="•"/>
                        <a:tabLst/>
                      </a:pPr>
                      <a:r>
                        <a:rPr kumimoji="0" lang="pl-PL" sz="1600" u="none" strike="noStrike" cap="none" normalizeH="0" baseline="0">
                          <a:ln>
                            <a:noFill/>
                          </a:ln>
                          <a:effectLst/>
                          <a:latin typeface="Palatino Linotype"/>
                          <a:cs typeface="Palatino Linotype"/>
                        </a:rPr>
                        <a:t>Istotną różnicą zachodzącą pomiędzy tymi świadczeniami jest również i to, że podatek akcyzowy jest w zasadzie pobierany w jednej fazie obrotu, podczas gdy VAT jest świadczeniem wielofazowym, występującym w każdej fazie obrotu towarami lub usługami. </a:t>
                      </a:r>
                      <a:endParaRPr kumimoji="0" lang="pl-PL" sz="1600" b="0" i="0" u="none" strike="noStrike" cap="none" normalizeH="0" baseline="0">
                        <a:ln>
                          <a:noFill/>
                        </a:ln>
                        <a:solidFill>
                          <a:srgbClr val="000000"/>
                        </a:solidFill>
                        <a:effectLst/>
                        <a:latin typeface="Palatino Linotype"/>
                        <a:ea typeface="ＭＳ Ｐゴシック" charset="0"/>
                        <a:cs typeface="Palatino Linotype"/>
                      </a:endParaRPr>
                    </a:p>
                  </a:txBody>
                  <a:tcPr marL="91447" marR="91447" marT="45727" marB="45727" horzOverflow="overflow"/>
                </a:tc>
                <a:extLst>
                  <a:ext uri="{0D108BD9-81ED-4DB2-BD59-A6C34878D82A}">
                    <a16:rowId xmlns:a16="http://schemas.microsoft.com/office/drawing/2014/main" xmlns="" val="10003"/>
                  </a:ext>
                </a:extLst>
              </a:tr>
              <a:tr h="772655">
                <a:tc>
                  <a:txBody>
                    <a:bodyPr/>
                    <a:lstStyle/>
                    <a:p>
                      <a:pPr marL="285750" marR="0" lvl="0" indent="-285750" algn="ctr" defTabSz="914400" rtl="0" eaLnBrk="1" fontAlgn="base" latinLnBrk="0" hangingPunct="1">
                        <a:lnSpc>
                          <a:spcPct val="100000"/>
                        </a:lnSpc>
                        <a:spcBef>
                          <a:spcPct val="0"/>
                        </a:spcBef>
                        <a:spcAft>
                          <a:spcPct val="0"/>
                        </a:spcAft>
                        <a:buClrTx/>
                        <a:buSzTx/>
                        <a:buFont typeface="Arial"/>
                        <a:buChar char="•"/>
                        <a:tabLst/>
                      </a:pPr>
                      <a:r>
                        <a:rPr kumimoji="0" lang="pl-PL" sz="1600" u="none" strike="noStrike" cap="none" normalizeH="0" baseline="0" dirty="0">
                          <a:ln>
                            <a:noFill/>
                          </a:ln>
                          <a:effectLst/>
                          <a:latin typeface="Palatino Linotype"/>
                          <a:cs typeface="Palatino Linotype"/>
                        </a:rPr>
                        <a:t>Inaczej też w tych podatkach uregulowane są kwestie dotyczące ich zwrotu. Podatek akcyzowy w zasadzie, w odróżnieniu od VAT-u, nie podlega zwrotowi, chociaż istnieją pewne wyjątki</a:t>
                      </a:r>
                      <a:endParaRPr kumimoji="0" lang="pl-PL" sz="1600" b="0" i="0" u="none" strike="noStrike" cap="none" normalizeH="0" baseline="0" dirty="0">
                        <a:ln>
                          <a:noFill/>
                        </a:ln>
                        <a:solidFill>
                          <a:srgbClr val="000000"/>
                        </a:solidFill>
                        <a:effectLst/>
                        <a:latin typeface="Palatino Linotype"/>
                        <a:ea typeface="ＭＳ Ｐゴシック" charset="0"/>
                        <a:cs typeface="Palatino Linotype"/>
                      </a:endParaRPr>
                    </a:p>
                  </a:txBody>
                  <a:tcPr marL="91447" marR="91447" marT="45727" marB="45727" horzOverflow="overflow"/>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20996720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akcyzowy</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98</a:t>
            </a:fld>
            <a:endParaRPr lang="pl-PL">
              <a:latin typeface="Palatino Linotype"/>
              <a:cs typeface="Palatino Linotype"/>
            </a:endParaRPr>
          </a:p>
        </p:txBody>
      </p:sp>
      <p:sp>
        <p:nvSpPr>
          <p:cNvPr id="6" name="Zwój poziomy 6"/>
          <p:cNvSpPr/>
          <p:nvPr/>
        </p:nvSpPr>
        <p:spPr>
          <a:xfrm>
            <a:off x="179513" y="1412776"/>
            <a:ext cx="7776864" cy="1512887"/>
          </a:xfrm>
          <a:prstGeom prst="horizontalScroll">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2400" dirty="0">
                <a:solidFill>
                  <a:srgbClr val="000000"/>
                </a:solidFill>
                <a:latin typeface="Palatino Linotype"/>
                <a:ea typeface="ＭＳ Ｐゴシック" charset="0"/>
                <a:cs typeface="Palatino Linotype"/>
              </a:rPr>
              <a:t>Pobór akcyzy jest, podobnie jak podatku VAT, </a:t>
            </a:r>
            <a:r>
              <a:rPr lang="pl-PL" sz="2400" dirty="0" err="1">
                <a:solidFill>
                  <a:srgbClr val="000000"/>
                </a:solidFill>
                <a:latin typeface="Palatino Linotype"/>
                <a:ea typeface="ＭＳ Ｐゴシック" charset="0"/>
                <a:cs typeface="Palatino Linotype"/>
              </a:rPr>
              <a:t>zharmonizowny</a:t>
            </a:r>
            <a:r>
              <a:rPr lang="pl-PL" sz="2400" dirty="0">
                <a:solidFill>
                  <a:srgbClr val="000000"/>
                </a:solidFill>
                <a:latin typeface="Palatino Linotype"/>
                <a:ea typeface="ＭＳ Ｐゴシック" charset="0"/>
                <a:cs typeface="Palatino Linotype"/>
              </a:rPr>
              <a:t> na szczeblu Wspólnoty.</a:t>
            </a:r>
          </a:p>
        </p:txBody>
      </p:sp>
      <p:sp>
        <p:nvSpPr>
          <p:cNvPr id="7" name="Zwój poziomy 7"/>
          <p:cNvSpPr/>
          <p:nvPr/>
        </p:nvSpPr>
        <p:spPr>
          <a:xfrm>
            <a:off x="179512" y="3140968"/>
            <a:ext cx="7706761" cy="3168650"/>
          </a:xfrm>
          <a:prstGeom prst="horizontalScroll">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1800" dirty="0">
                <a:solidFill>
                  <a:srgbClr val="000000"/>
                </a:solidFill>
                <a:latin typeface="Palatino Linotype"/>
                <a:ea typeface="ＭＳ Ｐゴシック" charset="0"/>
                <a:cs typeface="Palatino Linotype"/>
              </a:rPr>
              <a:t>W aktach prawa wspólnotowego nacisk położony jest na ujednolicenie zasad opodatkowania trzech grup wyrobów: wyrobów energetycznych, alkoholu i tytoniu. Są to wyroby akcyzowe, których produkcja, przechowywanie i sprzedaż podlega ścisłym unormowaniom prawa wspólnotowego. Państwa członkowskie mają możliwość wprowadzania akcyzy na inne grupy towarów, ale obrót nimi nie podlega szczególnej regulacji wspólnotowej.</a:t>
            </a:r>
          </a:p>
        </p:txBody>
      </p:sp>
    </p:spTree>
    <p:extLst>
      <p:ext uri="{BB962C8B-B14F-4D97-AF65-F5344CB8AC3E}">
        <p14:creationId xmlns:p14="http://schemas.microsoft.com/office/powerpoint/2010/main" val="5279971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Dyrektywy</a:t>
            </a:r>
            <a:r>
              <a:rPr lang="en-US" dirty="0">
                <a:latin typeface="Palatino Linotype"/>
                <a:cs typeface="Palatino Linotype"/>
              </a:rPr>
              <a:t> </a:t>
            </a:r>
            <a:r>
              <a:rPr lang="en-US" dirty="0" err="1">
                <a:latin typeface="Palatino Linotype"/>
                <a:cs typeface="Palatino Linotype"/>
              </a:rPr>
              <a:t>akcyzowe</a:t>
            </a:r>
            <a:endParaRPr lang="en-US" dirty="0">
              <a:latin typeface="Palatino Linotype"/>
              <a:cs typeface="Palatino Linotype"/>
            </a:endParaRPr>
          </a:p>
        </p:txBody>
      </p:sp>
      <p:sp>
        <p:nvSpPr>
          <p:cNvPr id="3" name="Content Placeholder 2"/>
          <p:cNvSpPr>
            <a:spLocks noGrp="1"/>
          </p:cNvSpPr>
          <p:nvPr>
            <p:ph idx="1"/>
          </p:nvPr>
        </p:nvSpPr>
        <p:spPr>
          <a:xfrm>
            <a:off x="107504" y="1484784"/>
            <a:ext cx="7947283" cy="5373216"/>
          </a:xfrm>
        </p:spPr>
        <p:txBody>
          <a:bodyPr>
            <a:normAutofit/>
          </a:bodyPr>
          <a:lstStyle/>
          <a:p>
            <a:pPr algn="just"/>
            <a:r>
              <a:rPr lang="pl-PL" sz="1900" dirty="0">
                <a:solidFill>
                  <a:schemeClr val="tx1"/>
                </a:solidFill>
                <a:latin typeface="Palatino Linotype"/>
                <a:cs typeface="Palatino Linotype"/>
              </a:rPr>
              <a:t>Pobór akcyzy jest </a:t>
            </a:r>
            <a:r>
              <a:rPr lang="pl-PL" sz="1900" dirty="0" err="1">
                <a:solidFill>
                  <a:schemeClr val="tx1"/>
                </a:solidFill>
                <a:latin typeface="Palatino Linotype"/>
                <a:cs typeface="Palatino Linotype"/>
              </a:rPr>
              <a:t>zharmonizowny</a:t>
            </a:r>
            <a:r>
              <a:rPr lang="pl-PL" sz="1900" dirty="0">
                <a:solidFill>
                  <a:schemeClr val="tx1"/>
                </a:solidFill>
                <a:latin typeface="Palatino Linotype"/>
                <a:cs typeface="Palatino Linotype"/>
              </a:rPr>
              <a:t> na szczeblu Wspólnoty. </a:t>
            </a:r>
          </a:p>
          <a:p>
            <a:pPr algn="just"/>
            <a:r>
              <a:rPr lang="pl-PL" sz="1900" b="1" dirty="0">
                <a:solidFill>
                  <a:schemeClr val="tx1"/>
                </a:solidFill>
                <a:latin typeface="Palatino Linotype"/>
                <a:cs typeface="Palatino Linotype"/>
              </a:rPr>
              <a:t>Jej podstawy są zawarte w dyrektywie Rady 2008/118/WE z dnia 16 grudnia 2008 r. w sprawie ogólnych zasad dotyczących podatku akcyzowego (tzw. dyrektywa </a:t>
            </a:r>
            <a:r>
              <a:rPr lang="pl-PL" sz="1900" b="1" dirty="0" smtClean="0">
                <a:solidFill>
                  <a:schemeClr val="tx1"/>
                </a:solidFill>
                <a:latin typeface="Palatino Linotype"/>
                <a:cs typeface="Palatino Linotype"/>
              </a:rPr>
              <a:t>horyzontalna).</a:t>
            </a:r>
          </a:p>
          <a:p>
            <a:pPr algn="just"/>
            <a:r>
              <a:rPr lang="pl-PL" sz="1800" dirty="0" smtClean="0"/>
              <a:t>Dyrektywa ta </a:t>
            </a:r>
            <a:r>
              <a:rPr lang="pl-PL" sz="1800" dirty="0"/>
              <a:t>reguluje poszczególne elementy </a:t>
            </a:r>
            <a:r>
              <a:rPr lang="pl-PL" sz="1800" dirty="0" smtClean="0"/>
              <a:t>podatku, </a:t>
            </a:r>
            <a:r>
              <a:rPr lang="pl-PL" sz="1800" dirty="0"/>
              <a:t>takie jak podmiot, przedmiot podatku akcyzowego, stawki podatku, warunki wymagalności podatku akcyzowego, zwolnienia z podatku akcyzowego, procedurę zawieszenia poboru podatku </a:t>
            </a:r>
            <a:r>
              <a:rPr lang="pl-PL" sz="1800" dirty="0" smtClean="0"/>
              <a:t>akcyzowego.</a:t>
            </a:r>
          </a:p>
          <a:p>
            <a:pPr algn="just"/>
            <a:r>
              <a:rPr lang="pl-PL" sz="1900" dirty="0" smtClean="0">
                <a:solidFill>
                  <a:schemeClr val="tx1"/>
                </a:solidFill>
                <a:latin typeface="Palatino Linotype"/>
                <a:cs typeface="Palatino Linotype"/>
              </a:rPr>
              <a:t>W dyrektywach dotyczących podatku akcyzowego są określone m.in. stawki minimalne akcyzy na poszczególne wyroby akcyzowe </a:t>
            </a:r>
            <a:endParaRPr lang="pl-PL" sz="1900" dirty="0">
              <a:solidFill>
                <a:schemeClr val="tx1"/>
              </a:solidFill>
              <a:latin typeface="Palatino Linotype"/>
              <a:cs typeface="Palatino Linotype"/>
            </a:endParaRP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a:t>
            </a:r>
            <a:r>
              <a:rPr lang="pl-PL" dirty="0" smtClean="0">
                <a:latin typeface="Palatino Linotype"/>
                <a:cs typeface="Palatino Linotype"/>
              </a:rPr>
              <a:t>Podatkowe</a:t>
            </a:r>
            <a:endParaRPr lang="pl-PL" dirty="0">
              <a:latin typeface="Palatino Linotype"/>
              <a:cs typeface="Palatino Linotype"/>
            </a:endParaRP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99</a:t>
            </a:fld>
            <a:endParaRPr lang="pl-PL">
              <a:latin typeface="Palatino Linotype"/>
              <a:cs typeface="Palatino Linotype"/>
            </a:endParaRPr>
          </a:p>
        </p:txBody>
      </p:sp>
    </p:spTree>
    <p:extLst>
      <p:ext uri="{BB962C8B-B14F-4D97-AF65-F5344CB8AC3E}">
        <p14:creationId xmlns:p14="http://schemas.microsoft.com/office/powerpoint/2010/main" val="2669475824"/>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8512639</TotalTime>
  <Words>24838</Words>
  <Application>Microsoft Office PowerPoint</Application>
  <PresentationFormat>Pokaz na ekranie (4:3)</PresentationFormat>
  <Paragraphs>3125</Paragraphs>
  <Slides>417</Slides>
  <Notes>2</Notes>
  <HiddenSlides>0</HiddenSlides>
  <MMClips>0</MMClips>
  <ScaleCrop>false</ScaleCrop>
  <HeadingPairs>
    <vt:vector size="6" baseType="variant">
      <vt:variant>
        <vt:lpstr>Używane czcionki</vt:lpstr>
      </vt:variant>
      <vt:variant>
        <vt:i4>12</vt:i4>
      </vt:variant>
      <vt:variant>
        <vt:lpstr>Motyw</vt:lpstr>
      </vt:variant>
      <vt:variant>
        <vt:i4>1</vt:i4>
      </vt:variant>
      <vt:variant>
        <vt:lpstr>Tytuły slajdów</vt:lpstr>
      </vt:variant>
      <vt:variant>
        <vt:i4>417</vt:i4>
      </vt:variant>
    </vt:vector>
  </HeadingPairs>
  <TitlesOfParts>
    <vt:vector size="430" baseType="lpstr">
      <vt:lpstr>ＭＳ ゴシック</vt:lpstr>
      <vt:lpstr>ＭＳ Ｐゴシック</vt:lpstr>
      <vt:lpstr>Arial</vt:lpstr>
      <vt:lpstr>Calibri</vt:lpstr>
      <vt:lpstr>Palatino Linotype</vt:lpstr>
      <vt:lpstr>Rockwell</vt:lpstr>
      <vt:lpstr>Times New Roman</vt:lpstr>
      <vt:lpstr>Trebuchet MS</vt:lpstr>
      <vt:lpstr>Wingdings</vt:lpstr>
      <vt:lpstr>Wingdings 2</vt:lpstr>
      <vt:lpstr>Wingdings 3</vt:lpstr>
      <vt:lpstr>헤드라인A</vt:lpstr>
      <vt:lpstr>Advantage</vt:lpstr>
      <vt:lpstr>SZCZEGÓŁOWE PRAWO PODATKOWE </vt:lpstr>
      <vt:lpstr>Jak uzyskiwać wiarygodną i bezpieczną informację podatkową? </vt:lpstr>
      <vt:lpstr>Jak uzyskiwać informację podatkową?</vt:lpstr>
      <vt:lpstr>Jak uzyskać informację podatkową?</vt:lpstr>
      <vt:lpstr>Prezentacja programu PowerPoint</vt:lpstr>
      <vt:lpstr>Prezentacja programu PowerPoint</vt:lpstr>
      <vt:lpstr>Prezentacja programu PowerPoint</vt:lpstr>
      <vt:lpstr>Podatki stanowiące dochód budżetu gminy</vt:lpstr>
      <vt:lpstr>Ryczałty podatkowe</vt:lpstr>
      <vt:lpstr>OPODATKOWANIE OBROTU</vt:lpstr>
      <vt:lpstr>Przychód, obrót, dochód, majątek</vt:lpstr>
      <vt:lpstr>Podatki obciążające obrót</vt:lpstr>
      <vt:lpstr>1. Podatek od wartości dodanej (VAT)</vt:lpstr>
      <vt:lpstr>Dyrektywy UE a VAT</vt:lpstr>
      <vt:lpstr>Mechanizm podatku od towarów i usług</vt:lpstr>
      <vt:lpstr>Podatek od towarów i usług (VAT)</vt:lpstr>
      <vt:lpstr>Podatek od towarów i usług (VAT)</vt:lpstr>
      <vt:lpstr>Podatek od towarów i usług (VAT)</vt:lpstr>
      <vt:lpstr>Podatek od towarów i usług (VAT)</vt:lpstr>
      <vt:lpstr>Import samochodu z USA </vt:lpstr>
      <vt:lpstr>Sprzedażna na Allegro a VAT</vt:lpstr>
      <vt:lpstr>Specyficzne podmioty podatkowe (VAT)</vt:lpstr>
      <vt:lpstr>Specyficzne podmioty podatkowe (VAT)</vt:lpstr>
      <vt:lpstr>Grupa VAT (Nowy Ład) – od 1 stycznia 2023 roku</vt:lpstr>
      <vt:lpstr>Grupa VAT</vt:lpstr>
      <vt:lpstr>Przedstawiciel podatkowy (VAT)</vt:lpstr>
      <vt:lpstr>Płatnicy (VAT)</vt:lpstr>
      <vt:lpstr>Organy podatkowe (VAT)</vt:lpstr>
      <vt:lpstr>Przedmiot podatku VAT</vt:lpstr>
      <vt:lpstr>VAT przy likwidacji działalności</vt:lpstr>
      <vt:lpstr>Przedmiot podatku (VAT)</vt:lpstr>
      <vt:lpstr>Przedmiot podatku (VAT)</vt:lpstr>
      <vt:lpstr> Bony różnego przeznaczenia a VAT</vt:lpstr>
      <vt:lpstr>Przedmiot podatku (VAT)</vt:lpstr>
      <vt:lpstr>Przedmiot podatku (VAT)</vt:lpstr>
      <vt:lpstr>Przedmiot podatku (VAT)</vt:lpstr>
      <vt:lpstr>Wewnątrzwspólnotowe nabycie  art. 9 (VAT)</vt:lpstr>
      <vt:lpstr>Wewnątrzwspólnotowa dostawa towarów art. 9 (VAT)</vt:lpstr>
      <vt:lpstr>Czynności nie podlegające świadczeniom podatku VAT</vt:lpstr>
      <vt:lpstr>Obowiązek podatkowy (VAT)</vt:lpstr>
      <vt:lpstr>Wystawienie faktury a obowiązek podatkowy</vt:lpstr>
      <vt:lpstr>Obowiązek podatkowy (VAT)   </vt:lpstr>
      <vt:lpstr>Obowiązek podatkowy (VAT)</vt:lpstr>
      <vt:lpstr>Podstawa opodatkowania (VAT)</vt:lpstr>
      <vt:lpstr>Podstawa opodatkowania (VAT)</vt:lpstr>
      <vt:lpstr>Stawki podatku VAT</vt:lpstr>
      <vt:lpstr>Stawki podatku VAT</vt:lpstr>
      <vt:lpstr>Prezentacja programu PowerPoint</vt:lpstr>
      <vt:lpstr>Stawki VAT a podstawa opodatkowania brutto</vt:lpstr>
      <vt:lpstr>62,48 zł x 18,70% = 11,68 zł VAT</vt:lpstr>
      <vt:lpstr>Jaką stawkę należy stosować do hot dogów?</vt:lpstr>
      <vt:lpstr>Wiążąca Informacja Stawkowa (WIS)</vt:lpstr>
      <vt:lpstr>Podatek należny i naliczony (VAT)</vt:lpstr>
      <vt:lpstr>Zwrot podatku VAT</vt:lpstr>
      <vt:lpstr>Zwrot podatku VAT</vt:lpstr>
      <vt:lpstr>Szybki zwrot VAT – od 2022 roku</vt:lpstr>
      <vt:lpstr>Ulga na złe długi </vt:lpstr>
      <vt:lpstr>Zryczałtowany zwrot VAT rolnikom </vt:lpstr>
      <vt:lpstr>Zwrot podatku VAT podróżnym </vt:lpstr>
      <vt:lpstr>Zwolnienia w podatku VAT  </vt:lpstr>
      <vt:lpstr>Zwolnienie w podatku VAT </vt:lpstr>
      <vt:lpstr>Zwolnienie w podatku VAT </vt:lpstr>
      <vt:lpstr>Zwolnienie w podatku VAT </vt:lpstr>
      <vt:lpstr>Zwolnienie w podatku VAT </vt:lpstr>
      <vt:lpstr>Zwolnienie w podatku VAT </vt:lpstr>
      <vt:lpstr>Zwolnienie od VAT paczek o wartości do 22 euro</vt:lpstr>
      <vt:lpstr>Poczta Polska jako pełnomocnik domyślny </vt:lpstr>
      <vt:lpstr>Sankcje w VAT </vt:lpstr>
      <vt:lpstr>Sankcje w VAT – 20% </vt:lpstr>
      <vt:lpstr>Sankcja 15% od 1 września 2019 r.</vt:lpstr>
      <vt:lpstr>Prezentacja programu PowerPoint</vt:lpstr>
      <vt:lpstr>Solidarna odpowiedzialność podatnika i nabywcy w VAT</vt:lpstr>
      <vt:lpstr>Solidarna odpowiedzialność podatnika VAT i pełnomocnika </vt:lpstr>
      <vt:lpstr>Tryb i warunki płatności podatku VAT </vt:lpstr>
      <vt:lpstr>Tryb i warunki płatności podatku VAT </vt:lpstr>
      <vt:lpstr>Tryb i warunki płatności podatku VAT </vt:lpstr>
      <vt:lpstr>Jednolity Plik Kontrolny - JPK</vt:lpstr>
      <vt:lpstr>Prezentacja programu PowerPoint</vt:lpstr>
      <vt:lpstr>Prezentacja programu PowerPoint</vt:lpstr>
      <vt:lpstr>Tryb i warunki płatności podatku VAT </vt:lpstr>
      <vt:lpstr>Tryb i warunki płatności podatku VAT </vt:lpstr>
      <vt:lpstr>Prezentacja programu PowerPoint</vt:lpstr>
      <vt:lpstr>Krajowy System e-Faktur</vt:lpstr>
      <vt:lpstr>Faktura pro forma</vt:lpstr>
      <vt:lpstr>Podzielona płatność (split payment)</vt:lpstr>
      <vt:lpstr>Warunki obowiązkowego split paymentu</vt:lpstr>
      <vt:lpstr>Tryb i warunki płatności podatku VAT </vt:lpstr>
      <vt:lpstr>Tryb i warunki płatności podatku VAT </vt:lpstr>
      <vt:lpstr>Kasa rejestrująca u fryzjera</vt:lpstr>
      <vt:lpstr>Biała lista podatników VAT</vt:lpstr>
      <vt:lpstr>Prezentacja programu PowerPoint</vt:lpstr>
      <vt:lpstr>Prezentacja programu PowerPoint</vt:lpstr>
      <vt:lpstr>Indywidualny rachunek podatkowy</vt:lpstr>
      <vt:lpstr>2. Podatek akcyzowy - akcyza</vt:lpstr>
      <vt:lpstr>Akcyza w cenie paliwa</vt:lpstr>
      <vt:lpstr>Akcyza w cenie wódki</vt:lpstr>
      <vt:lpstr>VAT a akcyza</vt:lpstr>
      <vt:lpstr>Podatek akcyzowy</vt:lpstr>
      <vt:lpstr>Dyrektywy akcyzowe</vt:lpstr>
      <vt:lpstr>Akcyza - podmiot podatku</vt:lpstr>
      <vt:lpstr>Czy producent bimbru jest podatnikiem akcyzy?</vt:lpstr>
      <vt:lpstr>Wino i piwo „domowe” – zwolnienie od podatku akcyzowego</vt:lpstr>
      <vt:lpstr>Co to są wyroby akcyzowe?</vt:lpstr>
      <vt:lpstr>Wyroby akcyzowe- załącznik nr 1 do ustawy</vt:lpstr>
      <vt:lpstr>Nomenklatura scalona (CN)</vt:lpstr>
      <vt:lpstr>Akcyza- przedmiot podatku</vt:lpstr>
      <vt:lpstr>Papierosy z nielegalnej fabryki – wyrób akcyzowy?</vt:lpstr>
      <vt:lpstr>Akcyza - przedmiot podatku</vt:lpstr>
      <vt:lpstr>Akcyza- przedmiot podatku</vt:lpstr>
      <vt:lpstr>Produkcja wyrobów akcyzowych </vt:lpstr>
      <vt:lpstr>Skład podatkowy</vt:lpstr>
      <vt:lpstr>Skład podatkowy – Polmos Białystok</vt:lpstr>
      <vt:lpstr>Akcyza- przedmiot podatku </vt:lpstr>
      <vt:lpstr>Akcyza- podstawa opodatkowania</vt:lpstr>
      <vt:lpstr>Akcyza- stawki podatkowe</vt:lpstr>
      <vt:lpstr>Wiążąca Informacja Akcyzowa (WIA)</vt:lpstr>
      <vt:lpstr>Akcyza- zwolnienia</vt:lpstr>
      <vt:lpstr>Akcyza- zwolnienia</vt:lpstr>
      <vt:lpstr>Zwrot podatku akcyzowego</vt:lpstr>
      <vt:lpstr>Akcyza- organy podatkowe</vt:lpstr>
      <vt:lpstr>Akcyza - tryb i warunki płatnośći</vt:lpstr>
      <vt:lpstr>Akcyza - tryb i warunki płatności</vt:lpstr>
      <vt:lpstr>Znaki akcyzy</vt:lpstr>
      <vt:lpstr>Znaki akcyzy</vt:lpstr>
      <vt:lpstr>Znaki akcyzy</vt:lpstr>
      <vt:lpstr>Znaki akcyzy</vt:lpstr>
      <vt:lpstr>3. Podatek od gier</vt:lpstr>
      <vt:lpstr>3. Podatek od gier – podmiot podatku</vt:lpstr>
      <vt:lpstr>Podatnikiem kasyno czy wygrywający?</vt:lpstr>
      <vt:lpstr>Czy wygrane w kasynach opodatkowane podatkiem dochodowym?</vt:lpstr>
      <vt:lpstr>Podatek od gier – przedmiot podatku</vt:lpstr>
      <vt:lpstr>Poker w akademiku?</vt:lpstr>
      <vt:lpstr>Czy można legalnie grać w pokera?</vt:lpstr>
      <vt:lpstr>Podatek od gier – podstawa opodatkowania</vt:lpstr>
      <vt:lpstr>Podatek od gier – stawka podatkowa</vt:lpstr>
      <vt:lpstr>Podatek od gier – tryb i warunki płatności</vt:lpstr>
      <vt:lpstr>Podatek od gier – tryb i warunki płatności</vt:lpstr>
      <vt:lpstr>4. Podatek od wydobycia niektórych kopalin  </vt:lpstr>
      <vt:lpstr>Podatek od wydobycia niektórych kopalin – podmiot podatku </vt:lpstr>
      <vt:lpstr>Podatek od wydobycia niektórych kopalin - stawki od miedzi i srebra</vt:lpstr>
      <vt:lpstr>Podatek od wydobycia niektórych kopalin - stawki od ropy i gazu </vt:lpstr>
      <vt:lpstr>Tryb płatności podatku od wydobycia niektórych kopalin </vt:lpstr>
      <vt:lpstr>5. Specjalny podatek węglowodorowy</vt:lpstr>
      <vt:lpstr>6. Podatek bankowy</vt:lpstr>
      <vt:lpstr>Podatek bankowy – po co ten podatek?</vt:lpstr>
      <vt:lpstr>Podatnicy podatku bankowego</vt:lpstr>
      <vt:lpstr>Przedmiot podatku bankowego</vt:lpstr>
      <vt:lpstr>Wysokość podatku bankowego</vt:lpstr>
      <vt:lpstr>Tryb i warunki płatności podatku bankowego</vt:lpstr>
      <vt:lpstr>Podatek od sprzedaży detalicznej ustawa z dnia 6 lipca 2016 r. o (Dz. U. poz. 1155)</vt:lpstr>
      <vt:lpstr>Podatek od sprzedaży detalicznej</vt:lpstr>
      <vt:lpstr>Czy podatek od sprzedaży detalicznej to zemsta na hiperkamrketach?</vt:lpstr>
      <vt:lpstr>Zawieszenie podatku od sprzedaży detalicznej</vt:lpstr>
      <vt:lpstr>Opodatkowanie dochodu</vt:lpstr>
      <vt:lpstr>System opodatkowania dochodów w Polsce</vt:lpstr>
      <vt:lpstr>Koncepcje opodatkowania dochodów</vt:lpstr>
      <vt:lpstr>1. Podatek dochodowy od osób fizycznych</vt:lpstr>
      <vt:lpstr>Podatek dochodowy od osób fizycznych – podmiot podatku</vt:lpstr>
      <vt:lpstr>Podatek dochodowy od osób fizycznych – podmiot podatku</vt:lpstr>
      <vt:lpstr>Podatek dochodowy od osób fizycznych – podmiot podatku</vt:lpstr>
      <vt:lpstr>Opodatkowanie osoby samotnie wychowującej dziecko</vt:lpstr>
      <vt:lpstr>Podmiot podatku – małoletnie dzieci</vt:lpstr>
      <vt:lpstr>Podmiot podatku </vt:lpstr>
      <vt:lpstr>Podmiot podatku dochodowego</vt:lpstr>
      <vt:lpstr>Certyfikat rezydencji</vt:lpstr>
      <vt:lpstr>Środki i metody unikania podwójnego opodatkowania</vt:lpstr>
      <vt:lpstr>Metody unikania podwójnego opodatkowania </vt:lpstr>
      <vt:lpstr>Metody unikania podwójnego opodatkowania </vt:lpstr>
      <vt:lpstr>Polak pracuje za granicą</vt:lpstr>
      <vt:lpstr>Konwencja MLI</vt:lpstr>
      <vt:lpstr>Przedmiot podatku dochodowego</vt:lpstr>
      <vt:lpstr>Przedmiot podatku dochodowego</vt:lpstr>
      <vt:lpstr>Przedmiot podatku dochodowego</vt:lpstr>
      <vt:lpstr>Przedmiot podatku dochodowego - strata</vt:lpstr>
      <vt:lpstr>Przedmiot podatku dochodowego (D = p-k)</vt:lpstr>
      <vt:lpstr>Świadczenia nieodpłatne. Otrzymane gadżety reklamowe to przychód podlegający opodatkowaniu?</vt:lpstr>
      <vt:lpstr>Przedmiot podatku dochodowego (D = p-k)</vt:lpstr>
      <vt:lpstr>Przedmiot podatku dochodowego  – źródła przychodów</vt:lpstr>
      <vt:lpstr>Przychody z innych źródeł (art. 10 ust. 1 pkt 9 ustawy PIT)</vt:lpstr>
      <vt:lpstr>Opodatkowanie dochodów ze sprzedaży rzeczy</vt:lpstr>
      <vt:lpstr>Dochód ze sprzedaży nieruchomości</vt:lpstr>
      <vt:lpstr>Dochód ze sprzedaży rzeczy ruchomej</vt:lpstr>
      <vt:lpstr>Koszty uzyskania przychodu  Dochód = Przychód - Koszty </vt:lpstr>
      <vt:lpstr>Koszty uzyskania przychodu </vt:lpstr>
      <vt:lpstr>Koszty uzyskania przychodu  – koszty rzeczywiście poniesione (art. 23) </vt:lpstr>
      <vt:lpstr>Koszty uzyskania przychodu  – koszty zryczałtowane</vt:lpstr>
      <vt:lpstr>Koszty uzyskania przychodu  – koszty zryczałtowane 20 %</vt:lpstr>
      <vt:lpstr>Koszty uzyskania przychodu  – koszty zryczałtowane 50 %</vt:lpstr>
      <vt:lpstr>Koszty uzyskania przychodu  – koszty zryczałtowane kwotowe</vt:lpstr>
      <vt:lpstr>Przedmiot podatku dochodowego - przychód</vt:lpstr>
      <vt:lpstr>Podstawa opodatkowania</vt:lpstr>
      <vt:lpstr>Podstawa opodatkowania - odliczenia</vt:lpstr>
      <vt:lpstr>Odliczenia od dochodu wprowadzone w ramach Polskiego Ładu</vt:lpstr>
      <vt:lpstr>Odliczenia od dochodu wprowadzone w ramach Polskiego Ładu</vt:lpstr>
      <vt:lpstr>Ulga dla pracowników (ulga dla klasy średniej) – całe szczęście, że nie obowiązuje!</vt:lpstr>
      <vt:lpstr>Ulga termoizolacyjna</vt:lpstr>
      <vt:lpstr>Stawki podatku dochodowego </vt:lpstr>
      <vt:lpstr>Kwota wolna od podatku a kwota zmniejszająca podatek</vt:lpstr>
      <vt:lpstr> 4 proc. od nadwyżki ponad 1 mln dochodu (danina solidarnościowa) </vt:lpstr>
      <vt:lpstr>Stawki podatku dochodowego - rodzaje</vt:lpstr>
      <vt:lpstr>Inne stawki</vt:lpstr>
      <vt:lpstr>Wybór stawki podatkowej dla podatników prowadzących działalność gospodarczą</vt:lpstr>
      <vt:lpstr>Inne stawki</vt:lpstr>
      <vt:lpstr>5 proc. stawka podatku od dochodów z praw własności intelektualnej (IP Box)</vt:lpstr>
      <vt:lpstr>19 i 3 proc. stawka podatku od dochodów z niezrealizowanych zysków (exit tax)</vt:lpstr>
      <vt:lpstr>Opodatkowanie dochodów z niezrealizowanych zysków (exit tax)</vt:lpstr>
      <vt:lpstr>Opodatkowanie przychodów z wynajmowanych  budynków </vt:lpstr>
      <vt:lpstr>Podatek dochodowy od budynków</vt:lpstr>
      <vt:lpstr>Egzamin z prawa podatkowego</vt:lpstr>
      <vt:lpstr>Ulgi i zwolnienia </vt:lpstr>
      <vt:lpstr>Zwolnienie dochodów osób do 26 roku życia</vt:lpstr>
      <vt:lpstr>Zwolnienia z Polskiego Ładu – od 1 stycznia 2022 roku</vt:lpstr>
      <vt:lpstr>Ulga na powrót w ramach Polskiego  Ładu</vt:lpstr>
      <vt:lpstr>Ulgi i zwolnienia </vt:lpstr>
      <vt:lpstr>Ulga na złe długi</vt:lpstr>
      <vt:lpstr>Tryb i warunki płatności</vt:lpstr>
      <vt:lpstr>Tryb i warunki płatności</vt:lpstr>
      <vt:lpstr>Tryb i warunki płatności – zaliczki </vt:lpstr>
      <vt:lpstr>Tryb i warunki płatności – zaliczki </vt:lpstr>
      <vt:lpstr>Tryb i warunki płatności – zeznania </vt:lpstr>
      <vt:lpstr>Zeznanie -  Twój e-PIT</vt:lpstr>
      <vt:lpstr>Indywidualny rachunek podatkowy (mikrorachunek)</vt:lpstr>
      <vt:lpstr>Zryczałtowane formy opodatkowania podatkiem dochodowym</vt:lpstr>
      <vt:lpstr>Zasady ogólne a ryczałty podatkowe</vt:lpstr>
      <vt:lpstr>Ryczałty podatkowe a inne podatki</vt:lpstr>
      <vt:lpstr>Zryczałtowane formy opodatkowania podatkiem dochodowym od osób fizycznych</vt:lpstr>
      <vt:lpstr>Karta podatkowa</vt:lpstr>
      <vt:lpstr>Karta podatkowa</vt:lpstr>
      <vt:lpstr>Karta podatkowa c.d.</vt:lpstr>
      <vt:lpstr>Karta podatkowa </vt:lpstr>
      <vt:lpstr> Wysokość karty </vt:lpstr>
      <vt:lpstr>Karta podatkowa </vt:lpstr>
      <vt:lpstr>Karta podatkowa </vt:lpstr>
      <vt:lpstr>Ryczałt od przychodów ewidencjonowanych</vt:lpstr>
      <vt:lpstr>Ryczałt od przychodów ewidencjonowanych</vt:lpstr>
      <vt:lpstr>Ryczałt od przychodów ewidencjonowanych</vt:lpstr>
      <vt:lpstr>Ryczałt od przychodów ewidencjonowanych</vt:lpstr>
      <vt:lpstr>Stawka dla „wolnych zawodów” – 17 % a usługi prawnicze – 15%</vt:lpstr>
      <vt:lpstr>Ryczałt od przychodów ewidencjonowanych</vt:lpstr>
      <vt:lpstr>Podatek od toalet – czy w Polsce obowiązuje?</vt:lpstr>
      <vt:lpstr>Stawka ryczałtu od najmu</vt:lpstr>
      <vt:lpstr>Ryczałt od rolniczego handlu detalicznego</vt:lpstr>
      <vt:lpstr>Odliczenia od przychodu i kwoty ryczałtu</vt:lpstr>
      <vt:lpstr>Ryczałt od przychodów ewidencjonowanych</vt:lpstr>
      <vt:lpstr>Ryczałt od przychodów ewidencjonowanych</vt:lpstr>
      <vt:lpstr>Zryczałtowany podatek dochodowy od przychodów osób duchownych</vt:lpstr>
      <vt:lpstr>Podatek tonażowy </vt:lpstr>
      <vt:lpstr>Podatek tonażowy a „tania bandera”</vt:lpstr>
      <vt:lpstr>Państwa Taniej Bandery</vt:lpstr>
      <vt:lpstr>Podatek tonażowy </vt:lpstr>
      <vt:lpstr>Podatek przedsiębiorcy okrętowego</vt:lpstr>
      <vt:lpstr>Podatek przedsiębiorcy okrętowego</vt:lpstr>
      <vt:lpstr>2. Podatek dochodowy od osób prawnych</vt:lpstr>
      <vt:lpstr>Podmiot podatku </vt:lpstr>
      <vt:lpstr>Spółka jako podatnik CIT i wspólnik – osoba fizyczna jako podatnik PIT</vt:lpstr>
      <vt:lpstr>Spółka komandytowa i jawna jako podatnik CIT</vt:lpstr>
      <vt:lpstr>Podmiot podatku – jednostki organizacyjne </vt:lpstr>
      <vt:lpstr>Podmiot podatku </vt:lpstr>
      <vt:lpstr>Podmiot podatku </vt:lpstr>
      <vt:lpstr>Ile jest PGK?</vt:lpstr>
      <vt:lpstr>Opodatkowanie spółek holdingowych – uproszczona PGK</vt:lpstr>
      <vt:lpstr>Podmiot podatku </vt:lpstr>
      <vt:lpstr>Ograniczony i nieograniczony obowiązek podatkowy</vt:lpstr>
      <vt:lpstr>Zwolnienia podmiotowe</vt:lpstr>
      <vt:lpstr>Przedmiot podatku </vt:lpstr>
      <vt:lpstr>Przedmiot podatku (P-K=D)</vt:lpstr>
      <vt:lpstr>Podstawa opodatkowania </vt:lpstr>
      <vt:lpstr>Odliczenia od dochodu </vt:lpstr>
      <vt:lpstr>Stawki podatku </vt:lpstr>
      <vt:lpstr>Stawka 19% - uszczelnianie systemu opodatkowania dochodu</vt:lpstr>
      <vt:lpstr> Obniżona stawka CIT -  9 %</vt:lpstr>
      <vt:lpstr>5% stawka od przychodów z prawa własności intelektualnej (IP Box)</vt:lpstr>
      <vt:lpstr>Ulgi i zwolnienia</vt:lpstr>
      <vt:lpstr>Ulgi i zwolnienia c.d.</vt:lpstr>
      <vt:lpstr>Ulgi i zwolnienia c.d.</vt:lpstr>
      <vt:lpstr>Ulgi i zwolnienia c.d.</vt:lpstr>
      <vt:lpstr>Ulga na złe długi</vt:lpstr>
      <vt:lpstr>Tryb i warunki płatności </vt:lpstr>
      <vt:lpstr>Tryb i warunki płatności </vt:lpstr>
      <vt:lpstr>Tryb i warunki płatności </vt:lpstr>
      <vt:lpstr>Strategia podatkowa</vt:lpstr>
      <vt:lpstr>Podatek dochodowy od wynajmowanych budynków</vt:lpstr>
      <vt:lpstr>Estońki CIT – ryczałt od dochodów spółek  </vt:lpstr>
      <vt:lpstr>Podatek minimalny – Polski Ład</vt:lpstr>
      <vt:lpstr>PODATKI STANOWIĄCE DOCHÓD BUDŻETU GMINY</vt:lpstr>
      <vt:lpstr>PODATKI STANOWIĄCE DOCHÓD BUDŻETU GMINY</vt:lpstr>
      <vt:lpstr>Udziały samorządu w podatkach dochodowych</vt:lpstr>
      <vt:lpstr>Podatki jako dochód gminy </vt:lpstr>
      <vt:lpstr>Samoopodatkowanie mieszkańców gminy na cele publiczne </vt:lpstr>
      <vt:lpstr>Realizacja podatków i opłat samorządowych</vt:lpstr>
      <vt:lpstr>System opodatkowania nieruchomości</vt:lpstr>
      <vt:lpstr>1. Podatek od nieruchomości </vt:lpstr>
      <vt:lpstr>Podmiot podatku – art. 3 </vt:lpstr>
      <vt:lpstr>Przedmiot podatku – art. 2 </vt:lpstr>
      <vt:lpstr>Przedmiot podatku </vt:lpstr>
      <vt:lpstr>Przedmiot podatku </vt:lpstr>
      <vt:lpstr>Budowle jako przedmiot podatku</vt:lpstr>
      <vt:lpstr>Grunty jako przedmiot podatku</vt:lpstr>
      <vt:lpstr>Podstawa opodatkowania budynków</vt:lpstr>
      <vt:lpstr>A może lepiej podatek od okien niż od powierzchni budynku</vt:lpstr>
      <vt:lpstr>Podstawa opodatkowania budowli</vt:lpstr>
      <vt:lpstr>Podstawa opodatkowania gruntów</vt:lpstr>
      <vt:lpstr>Podatek od nieruchomości - stawki podatku</vt:lpstr>
      <vt:lpstr>Stawki w 2023 roku</vt:lpstr>
      <vt:lpstr>Zwolnienia</vt:lpstr>
      <vt:lpstr>Zwolnienia</vt:lpstr>
      <vt:lpstr>Tryb i warunki płatności</vt:lpstr>
      <vt:lpstr>Odstąpienie od wymiaru niewielkich kwot podatku</vt:lpstr>
      <vt:lpstr>Tryb i warunki płatności</vt:lpstr>
      <vt:lpstr>2. Podatek rolny</vt:lpstr>
      <vt:lpstr>Podatnik podatku rolnego</vt:lpstr>
      <vt:lpstr>Przedmiot podatku </vt:lpstr>
      <vt:lpstr>Przedmiot podatku </vt:lpstr>
      <vt:lpstr>Podstawa opodatkowania</vt:lpstr>
      <vt:lpstr>Podstawa opodatkowania</vt:lpstr>
      <vt:lpstr>Przeliczniki w podatku rolnym</vt:lpstr>
      <vt:lpstr>Podstawa opodatkowania </vt:lpstr>
      <vt:lpstr>Stawki podatkowe</vt:lpstr>
      <vt:lpstr>Zwolnienia i ulgi </vt:lpstr>
      <vt:lpstr>Zwolnienia i ulgi </vt:lpstr>
      <vt:lpstr>Zwolnienia i ulgi c.d.</vt:lpstr>
      <vt:lpstr>Zwolnienia i ulgi </vt:lpstr>
      <vt:lpstr>Tryb i warunki płatności</vt:lpstr>
      <vt:lpstr>Tryb i warunki płatności</vt:lpstr>
      <vt:lpstr>3. Podatek leśny </vt:lpstr>
      <vt:lpstr>Podmiot podatku leśnego</vt:lpstr>
      <vt:lpstr>Przedmiot podatku leśnego </vt:lpstr>
      <vt:lpstr>Podstawa opodatkowania </vt:lpstr>
      <vt:lpstr>Podstawa opodatkowania c.d.</vt:lpstr>
      <vt:lpstr>Stawki podatku leśnego </vt:lpstr>
      <vt:lpstr>Stawki podatku leśnego c.d.</vt:lpstr>
      <vt:lpstr>Zwolnienia w podatku leśnym  </vt:lpstr>
      <vt:lpstr>Zwolnienia art. 7</vt:lpstr>
      <vt:lpstr>Tryb i warunki płatności </vt:lpstr>
      <vt:lpstr>Tryb i warunki płatności </vt:lpstr>
      <vt:lpstr>Podatek od środków transportowych</vt:lpstr>
      <vt:lpstr>Podatek od środków transportowy – podmiot podatku  </vt:lpstr>
      <vt:lpstr>Podatek transportowy – podmiot podatku c.d.</vt:lpstr>
      <vt:lpstr>Podatek transportowy – podmiot podatku c.d.</vt:lpstr>
      <vt:lpstr>Podatek transportowy – przedmiot podatku </vt:lpstr>
      <vt:lpstr>Podatek transportowy – przedmiot podatku c.d.</vt:lpstr>
      <vt:lpstr>Podatek transportowy – przedmiot podatku c.d.</vt:lpstr>
      <vt:lpstr>Podatek transportowy – stawki podatkowe</vt:lpstr>
      <vt:lpstr>Stawki maksymalne w 2023 roku</vt:lpstr>
      <vt:lpstr>Podatek transportowy – stawki podatkowe</vt:lpstr>
      <vt:lpstr>Podatek transportowy – zwolnienia</vt:lpstr>
      <vt:lpstr>Podatek transportowy – zwolnienia</vt:lpstr>
      <vt:lpstr>Podatek transportowy – zwolnienia</vt:lpstr>
      <vt:lpstr>Podatek transportowy – zwrot podatku</vt:lpstr>
      <vt:lpstr>Podatek transportowy – zwrot podatku</vt:lpstr>
      <vt:lpstr>Podatek transportowy –  tryb i warunki płatności </vt:lpstr>
      <vt:lpstr>Podatek transportowy –  tryb i warunki płatności </vt:lpstr>
      <vt:lpstr>Podatek transportowy – tryb i warunki płatności </vt:lpstr>
      <vt:lpstr>5. Podatek od spadków i darowizn</vt:lpstr>
      <vt:lpstr>Podmiot podatku </vt:lpstr>
      <vt:lpstr>A jak są opodatkowane darowizny na rzecz WOŚP? </vt:lpstr>
      <vt:lpstr>Przedmiot podatku</vt:lpstr>
      <vt:lpstr>Podstawa opodatkowania </vt:lpstr>
      <vt:lpstr>Podstawa opodatkowania </vt:lpstr>
      <vt:lpstr>Podstawa opodatkowania </vt:lpstr>
      <vt:lpstr>Zmiany od 1 lipca 2023 roku</vt:lpstr>
      <vt:lpstr>Podstawa opodatkowania </vt:lpstr>
      <vt:lpstr>Stawki podatku</vt:lpstr>
      <vt:lpstr>Od 13.10.2022 r. skala podatkowa</vt:lpstr>
      <vt:lpstr>Inne stawki podatku</vt:lpstr>
      <vt:lpstr>Ulgi i zwolnienia – art. 4a u.p.s.d.</vt:lpstr>
      <vt:lpstr>Ulgi i zwolnienia </vt:lpstr>
      <vt:lpstr>Ulga mieszkaniowa dla III grupy</vt:lpstr>
      <vt:lpstr>Tryb i warunki płatności </vt:lpstr>
      <vt:lpstr>Tryb i warunki płatności </vt:lpstr>
      <vt:lpstr>Tryb i warunki płatności </vt:lpstr>
      <vt:lpstr>Podatek od spadków i darowizn a przedawnienie</vt:lpstr>
      <vt:lpstr> Podatek od czynności cywilnoprawnych (PCC)</vt:lpstr>
      <vt:lpstr> Podatek od czynności cywilnoprawnych (PCC)</vt:lpstr>
      <vt:lpstr>6. Podatek od czynności cywilnoprawnych (PCC) </vt:lpstr>
      <vt:lpstr>PCC a VAT</vt:lpstr>
      <vt:lpstr>Darowizny a podatek od czynności cywilnoprawnych</vt:lpstr>
      <vt:lpstr>PCC – Podmiot podatku </vt:lpstr>
      <vt:lpstr>Solidarność przy umowie zamiany i spółki</vt:lpstr>
      <vt:lpstr>Umowa pożyczki </vt:lpstr>
      <vt:lpstr>PCC – stawki podatku – art. 7 </vt:lpstr>
      <vt:lpstr>PCC – stawki podatku – art. 7 </vt:lpstr>
      <vt:lpstr>PCC – stawki podatku – art. 7 </vt:lpstr>
      <vt:lpstr>PCC – zwolnienia podmiotowe</vt:lpstr>
      <vt:lpstr>PCC – zwolnienia przedmiotowe</vt:lpstr>
      <vt:lpstr>Pożyczki pomiędzy członkami najbliższej rodziny</vt:lpstr>
      <vt:lpstr>PCC – tryb i warunki płatności </vt:lpstr>
      <vt:lpstr>PCC a przedawnienie</vt:lpstr>
      <vt:lpstr>7. Opłata skarbowa</vt:lpstr>
      <vt:lpstr>Opłata skarbowa – podmiot opłaty</vt:lpstr>
      <vt:lpstr>Opłata skarbowa – przedmiot opłaty</vt:lpstr>
      <vt:lpstr>Opłata skarbowa – przedmiot opłaty</vt:lpstr>
      <vt:lpstr>Opłata skarbowa – stawki opłaty</vt:lpstr>
      <vt:lpstr>Opłata skarbowa – zwolnienia</vt:lpstr>
      <vt:lpstr>Opłata skarbowa – zwolnienia</vt:lpstr>
      <vt:lpstr>Tryb i warunki płatności </vt:lpstr>
      <vt:lpstr>8. Opłaty lokalne </vt:lpstr>
      <vt:lpstr>Opłata od posiadania psów</vt:lpstr>
      <vt:lpstr>Opłata od posiadania psów</vt:lpstr>
      <vt:lpstr>Ulgi i zwolnienia</vt:lpstr>
      <vt:lpstr>Tryb i warunki płatności </vt:lpstr>
      <vt:lpstr>Tryb i warunki płatności </vt:lpstr>
      <vt:lpstr>Opłata targowa</vt:lpstr>
      <vt:lpstr>Opłata targowa</vt:lpstr>
      <vt:lpstr>Opłata targowa </vt:lpstr>
      <vt:lpstr>Opłata targowa </vt:lpstr>
      <vt:lpstr>Opłata targowa – zwolnienia </vt:lpstr>
      <vt:lpstr>Opłata targowa – zwolnienia </vt:lpstr>
      <vt:lpstr>Opłata miejscowa i uzdrowiskowa</vt:lpstr>
      <vt:lpstr>A może podatek od słońca albo turystyczny?</vt:lpstr>
      <vt:lpstr>Opłata miejscowa i uzdrowiskowa</vt:lpstr>
      <vt:lpstr>Opłata miejscowa i uzdrowiskowa</vt:lpstr>
      <vt:lpstr>Opłata reklamowa </vt:lpstr>
      <vt:lpstr>Opłata reklamowa – podmiot  </vt:lpstr>
      <vt:lpstr>Opłata reklamowa</vt:lpstr>
      <vt:lpstr>Opłata reklamowa </vt:lpstr>
      <vt:lpstr>Opłata reklamowa – stawki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ZOBOWIĄZANIA PODATKOWE</dc:title>
  <dc:creator>Piotrek</dc:creator>
  <cp:lastModifiedBy>Leonard</cp:lastModifiedBy>
  <cp:revision>1038</cp:revision>
  <dcterms:created xsi:type="dcterms:W3CDTF">2011-11-22T13:36:58Z</dcterms:created>
  <dcterms:modified xsi:type="dcterms:W3CDTF">2023-06-18T18:01:30Z</dcterms:modified>
</cp:coreProperties>
</file>